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5" r:id="rId9"/>
    <p:sldId id="264" r:id="rId10"/>
    <p:sldId id="263" r:id="rId11"/>
    <p:sldId id="268" r:id="rId12"/>
    <p:sldId id="269" r:id="rId13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C2ED4-9209-4421-8E8D-17AFC1534994}" type="datetimeFigureOut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46712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281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14BFF-6FE0-4BDF-A526-D2A61DA57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22D7E-C2AB-4B88-BB18-F20425962246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A7BA-5A40-4D70-A3DE-7341BFA71AD0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A5F9-2826-4F5B-893B-0890CA6741EE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C19993-E2A2-464F-90D6-E683B2599DDA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AEEF-95C0-4D0D-9F31-20BB54BBD412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00CB4-A6B2-4699-A5E3-C2D9CC504CB0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C06A-7BAE-4BD6-A263-187F24A7EBE3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F52B-A04D-4882-8756-E99D8FE1D694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786C-2636-44DE-9CCF-452CDEE61FB5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9C091D6-E8F0-4963-AE74-615D048951F8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144D-5E05-4FB5-9DE9-E20AEA6D95E3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659B84-B822-49AD-89F1-7FF92A567BA1}" type="datetime1">
              <a:rPr lang="ru-RU" smtClean="0"/>
              <a:pPr/>
              <a:t>22.01.2018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C93135-F0FA-44D9-B419-411D82EDF6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208912" cy="456456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Автор: Качалова  Анна,  1 «В» класс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Руководитель: Наумова  Ирина  </a:t>
            </a:r>
            <a:r>
              <a:rPr lang="ru-RU" sz="1400" dirty="0" err="1" smtClean="0">
                <a:solidFill>
                  <a:schemeClr val="tx1"/>
                </a:solidFill>
              </a:rPr>
              <a:t>Амплеевна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Информационный проект</a:t>
            </a:r>
            <a:br>
              <a:rPr lang="ru-RU" sz="36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C000"/>
                </a:solidFill>
              </a:rPr>
              <a:t>Почему листья меняют цвет осенью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609329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Москва</a:t>
            </a:r>
          </a:p>
          <a:p>
            <a:pPr algn="ctr"/>
            <a:r>
              <a:rPr lang="ru-RU" sz="1200" dirty="0" smtClean="0">
                <a:latin typeface="Bookman Old Style" pitchFamily="18" charset="0"/>
              </a:rPr>
              <a:t>2018 год</a:t>
            </a:r>
            <a:endParaRPr lang="ru-RU" sz="1200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332656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ГБОУ школа № 152</a:t>
            </a:r>
            <a:endParaRPr lang="ru-RU" sz="1600" dirty="0"/>
          </a:p>
        </p:txBody>
      </p:sp>
      <p:pic>
        <p:nvPicPr>
          <p:cNvPr id="7" name="Рисунок 6" descr="жизненный цикл лист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645024"/>
            <a:ext cx="1728192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sz="20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2400" b="1" dirty="0" smtClean="0"/>
              <a:t>Секрет в том, что хвоинки испаряют во много раз меньше влаги, чем </a:t>
            </a:r>
            <a:r>
              <a:rPr lang="ru-RU" sz="2400" b="1" dirty="0" smtClean="0"/>
              <a:t>листья, так как: </a:t>
            </a:r>
            <a:endParaRPr lang="ru-RU" sz="2400" b="1" dirty="0" smtClean="0"/>
          </a:p>
          <a:p>
            <a:r>
              <a:rPr lang="ru-RU" sz="2400" b="1" dirty="0" smtClean="0"/>
              <a:t>поверхность </a:t>
            </a:r>
            <a:r>
              <a:rPr lang="ru-RU" sz="2400" b="1" dirty="0" smtClean="0"/>
              <a:t>хвоинки во много раз меньше поверхности листа; </a:t>
            </a:r>
          </a:p>
          <a:p>
            <a:r>
              <a:rPr lang="ru-RU" sz="2400" b="1" dirty="0" smtClean="0"/>
              <a:t>хвоинки </a:t>
            </a:r>
            <a:r>
              <a:rPr lang="ru-RU" sz="2400" b="1" dirty="0" smtClean="0"/>
              <a:t>имеют толстую </a:t>
            </a:r>
            <a:r>
              <a:rPr lang="ru-RU" sz="2400" b="1" dirty="0" smtClean="0"/>
              <a:t>кожицу и </a:t>
            </a:r>
            <a:r>
              <a:rPr lang="ru-RU" sz="2400" b="1" dirty="0" smtClean="0"/>
              <a:t>покрыты восковым налетом, который тоже снижает испарение воды. </a:t>
            </a:r>
          </a:p>
          <a:p>
            <a:pPr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Хвойные деревья </a:t>
            </a:r>
            <a:r>
              <a:rPr lang="ru-RU" sz="2400" b="1" dirty="0" smtClean="0"/>
              <a:t>так же </a:t>
            </a:r>
            <a:r>
              <a:rPr lang="ru-RU" sz="2400" b="1" dirty="0" smtClean="0"/>
              <a:t>сбрасывают свой покров, но не сразу, как лиственные </a:t>
            </a:r>
            <a:r>
              <a:rPr lang="ru-RU" sz="2400" b="1" dirty="0" smtClean="0"/>
              <a:t>породы. В </a:t>
            </a:r>
            <a:r>
              <a:rPr lang="ru-RU" sz="2400" b="1" dirty="0" smtClean="0"/>
              <a:t>среднем иголки живут 3-4 года. Поэтому смена "одежды" хвойных деревьев протекает незаметно. 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В чём секрет </a:t>
            </a:r>
            <a:r>
              <a:rPr lang="ru-RU" sz="3200" b="1" smtClean="0">
                <a:solidFill>
                  <a:srgbClr val="FFC000"/>
                </a:solidFill>
              </a:rPr>
              <a:t>хвойных деревьев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el_shishka-200x1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332656"/>
            <a:ext cx="1512168" cy="1459243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/>
              <a:t>Листья деревьев </a:t>
            </a:r>
            <a:r>
              <a:rPr lang="ru-RU" sz="2800" b="1" dirty="0" smtClean="0"/>
              <a:t>имеют уникальную </a:t>
            </a:r>
            <a:r>
              <a:rPr lang="ru-RU" sz="2800" b="1" dirty="0" smtClean="0"/>
              <a:t>способность  </a:t>
            </a:r>
            <a:r>
              <a:rPr lang="ru-RU" sz="2800" b="1" dirty="0" smtClean="0"/>
              <a:t>производить из солнечного света, воздуха и воды питание для всей планеты.</a:t>
            </a:r>
          </a:p>
          <a:p>
            <a:pPr>
              <a:spcBef>
                <a:spcPts val="1800"/>
              </a:spcBef>
            </a:pPr>
            <a:r>
              <a:rPr lang="ru-RU" sz="2800" b="1" dirty="0" smtClean="0"/>
              <a:t> Разные краски присутствуют в листе в течение всей его жизни, однако в разное время года некоторые проявляются сильнее, а другие слабее.</a:t>
            </a:r>
          </a:p>
          <a:p>
            <a:pPr>
              <a:spcBef>
                <a:spcPts val="1800"/>
              </a:spcBef>
            </a:pPr>
            <a:r>
              <a:rPr lang="ru-RU" sz="2800" b="1" dirty="0" smtClean="0"/>
              <a:t>Листопад – это не просто красивое зрелище, а необходимая часть жизненного цикла дерева, которая позволяет ему не погибнуть зимой и вновь </a:t>
            </a:r>
            <a:r>
              <a:rPr lang="ru-RU" sz="2800" b="1" dirty="0" smtClean="0"/>
              <a:t>зазеленеть </a:t>
            </a:r>
            <a:r>
              <a:rPr lang="ru-RU" sz="2800" b="1" dirty="0" smtClean="0"/>
              <a:t>весной.</a:t>
            </a:r>
          </a:p>
          <a:p>
            <a:pPr>
              <a:spcBef>
                <a:spcPts val="1800"/>
              </a:spcBef>
            </a:pPr>
            <a:r>
              <a:rPr lang="ru-RU" sz="2800" b="1" dirty="0" smtClean="0"/>
              <a:t>Хвойные растения в отличие от </a:t>
            </a:r>
            <a:r>
              <a:rPr lang="ru-RU" sz="2800" b="1" dirty="0" smtClean="0"/>
              <a:t>лиственных </a:t>
            </a:r>
            <a:r>
              <a:rPr lang="ru-RU" sz="2800" b="1" dirty="0" smtClean="0"/>
              <a:t>остаются </a:t>
            </a:r>
            <a:r>
              <a:rPr lang="ru-RU" sz="2800" b="1" dirty="0" smtClean="0"/>
              <a:t>вечнозелёными. </a:t>
            </a:r>
            <a:r>
              <a:rPr lang="ru-RU" sz="2800" b="1" dirty="0" smtClean="0"/>
              <a:t>О</a:t>
            </a:r>
            <a:r>
              <a:rPr lang="ru-RU" sz="2800" b="1" dirty="0" smtClean="0"/>
              <a:t>днако </a:t>
            </a:r>
            <a:r>
              <a:rPr lang="ru-RU" sz="2800" b="1" dirty="0" smtClean="0"/>
              <a:t>есть </a:t>
            </a:r>
            <a:r>
              <a:rPr lang="ru-RU" sz="2800" b="1" dirty="0" smtClean="0"/>
              <a:t>хвойное </a:t>
            </a:r>
            <a:r>
              <a:rPr lang="ru-RU" sz="2800" b="1" dirty="0" smtClean="0"/>
              <a:t>растение, которое все-таки сбрасывает свои </a:t>
            </a:r>
            <a:r>
              <a:rPr lang="ru-RU" sz="2800" b="1" dirty="0" smtClean="0"/>
              <a:t>иголочки – </a:t>
            </a:r>
            <a:r>
              <a:rPr lang="ru-RU" sz="2800" b="1" dirty="0" smtClean="0"/>
              <a:t>это </a:t>
            </a:r>
            <a:r>
              <a:rPr lang="ru-RU" sz="2800" b="1" dirty="0" smtClean="0"/>
              <a:t>лиственница</a:t>
            </a:r>
            <a:r>
              <a:rPr lang="ru-RU" sz="2800" b="1" dirty="0" smtClean="0"/>
              <a:t>. Свойство сбрасывать листву у нее возникло в результате приспособления к климату с большими морозами</a:t>
            </a:r>
            <a:r>
              <a:rPr lang="ru-RU" sz="2000" b="1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Выводы: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>
                <a:solidFill>
                  <a:schemeClr val="accent2"/>
                </a:solidFill>
              </a:rPr>
              <a:t>Спасибо за внимание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724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Узнать, почему осенью листья деревьев становятся </a:t>
            </a:r>
            <a:r>
              <a:rPr lang="ru-RU" sz="2800" dirty="0" smtClean="0"/>
              <a:t>другого </a:t>
            </a:r>
            <a:r>
              <a:rPr lang="ru-RU" sz="2800" dirty="0" smtClean="0"/>
              <a:t>цвета, а после этого опадают на землю.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Цель проекта: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agesOAZNP03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042742"/>
            <a:ext cx="4896544" cy="3226711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Узнать, почему листья появляются зелёными и остаются такими до осени.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ru-RU" dirty="0" smtClean="0"/>
              <a:t>Выяснить, почему осенью листья меняют цвет.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/>
            </a:pPr>
            <a:r>
              <a:rPr lang="ru-RU" dirty="0" smtClean="0"/>
              <a:t>Разобраться, почему цвет листьев </a:t>
            </a:r>
          </a:p>
          <a:p>
            <a:pPr marL="1044000" indent="-514350">
              <a:spcBef>
                <a:spcPts val="0"/>
              </a:spcBef>
              <a:buNone/>
            </a:pPr>
            <a:r>
              <a:rPr lang="ru-RU" dirty="0" smtClean="0"/>
              <a:t>осенью становится разным.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4"/>
            </a:pPr>
            <a:r>
              <a:rPr lang="ru-RU" dirty="0" smtClean="0"/>
              <a:t>Выяснить, почему листья опадают.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eriod" startAt="4"/>
            </a:pPr>
            <a:r>
              <a:rPr lang="ru-RU" dirty="0" smtClean="0"/>
              <a:t>Понять, почему хвойные деревья </a:t>
            </a:r>
          </a:p>
          <a:p>
            <a:pPr marL="1044000" indent="-514350">
              <a:spcBef>
                <a:spcPts val="0"/>
              </a:spcBef>
              <a:buNone/>
            </a:pPr>
            <a:r>
              <a:rPr lang="ru-RU" dirty="0" smtClean="0"/>
              <a:t>остаются зелёными весь год и </a:t>
            </a:r>
          </a:p>
          <a:p>
            <a:pPr marL="1044000" indent="-514350">
              <a:spcBef>
                <a:spcPts val="0"/>
              </a:spcBef>
              <a:buNone/>
            </a:pPr>
            <a:r>
              <a:rPr lang="ru-RU" dirty="0" smtClean="0"/>
              <a:t>не сбрасывают хвоинки.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19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Задачи проекта: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G_11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36978"/>
            <a:ext cx="2283718" cy="304495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ист зеленый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32240" y="404664"/>
            <a:ext cx="1800199" cy="13471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П</a:t>
            </a:r>
            <a:r>
              <a:rPr lang="ru-RU" b="1" dirty="0" smtClean="0">
                <a:solidFill>
                  <a:srgbClr val="FFC000"/>
                </a:solidFill>
              </a:rPr>
              <a:t>очему листья зелёные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Листья зелёные, потому что в них содержится пигмент </a:t>
            </a:r>
            <a:r>
              <a:rPr lang="ru-RU" sz="2400" b="1" dirty="0" smtClean="0">
                <a:solidFill>
                  <a:srgbClr val="92D050"/>
                </a:solidFill>
              </a:rPr>
              <a:t>хлорофилл</a:t>
            </a:r>
            <a:r>
              <a:rPr lang="ru-RU" sz="2400" b="1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Этот пигмент – </a:t>
            </a:r>
            <a:r>
              <a:rPr lang="ru-RU" sz="2400" b="1" dirty="0" smtClean="0">
                <a:solidFill>
                  <a:srgbClr val="92D050"/>
                </a:solidFill>
              </a:rPr>
              <a:t>кормилец дерева</a:t>
            </a:r>
            <a:r>
              <a:rPr lang="ru-RU" sz="2400" dirty="0" smtClean="0"/>
              <a:t>, так как с его помощью на свету растение производит питательные вещества для своего развития. </a:t>
            </a:r>
          </a:p>
          <a:p>
            <a:endParaRPr lang="ru-RU" sz="2400" dirty="0"/>
          </a:p>
          <a:p>
            <a:endParaRPr lang="ru-RU" sz="2400" b="1" dirty="0" smtClean="0">
              <a:solidFill>
                <a:srgbClr val="92D050"/>
              </a:solidFill>
            </a:endParaRPr>
          </a:p>
          <a:p>
            <a:r>
              <a:rPr lang="ru-RU" sz="2400" b="1" dirty="0" smtClean="0">
                <a:solidFill>
                  <a:srgbClr val="92D050"/>
                </a:solidFill>
              </a:rPr>
              <a:t>Зелёный </a:t>
            </a:r>
            <a:r>
              <a:rPr lang="ru-RU" sz="2400" b="1" dirty="0">
                <a:solidFill>
                  <a:srgbClr val="92D050"/>
                </a:solidFill>
              </a:rPr>
              <a:t>лист </a:t>
            </a:r>
            <a:r>
              <a:rPr lang="ru-RU" sz="2400" dirty="0"/>
              <a:t>– </a:t>
            </a:r>
            <a:r>
              <a:rPr lang="ru-RU" sz="2400" dirty="0" smtClean="0"/>
              <a:t>это </a:t>
            </a:r>
            <a:r>
              <a:rPr lang="ru-RU" sz="2400" b="1" dirty="0" smtClean="0">
                <a:solidFill>
                  <a:srgbClr val="92D050"/>
                </a:solidFill>
              </a:rPr>
              <a:t>маленькая </a:t>
            </a:r>
            <a:r>
              <a:rPr lang="ru-RU" sz="2400" b="1" dirty="0">
                <a:solidFill>
                  <a:srgbClr val="92D050"/>
                </a:solidFill>
              </a:rPr>
              <a:t>фабрика </a:t>
            </a:r>
            <a:endParaRPr lang="ru-RU" sz="2400" b="1" dirty="0" smtClean="0">
              <a:solidFill>
                <a:srgbClr val="92D050"/>
              </a:solidFill>
            </a:endParaRPr>
          </a:p>
          <a:p>
            <a:r>
              <a:rPr lang="ru-RU" sz="2400" b="1" dirty="0" smtClean="0">
                <a:solidFill>
                  <a:srgbClr val="92D050"/>
                </a:solidFill>
              </a:rPr>
              <a:t>кислорода</a:t>
            </a:r>
            <a:r>
              <a:rPr lang="ru-RU" sz="2400" dirty="0"/>
              <a:t>, </a:t>
            </a:r>
            <a:r>
              <a:rPr lang="ru-RU" sz="2400" dirty="0" smtClean="0"/>
              <a:t>необходимого человеку </a:t>
            </a:r>
            <a:r>
              <a:rPr lang="ru-RU" sz="2400" dirty="0"/>
              <a:t>и </a:t>
            </a:r>
            <a:r>
              <a:rPr lang="ru-RU" sz="2400" dirty="0" smtClean="0"/>
              <a:t>животным.</a:t>
            </a:r>
          </a:p>
          <a:p>
            <a:endParaRPr lang="ru-RU" sz="2400" dirty="0"/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6" name="Рисунок 5" descr="IMG_85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077072"/>
            <a:ext cx="1347614" cy="1796819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В листе присутствуют и другие пигменты. Но действие их слишком слабое летом и заглушается воздействием </a:t>
            </a:r>
            <a:r>
              <a:rPr lang="ru-RU" sz="2400" b="1" dirty="0" smtClean="0">
                <a:solidFill>
                  <a:srgbClr val="92D050"/>
                </a:solidFill>
              </a:rPr>
              <a:t>хлорофилла</a:t>
            </a:r>
            <a:r>
              <a:rPr lang="ru-RU" sz="2400" dirty="0" smtClean="0"/>
              <a:t>. 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Осенью, когда света становится меньше и обмен соками между листьями и ветвями деревьев сокращается, </a:t>
            </a:r>
            <a:r>
              <a:rPr lang="ru-RU" sz="2400" dirty="0" smtClean="0"/>
              <a:t> </a:t>
            </a:r>
            <a:r>
              <a:rPr lang="ru-RU" sz="2400" dirty="0" smtClean="0"/>
              <a:t>хлорофилл начинает разрушаться, а роль других пигментов становится главной, и листья приобретают другую окраску – </a:t>
            </a:r>
            <a:r>
              <a:rPr lang="ru-RU" sz="2400" b="1" dirty="0" smtClean="0">
                <a:solidFill>
                  <a:srgbClr val="FFFF00"/>
                </a:solidFill>
              </a:rPr>
              <a:t>жёлтую, </a:t>
            </a:r>
            <a:r>
              <a:rPr lang="ru-RU" sz="2400" b="1" dirty="0" smtClean="0">
                <a:solidFill>
                  <a:srgbClr val="FFC000"/>
                </a:solidFill>
              </a:rPr>
              <a:t>оранжевую</a:t>
            </a:r>
            <a:r>
              <a:rPr lang="ru-RU" sz="2400" dirty="0" smtClean="0"/>
              <a:t> или </a:t>
            </a:r>
            <a:r>
              <a:rPr lang="ru-RU" sz="2400" b="1" dirty="0" smtClean="0">
                <a:solidFill>
                  <a:schemeClr val="accent3"/>
                </a:solidFill>
              </a:rPr>
              <a:t>красную</a:t>
            </a:r>
            <a:r>
              <a:rPr lang="ru-RU" sz="2400" dirty="0" smtClean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Почему  </a:t>
            </a:r>
            <a:r>
              <a:rPr lang="ru-RU" b="1" dirty="0" smtClean="0">
                <a:solidFill>
                  <a:srgbClr val="FFC000"/>
                </a:solidFill>
              </a:rPr>
              <a:t>осенью  листья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меняют  цвет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ages0A3279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9"/>
            <a:ext cx="1847356" cy="1872208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Цвет осеннего листа обусловлен количеством содержащегося в них пигмента. 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FFFF00"/>
                </a:solidFill>
              </a:rPr>
              <a:t>Жёлтый</a:t>
            </a:r>
            <a:r>
              <a:rPr lang="ru-RU" sz="2400" b="1" dirty="0" smtClean="0"/>
              <a:t> </a:t>
            </a:r>
            <a:r>
              <a:rPr lang="ru-RU" sz="2400" dirty="0" smtClean="0"/>
              <a:t>пигмент называется ксантофилл 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FFC000"/>
                </a:solidFill>
              </a:rPr>
              <a:t>Оранжевый</a:t>
            </a:r>
            <a:r>
              <a:rPr lang="ru-RU" sz="2400" dirty="0" smtClean="0"/>
              <a:t> называется каротин.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chemeClr val="accent3"/>
                </a:solidFill>
              </a:rPr>
              <a:t>Красный</a:t>
            </a:r>
            <a:r>
              <a:rPr lang="ru-RU" sz="2400" dirty="0" smtClean="0"/>
              <a:t> пигмент называется антоциан.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А </a:t>
            </a:r>
            <a:r>
              <a:rPr lang="ru-RU" sz="2400" b="1" dirty="0" smtClean="0">
                <a:solidFill>
                  <a:schemeClr val="accent5"/>
                </a:solidFill>
              </a:rPr>
              <a:t>коричневый цвет </a:t>
            </a:r>
            <a:r>
              <a:rPr lang="ru-RU" sz="2400" dirty="0" smtClean="0"/>
              <a:t>сухих листьев обусловлен тем, что все красящие пигменты разрушились и стали видны клеточные стенки листа.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Что определяет цвет осенних листьев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big_thumb_19fee639fda28ddcdbd620f3782938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988840"/>
            <a:ext cx="1584176" cy="1008797"/>
          </a:xfrm>
          <a:prstGeom prst="rect">
            <a:avLst/>
          </a:prstGeom>
        </p:spPr>
      </p:pic>
      <p:pic>
        <p:nvPicPr>
          <p:cNvPr id="7" name="Рисунок 6" descr="yaponskiy_klen_jpg_crop_displa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3356992"/>
            <a:ext cx="1584176" cy="1008112"/>
          </a:xfrm>
          <a:prstGeom prst="rect">
            <a:avLst/>
          </a:prstGeom>
        </p:spPr>
      </p:pic>
      <p:pic>
        <p:nvPicPr>
          <p:cNvPr id="8" name="Рисунок 7" descr="no-translate-detected_121-2089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48264" y="5157192"/>
            <a:ext cx="1584176" cy="1152128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Примеры окраски листьев осенью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bereza_osenniy_list-200x1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1905000" cy="1440160"/>
          </a:xfrm>
          <a:prstGeom prst="rect">
            <a:avLst/>
          </a:prstGeom>
        </p:spPr>
      </p:pic>
      <p:pic>
        <p:nvPicPr>
          <p:cNvPr id="5" name="Рисунок 4" descr="dub_osenniy_list-200x1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484784"/>
            <a:ext cx="1905000" cy="1440160"/>
          </a:xfrm>
          <a:prstGeom prst="rect">
            <a:avLst/>
          </a:prstGeom>
        </p:spPr>
      </p:pic>
      <p:pic>
        <p:nvPicPr>
          <p:cNvPr id="6" name="Рисунок 5" descr="rybina_osenniy_list-200x16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3933056"/>
            <a:ext cx="1905000" cy="1800200"/>
          </a:xfrm>
          <a:prstGeom prst="rect">
            <a:avLst/>
          </a:prstGeom>
        </p:spPr>
      </p:pic>
      <p:pic>
        <p:nvPicPr>
          <p:cNvPr id="7" name="Рисунок 6" descr="klen_osenniy_list-200x2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3933056"/>
            <a:ext cx="1872208" cy="1800199"/>
          </a:xfrm>
          <a:prstGeom prst="rect">
            <a:avLst/>
          </a:prstGeom>
        </p:spPr>
      </p:pic>
      <p:pic>
        <p:nvPicPr>
          <p:cNvPr id="8" name="Рисунок 7" descr="vyz_osenniy_list-200x16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1484784"/>
            <a:ext cx="1905000" cy="14401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29969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 берёзы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30689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Листья вяза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314096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 дуба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58772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Листья рябины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58772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Лист клёна</a:t>
            </a:r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smtClean="0"/>
              <a:t>Осеннее падение листьев деревьев называется </a:t>
            </a:r>
            <a:r>
              <a:rPr lang="ru-RU" sz="2400" b="1" dirty="0" smtClean="0">
                <a:solidFill>
                  <a:srgbClr val="FFC000"/>
                </a:solidFill>
              </a:rPr>
              <a:t>листопадом</a:t>
            </a:r>
            <a:r>
              <a:rPr lang="ru-RU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FFC000"/>
                </a:solidFill>
              </a:rPr>
              <a:t>Листопад</a:t>
            </a:r>
            <a:r>
              <a:rPr lang="ru-RU" sz="2400" dirty="0" smtClean="0"/>
              <a:t> это явление природы, которое начинается с изменения окраски деревьев.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FFC000"/>
                </a:solidFill>
              </a:rPr>
              <a:t>Листопад</a:t>
            </a:r>
            <a:r>
              <a:rPr lang="ru-RU" sz="2400" dirty="0" smtClean="0"/>
              <a:t> – это жизненно необходимый для деревьев процесс, часть их жизненного цикла.</a:t>
            </a:r>
          </a:p>
          <a:p>
            <a:pPr>
              <a:spcBef>
                <a:spcPts val="1800"/>
              </a:spcBef>
            </a:pPr>
            <a:r>
              <a:rPr lang="ru-RU" sz="2400" b="1" dirty="0" smtClean="0">
                <a:solidFill>
                  <a:srgbClr val="FFC000"/>
                </a:solidFill>
              </a:rPr>
              <a:t>Сигналом к началу листопада </a:t>
            </a:r>
            <a:r>
              <a:rPr lang="ru-RU" sz="2400" dirty="0" smtClean="0"/>
              <a:t>в нашей </a:t>
            </a:r>
          </a:p>
          <a:p>
            <a:pPr>
              <a:buNone/>
            </a:pPr>
            <a:r>
              <a:rPr lang="ru-RU" sz="2400" dirty="0" smtClean="0"/>
              <a:t>полосе является  сокращение светового </a:t>
            </a:r>
          </a:p>
          <a:p>
            <a:pPr>
              <a:buNone/>
            </a:pPr>
            <a:r>
              <a:rPr lang="ru-RU" sz="2400" dirty="0" smtClean="0"/>
              <a:t>дня.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Что такое листопад</a:t>
            </a:r>
          </a:p>
        </p:txBody>
      </p:sp>
      <p:pic>
        <p:nvPicPr>
          <p:cNvPr id="4" name="Рисунок 3" descr="imag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941168"/>
            <a:ext cx="2448272" cy="1559593"/>
          </a:xfrm>
          <a:prstGeom prst="rect">
            <a:avLst/>
          </a:prstGeom>
        </p:spPr>
      </p:pic>
      <p:pic>
        <p:nvPicPr>
          <p:cNvPr id="5" name="Рисунок 4" descr="листопа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332656"/>
            <a:ext cx="1546129" cy="1296144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ru-RU" sz="2400" b="1" dirty="0" smtClean="0"/>
              <a:t>Если деревья не сбросят </a:t>
            </a:r>
            <a:r>
              <a:rPr lang="ru-RU" sz="2400" b="1" dirty="0" smtClean="0"/>
              <a:t>листья:</a:t>
            </a:r>
            <a:endParaRPr lang="ru-RU" sz="2400" b="1" dirty="0" smtClean="0"/>
          </a:p>
          <a:p>
            <a:pPr>
              <a:spcBef>
                <a:spcPts val="1800"/>
              </a:spcBef>
              <a:buNone/>
            </a:pPr>
            <a:r>
              <a:rPr lang="ru-RU" sz="2400" b="1" dirty="0" smtClean="0"/>
              <a:t>-зимой им </a:t>
            </a:r>
            <a:r>
              <a:rPr lang="ru-RU" sz="2400" b="1" dirty="0" smtClean="0"/>
              <a:t>будет недостаточно влаги и они засохнут и погибнут.</a:t>
            </a:r>
          </a:p>
          <a:p>
            <a:pPr>
              <a:spcBef>
                <a:spcPts val="2400"/>
              </a:spcBef>
              <a:buNone/>
            </a:pPr>
            <a:r>
              <a:rPr lang="ru-RU" sz="2400" b="1" dirty="0" smtClean="0"/>
              <a:t>-на </a:t>
            </a:r>
            <a:r>
              <a:rPr lang="ru-RU" sz="2400" b="1" dirty="0" smtClean="0"/>
              <a:t>них накопится еще больше снега и ветки сломаются под его тяжестью.</a:t>
            </a:r>
          </a:p>
          <a:p>
            <a:pPr>
              <a:spcBef>
                <a:spcPts val="2400"/>
              </a:spcBef>
              <a:buNone/>
            </a:pPr>
            <a:r>
              <a:rPr lang="ru-RU" sz="2400" dirty="0" smtClean="0"/>
              <a:t>- д</a:t>
            </a:r>
            <a:r>
              <a:rPr lang="ru-RU" sz="2400" b="1" dirty="0" smtClean="0"/>
              <a:t>ерево </a:t>
            </a:r>
            <a:r>
              <a:rPr lang="ru-RU" sz="2400" b="1" dirty="0" smtClean="0"/>
              <a:t>может заболеть и нормальная жизнедеятельность </a:t>
            </a:r>
            <a:r>
              <a:rPr lang="ru-RU" sz="2400" b="1" dirty="0" smtClean="0"/>
              <a:t>нарушится</a:t>
            </a:r>
            <a:r>
              <a:rPr lang="ru-RU" sz="2400" b="1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Почему опадают листья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imagesHPE2G8A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32656"/>
            <a:ext cx="1584176" cy="1320147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C93135-F0FA-44D9-B419-411D82EDF60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342</TotalTime>
  <Words>527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  Информационный проект  Почему листья меняют цвет осенью</vt:lpstr>
      <vt:lpstr>Цель проекта:</vt:lpstr>
      <vt:lpstr>Задачи проекта:</vt:lpstr>
      <vt:lpstr>Почему листья зелёные</vt:lpstr>
      <vt:lpstr>Почему  осенью  листья  меняют  цвет</vt:lpstr>
      <vt:lpstr>Что определяет цвет осенних листьев</vt:lpstr>
      <vt:lpstr>Примеры окраски листьев осенью</vt:lpstr>
      <vt:lpstr>Что такое листопад</vt:lpstr>
      <vt:lpstr>Почему опадают листья</vt:lpstr>
      <vt:lpstr>В чём секрет хвойных деревьев</vt:lpstr>
      <vt:lpstr>Выводы: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Почему листья меняют цвет осенью</dc:title>
  <dc:creator>1</dc:creator>
  <cp:lastModifiedBy>1</cp:lastModifiedBy>
  <cp:revision>95</cp:revision>
  <dcterms:created xsi:type="dcterms:W3CDTF">2017-11-26T12:35:37Z</dcterms:created>
  <dcterms:modified xsi:type="dcterms:W3CDTF">2018-01-22T16:43:46Z</dcterms:modified>
</cp:coreProperties>
</file>