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4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73" r:id="rId11"/>
    <p:sldId id="262" r:id="rId12"/>
    <p:sldId id="264" r:id="rId13"/>
    <p:sldId id="271" r:id="rId14"/>
    <p:sldId id="265" r:id="rId15"/>
    <p:sldId id="272" r:id="rId16"/>
    <p:sldId id="263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6" autoAdjust="0"/>
    <p:restoredTop sz="94660"/>
  </p:normalViewPr>
  <p:slideViewPr>
    <p:cSldViewPr>
      <p:cViewPr>
        <p:scale>
          <a:sx n="100" d="100"/>
          <a:sy n="100" d="100"/>
        </p:scale>
        <p:origin x="-7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A6995D-53FB-458C-BF03-78F3A937B9A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98D7B3-AB0E-47B5-A3ED-1FA3C9CC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6995D-53FB-458C-BF03-78F3A937B9A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8D7B3-AB0E-47B5-A3ED-1FA3C9CC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A6995D-53FB-458C-BF03-78F3A937B9A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98D7B3-AB0E-47B5-A3ED-1FA3C9CC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6995D-53FB-458C-BF03-78F3A937B9A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8D7B3-AB0E-47B5-A3ED-1FA3C9CC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A6995D-53FB-458C-BF03-78F3A937B9A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398D7B3-AB0E-47B5-A3ED-1FA3C9CC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6995D-53FB-458C-BF03-78F3A937B9A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8D7B3-AB0E-47B5-A3ED-1FA3C9CC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6995D-53FB-458C-BF03-78F3A937B9A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8D7B3-AB0E-47B5-A3ED-1FA3C9CC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6995D-53FB-458C-BF03-78F3A937B9A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8D7B3-AB0E-47B5-A3ED-1FA3C9CC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A6995D-53FB-458C-BF03-78F3A937B9A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8D7B3-AB0E-47B5-A3ED-1FA3C9CC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6995D-53FB-458C-BF03-78F3A937B9A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8D7B3-AB0E-47B5-A3ED-1FA3C9CC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6995D-53FB-458C-BF03-78F3A937B9A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98D7B3-AB0E-47B5-A3ED-1FA3C9CC8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A6995D-53FB-458C-BF03-78F3A937B9AB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98D7B3-AB0E-47B5-A3ED-1FA3C9CC8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peterburg2.ru/uploads/14/07/21/ga5_book%20%D0%9D%D0%BE%20%D0%BC%D0%BE%D0%BB%D0%BE%D0%BA%D0%BE.jpg" TargetMode="External"/><Relationship Id="rId3" Type="http://schemas.openxmlformats.org/officeDocument/2006/relationships/hyperlink" Target="http://cosmicthings.ru/uploads/images/m/o/l/moloko.jpg" TargetMode="External"/><Relationship Id="rId7" Type="http://schemas.openxmlformats.org/officeDocument/2006/relationships/hyperlink" Target="http://www.chtivo.ru/getpic3d/16775388/350/1997753.jpg" TargetMode="External"/><Relationship Id="rId2" Type="http://schemas.openxmlformats.org/officeDocument/2006/relationships/hyperlink" Target="https://ds03.infourok.ru/uploads/ex/0a82/00015689-f3fe9a42/img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7.imgsource.ru/Owu6F9v7XbMaZGXklRxNhK2V6OM=/fit-in/800x600/filters:filters:format(webp):fill(fff,true)/http:/boa.imgsource.ru/images/offers/3f/66/3f66ada6-ce4b-4f83-977d-112881879d7b.dir" TargetMode="External"/><Relationship Id="rId11" Type="http://schemas.openxmlformats.org/officeDocument/2006/relationships/hyperlink" Target="http://www.100book.ru/b413552.jpg" TargetMode="External"/><Relationship Id="rId5" Type="http://schemas.openxmlformats.org/officeDocument/2006/relationships/hyperlink" Target="http://www.libex.ru/img/x/12/03/660d2.jpg" TargetMode="External"/><Relationship Id="rId10" Type="http://schemas.openxmlformats.org/officeDocument/2006/relationships/hyperlink" Target="http://proxy.whoisaaronbrown.com/proxy/http:/img0.liveinternet.ru/images/attach/c/9/126/454/126454348_1.jpg" TargetMode="External"/><Relationship Id="rId4" Type="http://schemas.openxmlformats.org/officeDocument/2006/relationships/hyperlink" Target="http://www.ua.all.biz/img/ua/catalog/4339038.jpeg" TargetMode="External"/><Relationship Id="rId9" Type="http://schemas.openxmlformats.org/officeDocument/2006/relationships/hyperlink" Target="http://www.100book.ru/b171644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tionary.org/wiki/mleko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ru.wiktionary.org/wiki/%CE%B3%CE%AC%CE%BB%CE%B1" TargetMode="External"/><Relationship Id="rId7" Type="http://schemas.openxmlformats.org/officeDocument/2006/relationships/hyperlink" Target="http://ru.wiktionary.org/wiki/mlijeko" TargetMode="External"/><Relationship Id="rId12" Type="http://schemas.openxmlformats.org/officeDocument/2006/relationships/hyperlink" Target="http://ru.wiktionary.org/wiki/mloko" TargetMode="External"/><Relationship Id="rId2" Type="http://schemas.openxmlformats.org/officeDocument/2006/relationships/hyperlink" Target="http://ru.wiktionary.org/wiki/%D0%BC%D0%BB%D1%A3%D0%BA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tionary.org/wiki/mliko" TargetMode="External"/><Relationship Id="rId11" Type="http://schemas.openxmlformats.org/officeDocument/2006/relationships/hyperlink" Target="http://ru.wiktionary.org/w/index.php?title=ml%C3%B3u%CC%AFko&amp;action=edit&amp;redlink=1" TargetMode="External"/><Relationship Id="rId5" Type="http://schemas.openxmlformats.org/officeDocument/2006/relationships/hyperlink" Target="http://ru.wiktionary.org/wiki/%D0%BC%D0%BB%D1%8F%D0%BA%D0%BE" TargetMode="External"/><Relationship Id="rId10" Type="http://schemas.openxmlformats.org/officeDocument/2006/relationships/hyperlink" Target="http://ru.wiktionary.org/wiki/mlieko" TargetMode="External"/><Relationship Id="rId4" Type="http://schemas.openxmlformats.org/officeDocument/2006/relationships/hyperlink" Target="http://ru.wiktionary.org/wiki/%D0%BC%D0%B0%D0%BB%D0%B0%D0%BA%D0%BE" TargetMode="External"/><Relationship Id="rId9" Type="http://schemas.openxmlformats.org/officeDocument/2006/relationships/hyperlink" Target="http://ru.wiktionary.org/wiki/ml%C3%A9k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6438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МОЛОКО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447891"/>
            <a:ext cx="4536503" cy="340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83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Исследовательский проект «Энциклопедия одного слова»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256681"/>
            <a:ext cx="3240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Автор презентации: </a:t>
            </a: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Рыбников Глеб, </a:t>
            </a: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учащийся 5 А класса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МБОУ «ПСОШ № 2 имени Героя Советского Союза К. Ф. Кухарова»</a:t>
            </a:r>
            <a:endParaRPr lang="ru-RU" b="1" i="1" dirty="0">
              <a:solidFill>
                <a:srgbClr val="002060"/>
              </a:solidFill>
              <a:latin typeface="+mj-lt"/>
            </a:endParaRPr>
          </a:p>
          <a:p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640" y="1048926"/>
            <a:ext cx="2290028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2453031"/>
            <a:ext cx="2376264" cy="324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5787" y="1988840"/>
            <a:ext cx="243632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116632"/>
            <a:ext cx="76438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Молоко </a:t>
            </a:r>
            <a:r>
              <a:rPr lang="ru-RU" sz="2800" b="1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произведениях русской литературы </a:t>
            </a:r>
          </a:p>
          <a:p>
            <a:pPr algn="ctr"/>
            <a:endParaRPr lang="ru-RU" sz="2800" b="1" dirty="0">
              <a:ln w="10541" cmpd="sng">
                <a:solidFill>
                  <a:srgbClr val="B83D68">
                    <a:shade val="88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51422"/>
      </p:ext>
    </p:extLst>
  </p:cSld>
  <p:clrMapOvr>
    <a:masterClrMapping/>
  </p:clrMapOvr>
  <p:transition advClick="0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39248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52097" y="6235080"/>
            <a:ext cx="4439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Молочница.  Автор: Ян Вермеер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6632"/>
            <a:ext cx="764386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Молоко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названиях картин художников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Рабочий стол\Веницианов. Девушка с крынкой молока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772" y="908720"/>
            <a:ext cx="4104456" cy="518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75576" y="6132294"/>
            <a:ext cx="7592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Девушка с крынкой молока. Автор: Венецианов.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7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.jpgКартина Урожай молока. Сергеева Ирина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9766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803550" y="6019055"/>
            <a:ext cx="553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Урожай молока.  Автор: Сергеева Ирина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642918"/>
            <a:ext cx="40005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5733256"/>
            <a:ext cx="6247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Алёшка и молоко. Автор: Саша </a:t>
            </a:r>
            <a:r>
              <a:rPr lang="ru-RU" sz="2400" dirty="0" err="1" smtClean="0"/>
              <a:t>Ивойвола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 advClick="0" advTm="7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Картина Чай с молоком. Павлова Мария.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23634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6093296"/>
            <a:ext cx="5886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Чай с молоком. Автор: Павлова Мария. </a:t>
            </a:r>
            <a:endParaRPr lang="ru-RU" sz="24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4"/>
            <a:ext cx="66247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Источники использованных материалов</a:t>
            </a:r>
          </a:p>
          <a:p>
            <a:r>
              <a:rPr lang="en-US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ds03.infourok.ru/uploads/ex/0a82/00015689-f3fe9a42/img8.jpg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cosmicthings.ru/uploads/images/m/o/l/moloko.jpg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4"/>
              </a:rPr>
              <a:t>www.ua.all.biz/img/ua/catalog/4339038.jpeg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5"/>
              </a:rPr>
              <a:t>www.libex.ru/img/x/12/03/660d2.jpg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6"/>
              </a:rPr>
              <a:t>https://s7.imgsource.ru/Owu6F9v7XbMaZGXklRxNhK2V6OM=/fit-in/800x600/filters:filters:format(webp):fill(fff,true)/http://</a:t>
            </a:r>
            <a:r>
              <a:rPr lang="en-US" dirty="0" smtClean="0">
                <a:solidFill>
                  <a:srgbClr val="002060"/>
                </a:solidFill>
                <a:hlinkClick r:id="rId6"/>
              </a:rPr>
              <a:t>boa.imgsource.ru/images/offers/3f/66/3f66ada6-ce4b-4f83-977d-112881879d7b.dir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7"/>
              </a:rPr>
              <a:t>www.chtivo.ru/getpic3d/16775388/350/1997753.jpg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8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8"/>
              </a:rPr>
              <a:t>peterburg2.ru/uploads/14/07/21/ga5_book%20%D0%9D%D0%BE%20%D0%BC%D0%BE%D0%BB%D0%BE%D0%BA%D0%BE.jpg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9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9"/>
              </a:rPr>
              <a:t>www.100book.ru/b1716443.jpg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10"/>
              </a:rPr>
              <a:t>http://proxy.whoisaaronbrown.com/proxy/http://</a:t>
            </a:r>
            <a:r>
              <a:rPr lang="en-US" dirty="0" smtClean="0">
                <a:solidFill>
                  <a:srgbClr val="002060"/>
                </a:solidFill>
                <a:hlinkClick r:id="rId10"/>
              </a:rPr>
              <a:t>img0.liveinternet.ru/images/attach/c/9/126/454/126454348_1.jpg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11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11"/>
              </a:rPr>
              <a:t>www.100book.ru/b413552.jpg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05342"/>
            <a:ext cx="6174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Изучить лексическое значение слова «молоко» и его сферы употребления.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Изучить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лексическое значение слова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«молоко»,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с различными источниками.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сферы употребления данного слова.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собранный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108504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980728"/>
            <a:ext cx="7560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Беловатая жидкость, добываемая из некоторых плодов, семян растений.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Такая жидкость, получаемая от коров, коз и некоторых других животных, употребляемая в пищу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2708203"/>
            <a:ext cx="3846467" cy="2561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76438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Лексическое значение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57224" y="1428736"/>
            <a:ext cx="77867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Происходит от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праслав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формы *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melko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 которой в числе прочего произошли: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ст.-слав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млѣко"/>
              </a:rPr>
              <a:t>млѣко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др.-греч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γάλα"/>
              </a:rPr>
              <a:t>γάλα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др-русск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русск.,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малако"/>
              </a:rPr>
              <a:t>малако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мляко"/>
              </a:rPr>
              <a:t>мляко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mliko"/>
              </a:rPr>
              <a:t>mliko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mlijeko"/>
              </a:rPr>
              <a:t>mlijeko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словенск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польск.,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сербск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mleko"/>
              </a:rPr>
              <a:t>mleko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чешск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mléko"/>
              </a:rPr>
              <a:t>mléko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словацк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mlieko"/>
              </a:rPr>
              <a:t>mlieko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кашубск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 tooltip="mlóu̯ko (такой страницы не существует)"/>
              </a:rPr>
              <a:t>mlóu̯ko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в.-луж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н.-луж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 tooltip="mloko"/>
              </a:rPr>
              <a:t>mloko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(слав. *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melko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восходит 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праиндоевр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*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4263474"/>
            <a:ext cx="3071295" cy="204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76438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Этимологическое значение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0" y="1052736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/>
              <a:t>Детский фольклор: </a:t>
            </a:r>
            <a:endParaRPr lang="en-US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Лёнчик-пончик,                                             </a:t>
            </a:r>
          </a:p>
          <a:p>
            <a:pPr algn="ctr"/>
            <a:r>
              <a:rPr lang="ru-RU" sz="2400" b="1" dirty="0" smtClean="0"/>
              <a:t> Съел батончик,</a:t>
            </a:r>
          </a:p>
          <a:p>
            <a:pPr algn="ctr"/>
            <a:r>
              <a:rPr lang="ru-RU" sz="2400" b="1" dirty="0" smtClean="0"/>
              <a:t>      Поросенка и быка,</a:t>
            </a:r>
          </a:p>
          <a:p>
            <a:pPr algn="ctr"/>
            <a:r>
              <a:rPr lang="ru-RU" sz="2400" b="1" dirty="0" smtClean="0"/>
              <a:t>      Выпил кринку молока,</a:t>
            </a:r>
          </a:p>
          <a:p>
            <a:pPr algn="ctr"/>
            <a:r>
              <a:rPr lang="ru-RU" sz="2400" b="1" dirty="0" smtClean="0"/>
              <a:t>       Еще клеть поел хлебов,</a:t>
            </a:r>
          </a:p>
          <a:p>
            <a:pPr algn="ctr"/>
            <a:r>
              <a:rPr lang="ru-RU" sz="2400" b="1" dirty="0" smtClean="0"/>
              <a:t>       Три корзины пирогов.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76438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МОЛОКО в фольклоре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45" y="1196752"/>
            <a:ext cx="7200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 smtClean="0"/>
              <a:t>Кровь с молоком (разг.);                                                 Молоко от бешеной коровки; </a:t>
            </a:r>
          </a:p>
          <a:p>
            <a:pPr algn="ctr"/>
            <a:r>
              <a:rPr lang="ru-RU" sz="2400" b="1" dirty="0" smtClean="0"/>
              <a:t>Молочные реки кисельные берега;</a:t>
            </a:r>
          </a:p>
          <a:p>
            <a:pPr algn="ctr"/>
            <a:r>
              <a:rPr lang="ru-RU" sz="2400" b="1" dirty="0" smtClean="0"/>
              <a:t> У коровы молоко на языке; </a:t>
            </a:r>
          </a:p>
          <a:p>
            <a:pPr algn="ctr"/>
            <a:r>
              <a:rPr lang="ru-RU" sz="2400" b="1" dirty="0" smtClean="0"/>
              <a:t>Толку от тебя как от козла молока.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76438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Крылатые выражения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" y="1196752"/>
            <a:ext cx="8640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1. </a:t>
            </a:r>
            <a:r>
              <a:rPr lang="ru-RU" sz="2400" dirty="0" smtClean="0"/>
              <a:t>Из-под кислого молока, </a:t>
            </a:r>
          </a:p>
          <a:p>
            <a:pPr algn="ctr"/>
            <a:r>
              <a:rPr lang="ru-RU" sz="2400" dirty="0" smtClean="0"/>
              <a:t>          из-под простокваши.</a:t>
            </a:r>
            <a:endParaRPr lang="ru-RU" sz="2400" dirty="0"/>
          </a:p>
          <a:p>
            <a:pPr algn="ctr"/>
            <a:r>
              <a:rPr lang="ru-RU" sz="2400" dirty="0" smtClean="0"/>
              <a:t>2. Иван-</a:t>
            </a:r>
            <a:r>
              <a:rPr lang="ru-RU" sz="2400" b="1" dirty="0" smtClean="0"/>
              <a:t> </a:t>
            </a:r>
            <a:r>
              <a:rPr lang="ru-RU" sz="2400" dirty="0" smtClean="0"/>
              <a:t>болван  молоко болтал, </a:t>
            </a:r>
          </a:p>
          <a:p>
            <a:pPr algn="ctr"/>
            <a:r>
              <a:rPr lang="ru-RU" sz="2400" dirty="0" smtClean="0"/>
              <a:t>      да не выболтал</a:t>
            </a:r>
            <a:endParaRPr lang="ru-RU" sz="2400" b="1" dirty="0" smtClean="0"/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 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76438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Скороговорки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36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400" dirty="0" smtClean="0"/>
              <a:t>1.Белое, да не снег,</a:t>
            </a:r>
            <a:endParaRPr lang="ru-RU" sz="2400" b="1" dirty="0" smtClean="0"/>
          </a:p>
          <a:p>
            <a:pPr algn="ctr"/>
            <a:r>
              <a:rPr lang="ru-RU" sz="2400" dirty="0" smtClean="0"/>
              <a:t>Вкусное, да не мед.</a:t>
            </a:r>
            <a:endParaRPr lang="ru-RU" sz="2400" b="1" dirty="0" smtClean="0"/>
          </a:p>
          <a:p>
            <a:pPr algn="ctr"/>
            <a:r>
              <a:rPr lang="ru-RU" sz="2400" dirty="0" smtClean="0"/>
              <a:t>От рогатого берут</a:t>
            </a:r>
            <a:endParaRPr lang="ru-RU" sz="2400" b="1" dirty="0" smtClean="0"/>
          </a:p>
          <a:p>
            <a:pPr algn="ctr"/>
            <a:r>
              <a:rPr lang="ru-RU" sz="2400" dirty="0" smtClean="0"/>
              <a:t>И ребятам дают.</a:t>
            </a:r>
            <a:endParaRPr lang="ru-RU" sz="2400" b="1" dirty="0" smtClean="0"/>
          </a:p>
          <a:p>
            <a:pPr lvl="0" algn="ctr"/>
            <a:r>
              <a:rPr lang="ru-RU" sz="2400" dirty="0" smtClean="0"/>
              <a:t>2. Хоть жидкое — но не вода,</a:t>
            </a:r>
            <a:endParaRPr lang="ru-RU" sz="2400" b="1" dirty="0" smtClean="0"/>
          </a:p>
          <a:p>
            <a:pPr algn="ctr"/>
            <a:r>
              <a:rPr lang="ru-RU" sz="2400" dirty="0" smtClean="0"/>
              <a:t>Не снег, а белое.</a:t>
            </a:r>
            <a:endParaRPr lang="ru-RU" sz="2400" b="1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76438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072223"/>
            <a:ext cx="2364269" cy="324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2490519"/>
            <a:ext cx="2376264" cy="317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276872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116632"/>
            <a:ext cx="76438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Молоко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произведениях русской литературы </a:t>
            </a:r>
          </a:p>
          <a:p>
            <a:pPr algn="ctr"/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1cb57d0d4fb16369c76564edea3365bfe971a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369</TotalTime>
  <Words>317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Пользыватель</dc:creator>
  <cp:lastModifiedBy>Евгений Печерин</cp:lastModifiedBy>
  <cp:revision>50</cp:revision>
  <dcterms:created xsi:type="dcterms:W3CDTF">2011-01-13T17:33:49Z</dcterms:created>
  <dcterms:modified xsi:type="dcterms:W3CDTF">2018-02-17T19:34:26Z</dcterms:modified>
</cp:coreProperties>
</file>