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88" r:id="rId3"/>
    <p:sldId id="291" r:id="rId4"/>
    <p:sldId id="289" r:id="rId5"/>
    <p:sldId id="290" r:id="rId6"/>
    <p:sldId id="292" r:id="rId7"/>
    <p:sldId id="294" r:id="rId8"/>
    <p:sldId id="296" r:id="rId9"/>
    <p:sldId id="304" r:id="rId10"/>
    <p:sldId id="306" r:id="rId11"/>
    <p:sldId id="327" r:id="rId12"/>
    <p:sldId id="313" r:id="rId13"/>
    <p:sldId id="317" r:id="rId14"/>
    <p:sldId id="328" r:id="rId15"/>
    <p:sldId id="305" r:id="rId16"/>
    <p:sldId id="301" r:id="rId17"/>
    <p:sldId id="28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18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BA124-DB42-48C0-98BE-176F93DA56F2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FDE02-66E8-47D2-A0A4-8FA478D808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3240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FDE02-66E8-47D2-A0A4-8FA478D8084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0968"/>
            <a:ext cx="9252520" cy="38828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D32B-F5FA-49AD-9E4B-6057CDC9A84A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9176-3F5F-4043-B3D6-FCE58769EA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13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70737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0">
        <p:circle/>
      </p:transition>
    </mc:Choice>
    <mc:Fallback>
      <p:transition advTm="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D32B-F5FA-49AD-9E4B-6057CDC9A84A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9176-3F5F-4043-B3D6-FCE58769EA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14478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0">
        <p:circle/>
      </p:transition>
    </mc:Choice>
    <mc:Fallback>
      <p:transition advTm="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D32B-F5FA-49AD-9E4B-6057CDC9A84A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9176-3F5F-4043-B3D6-FCE58769EA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38568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0">
        <p:circle/>
      </p:transition>
    </mc:Choice>
    <mc:Fallback>
      <p:transition advTm="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8585"/>
          <a:stretch/>
        </p:blipFill>
        <p:spPr>
          <a:xfrm>
            <a:off x="107504" y="4367658"/>
            <a:ext cx="3096344" cy="249922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D32B-F5FA-49AD-9E4B-6057CDC9A84A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9176-3F5F-4043-B3D6-FCE58769EA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13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23452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0">
        <p:circle/>
      </p:transition>
    </mc:Choice>
    <mc:Fallback>
      <p:transition advTm="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D32B-F5FA-49AD-9E4B-6057CDC9A84A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9176-3F5F-4043-B3D6-FCE58769EA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96071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0">
        <p:circle/>
      </p:transition>
    </mc:Choice>
    <mc:Fallback>
      <p:transition advTm="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D32B-F5FA-49AD-9E4B-6057CDC9A84A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9176-3F5F-4043-B3D6-FCE58769EA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55962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0">
        <p:circle/>
      </p:transition>
    </mc:Choice>
    <mc:Fallback>
      <p:transition advTm="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D32B-F5FA-49AD-9E4B-6057CDC9A84A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9176-3F5F-4043-B3D6-FCE58769EA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82859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0">
        <p:circle/>
      </p:transition>
    </mc:Choice>
    <mc:Fallback>
      <p:transition advTm="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333" t="73290" r="29336"/>
          <a:stretch/>
        </p:blipFill>
        <p:spPr>
          <a:xfrm>
            <a:off x="7740352" y="6013229"/>
            <a:ext cx="1320800" cy="8447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9497"/>
          <a:stretch/>
        </p:blipFill>
        <p:spPr>
          <a:xfrm>
            <a:off x="22820" y="4293096"/>
            <a:ext cx="1954148" cy="26586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D32B-F5FA-49AD-9E4B-6057CDC9A84A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9176-3F5F-4043-B3D6-FCE58769EA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мка 5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13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1631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0">
        <p:circle/>
      </p:transition>
    </mc:Choice>
    <mc:Fallback>
      <p:transition advTm="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1670"/>
            <a:ext cx="4026024" cy="2526330"/>
          </a:xfrm>
          <a:prstGeom prst="rect">
            <a:avLst/>
          </a:prstGeo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D32B-F5FA-49AD-9E4B-6057CDC9A84A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9176-3F5F-4043-B3D6-FCE58769EA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Рамка 4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13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2057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0">
        <p:circle/>
      </p:transition>
    </mc:Choice>
    <mc:Fallback>
      <p:transition advTm="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D32B-F5FA-49AD-9E4B-6057CDC9A84A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9176-3F5F-4043-B3D6-FCE58769EA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37513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0">
        <p:circle/>
      </p:transition>
    </mc:Choice>
    <mc:Fallback>
      <p:transition advTm="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D32B-F5FA-49AD-9E4B-6057CDC9A84A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9176-3F5F-4043-B3D6-FCE58769EA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902768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0">
        <p:circle/>
      </p:transition>
    </mc:Choice>
    <mc:Fallback>
      <p:transition advTm="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8D32B-F5FA-49AD-9E4B-6057CDC9A84A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09176-3F5F-4043-B3D6-FCE58769EA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7246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p14:dur="10" advTm="0">
        <p:circle/>
      </p:transition>
    </mc:Choice>
    <mc:Fallback>
      <p:transition advTm="0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85729"/>
            <a:ext cx="7772400" cy="500065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 «Детский сад общеразвивающего вида №15 «Яблонька»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000108"/>
            <a:ext cx="7920880" cy="5525236"/>
          </a:xfrm>
        </p:spPr>
        <p:txBody>
          <a:bodyPr>
            <a:normAutofit lnSpcReduction="10000"/>
          </a:bodyPr>
          <a:lstStyle/>
          <a:p>
            <a:endParaRPr lang="ru-RU" sz="3600" b="1" dirty="0" smtClean="0">
              <a:solidFill>
                <a:schemeClr val="tx1"/>
              </a:solidFill>
            </a:endParaRPr>
          </a:p>
          <a:p>
            <a:endParaRPr lang="ru-RU" sz="3600" b="1" dirty="0">
              <a:solidFill>
                <a:schemeClr val="tx1"/>
              </a:solidFill>
            </a:endParaRPr>
          </a:p>
          <a:p>
            <a:endParaRPr lang="ru-RU" sz="3600" b="1" dirty="0" smtClean="0">
              <a:solidFill>
                <a:schemeClr val="tx1"/>
              </a:solidFill>
            </a:endParaRPr>
          </a:p>
          <a:p>
            <a:r>
              <a:rPr lang="ru-RU" sz="3600" b="1" dirty="0" smtClean="0">
                <a:solidFill>
                  <a:schemeClr val="tx1"/>
                </a:solidFill>
              </a:rPr>
              <a:t>«</a:t>
            </a:r>
            <a:r>
              <a:rPr lang="ru-RU" sz="3600" b="1" dirty="0" err="1" smtClean="0">
                <a:solidFill>
                  <a:schemeClr val="tx1"/>
                </a:solidFill>
              </a:rPr>
              <a:t>Лего-конструирование</a:t>
            </a:r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r>
              <a:rPr lang="ru-RU" sz="3600" b="1" smtClean="0">
                <a:solidFill>
                  <a:schemeClr val="tx1"/>
                </a:solidFill>
              </a:rPr>
              <a:t>в  </a:t>
            </a:r>
            <a:r>
              <a:rPr lang="ru-RU" sz="3600" b="1" smtClean="0">
                <a:solidFill>
                  <a:schemeClr val="tx1"/>
                </a:solidFill>
              </a:rPr>
              <a:t>ДОУ»</a:t>
            </a:r>
            <a:endParaRPr lang="ru-RU" sz="3600" b="1" dirty="0" smtClean="0">
              <a:solidFill>
                <a:schemeClr val="tx1"/>
              </a:solidFill>
            </a:endParaRPr>
          </a:p>
          <a:p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Подготовила: воспитатель    Рознина Ольга Николаевна </a:t>
            </a:r>
          </a:p>
          <a:p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 Шадринск Курганская область </a:t>
            </a:r>
          </a:p>
          <a:p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</a:p>
          <a:p>
            <a:endParaRPr lang="ru-RU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289524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0">
        <p:circle/>
      </p:transition>
    </mc:Choice>
    <mc:Fallback>
      <p:transition advTm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Наши достижения</a:t>
            </a: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4" name="Picture 2" descr="C:\Users\Blue Dell\Desktop\лег фото\20171208_0934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1643050"/>
            <a:ext cx="3071834" cy="22860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1643050"/>
            <a:ext cx="3143272" cy="2214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2" y="4000504"/>
            <a:ext cx="3857652" cy="2286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0">
        <p:circle/>
      </p:transition>
    </mc:Choice>
    <mc:Fallback>
      <p:transition advTm="0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88" y="3929066"/>
            <a:ext cx="3571932" cy="2571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1500174"/>
            <a:ext cx="3214710" cy="235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1500174"/>
            <a:ext cx="3571900" cy="235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0">
        <p:circle/>
      </p:transition>
    </mc:Choice>
    <mc:Fallback>
      <p:transition advTm="0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2" y="4000504"/>
            <a:ext cx="3786214" cy="2571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928670"/>
            <a:ext cx="3357586" cy="271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6" y="928670"/>
            <a:ext cx="3143272" cy="271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0">
        <p:circle/>
      </p:transition>
    </mc:Choice>
    <mc:Fallback>
      <p:transition advTm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54" y="3643314"/>
            <a:ext cx="3571900" cy="2906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571480"/>
            <a:ext cx="3571900" cy="2571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571480"/>
            <a:ext cx="3429024" cy="2571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161065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0">
        <p:circle/>
      </p:transition>
    </mc:Choice>
    <mc:Fallback>
      <p:transition advTm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5" y="714356"/>
            <a:ext cx="3929090" cy="250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714356"/>
            <a:ext cx="3714776" cy="250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22" y="3357562"/>
            <a:ext cx="4214842" cy="3143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0">
        <p:circle/>
      </p:transition>
    </mc:Choice>
    <mc:Fallback>
      <p:transition advTm="0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F:\фото Ольга Николаевна\Lenovo_A1000_IMG_20180131_1631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544" y="1500174"/>
            <a:ext cx="4003018" cy="3000396"/>
          </a:xfrm>
          <a:prstGeom prst="rect">
            <a:avLst/>
          </a:prstGeom>
          <a:noFill/>
        </p:spPr>
      </p:pic>
      <p:pic>
        <p:nvPicPr>
          <p:cNvPr id="5" name="Picture 2" descr="F:\фото Ольга Николаевна\Lenovo_A1000_IMG_20180131_1633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429000"/>
            <a:ext cx="4303193" cy="300039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0">
        <p:circle/>
      </p:transition>
    </mc:Choice>
    <mc:Fallback>
      <p:transition advTm="0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Мы конструкторы</a:t>
            </a: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13315" name="Picture 3" descr="F:\фото с фотика\DSCF62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071678"/>
            <a:ext cx="3143272" cy="4125923"/>
          </a:xfrm>
          <a:prstGeom prst="rect">
            <a:avLst/>
          </a:prstGeom>
          <a:noFill/>
        </p:spPr>
      </p:pic>
      <p:pic>
        <p:nvPicPr>
          <p:cNvPr id="7" name="Picture 2" descr="F:\фото с фотика\DSCF62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071678"/>
            <a:ext cx="3571900" cy="412592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0">
        <p:circle/>
      </p:transition>
    </mc:Choice>
    <mc:Fallback>
      <p:transition advTm="0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3"/>
          <p:cNvSpPr>
            <a:spLocks noGrp="1"/>
          </p:cNvSpPr>
          <p:nvPr>
            <p:ph type="title"/>
          </p:nvPr>
        </p:nvSpPr>
        <p:spPr>
          <a:xfrm>
            <a:off x="722313" y="2565400"/>
            <a:ext cx="7772400" cy="3203575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49429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0">
        <p:circle/>
      </p:transition>
    </mc:Choice>
    <mc:Fallback>
      <p:transition advTm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LEGO - это самая любимая игра девчонок, и мальчишек в нашей группе. Но что они о нем знают? Оказалось, немного. LEGO - это конструктор, в котором много деталей разных по цвету и форме.  В него можно играть и девочкам и мальчикам.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Конструктор LEGO представляет большой потенциал для развития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творческих способностей детей.  Более глубокое и подробное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знакомство с конструктором и его частое использование поможет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педагогам ДОУ решать трудные задачи посредством увлекательной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игры.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Подготовительная группа – Моделирование объектов из мелкого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конструктора LEGO DACTA. Преодоление школьной незрелости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происходит в подготовительной группе при выполнении сложных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конструкторских задач</a:t>
            </a:r>
          </a:p>
          <a:p>
            <a:endParaRPr lang="ru-RU" sz="16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0">
        <p:circle/>
      </p:transition>
    </mc:Choice>
    <mc:Fallback>
      <p:transition advTm="0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2600" dirty="0" smtClean="0"/>
              <a:t>Активное использование ЛЕГО - конструирования с дошкольниками, способствует развитию исследовательской активности детей, приобщению дошкольников к техническому творчеству и формированию первоначальных технических навыков. </a:t>
            </a:r>
          </a:p>
          <a:p>
            <a:r>
              <a:rPr lang="ru-RU" sz="2600" dirty="0" smtClean="0"/>
              <a:t>Изначально провели родительское собрание, где познакомили родителей с данным направлением работы, рассказали о видах конструктора «</a:t>
            </a:r>
            <a:r>
              <a:rPr lang="ru-RU" sz="2600" dirty="0" err="1" smtClean="0"/>
              <a:t>Лего</a:t>
            </a:r>
            <a:r>
              <a:rPr lang="ru-RU" sz="2600" dirty="0" smtClean="0"/>
              <a:t>», с тем какие образовательные задачи планируем решать при использовании его на занятиях и в совместной деятельности. С помощью родителей мы оформили картотеку, альбомы с иллюстрациями построек. Так же был создан центр «</a:t>
            </a:r>
            <a:r>
              <a:rPr lang="ru-RU" sz="2600" dirty="0" err="1" smtClean="0"/>
              <a:t>Леготека</a:t>
            </a:r>
            <a:r>
              <a:rPr lang="ru-RU" sz="2600" dirty="0" smtClean="0"/>
              <a:t>». Постепенно и дети и родители увлеклись этой темой, приносили и приносят  в детский сад самые различные «</a:t>
            </a:r>
            <a:r>
              <a:rPr lang="ru-RU" sz="2600" dirty="0" err="1" smtClean="0"/>
              <a:t>Лего</a:t>
            </a:r>
            <a:r>
              <a:rPr lang="ru-RU" sz="2600" dirty="0" smtClean="0"/>
              <a:t>»- конструкторы</a:t>
            </a:r>
          </a:p>
          <a:p>
            <a:r>
              <a:rPr lang="ru-RU" sz="2600" dirty="0" smtClean="0"/>
              <a:t>Работу по </a:t>
            </a:r>
            <a:r>
              <a:rPr lang="ru-RU" sz="2600" dirty="0" err="1" smtClean="0"/>
              <a:t>лего-конструированию</a:t>
            </a:r>
            <a:r>
              <a:rPr lang="ru-RU" sz="2600" dirty="0" smtClean="0"/>
              <a:t> мы проводим через не </a:t>
            </a:r>
            <a:r>
              <a:rPr lang="ru-RU" sz="2600" dirty="0" err="1" smtClean="0"/>
              <a:t>посредствненно</a:t>
            </a:r>
            <a:r>
              <a:rPr lang="ru-RU" sz="2600" dirty="0" smtClean="0"/>
              <a:t> образовательную деятельность через индивидуальную работу детей с низким уровнем развития через режимный момент конструктивно модельная деятельность.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0">
        <p:circle/>
      </p:transition>
    </mc:Choice>
    <mc:Fallback>
      <p:transition advTm="0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ru-RU" sz="4900" dirty="0" smtClean="0"/>
              <a:t>Для игры в свободной деятельности у нас приобретены конструкторы для девочек «Ателье мод», «Парикмахерская», «Семья»и для мальчиков «Машина, самолет, танк для дополнения используем мелкие игрушки.</a:t>
            </a:r>
          </a:p>
          <a:p>
            <a:r>
              <a:rPr lang="ru-RU" sz="4900" dirty="0" smtClean="0"/>
              <a:t>В работе с дошкольниками  мы используем конструктор </a:t>
            </a:r>
            <a:r>
              <a:rPr lang="ru-RU" sz="4900" dirty="0" err="1" smtClean="0"/>
              <a:t>лего</a:t>
            </a:r>
            <a:r>
              <a:rPr lang="ru-RU" sz="4900" dirty="0" smtClean="0"/>
              <a:t> классик.</a:t>
            </a:r>
          </a:p>
          <a:p>
            <a:r>
              <a:rPr lang="ru-RU" sz="4900" dirty="0" smtClean="0"/>
              <a:t>С его применением мы учимся</a:t>
            </a:r>
          </a:p>
          <a:p>
            <a:r>
              <a:rPr lang="ru-RU" sz="4900" dirty="0" smtClean="0"/>
              <a:t>Распределять детали </a:t>
            </a:r>
            <a:r>
              <a:rPr lang="ru-RU" sz="4900" dirty="0" err="1" smtClean="0"/>
              <a:t>лего-конструктора</a:t>
            </a:r>
            <a:r>
              <a:rPr lang="ru-RU" sz="4900" dirty="0" smtClean="0"/>
              <a:t> правильно.</a:t>
            </a:r>
          </a:p>
          <a:p>
            <a:r>
              <a:rPr lang="ru-RU" sz="4900" dirty="0" smtClean="0"/>
              <a:t>Развиваем умения анализировать образец – выделять в нем функционально значимые части</a:t>
            </a:r>
          </a:p>
          <a:p>
            <a:r>
              <a:rPr lang="ru-RU" sz="4900" dirty="0" smtClean="0"/>
              <a:t>Развивать умение передавать форму объекта средствами конструктора;</a:t>
            </a:r>
          </a:p>
          <a:p>
            <a:r>
              <a:rPr lang="ru-RU" sz="4900" dirty="0" smtClean="0"/>
              <a:t>Учить заранее обдумывать содержание будущей постройки, давать ей описание; - развивать творческую инициативу и самостоятельность</a:t>
            </a:r>
          </a:p>
          <a:p>
            <a:r>
              <a:rPr lang="ru-RU" sz="4900" dirty="0" smtClean="0"/>
              <a:t>Учить строить по предложенным инструкциям,  сотрудничать с партнером,   работать в коллективе. </a:t>
            </a:r>
          </a:p>
          <a:p>
            <a:r>
              <a:rPr lang="ru-RU" sz="4900" dirty="0" smtClean="0"/>
              <a:t>Планируем продолжать работу по развитию творческих способностей детей через </a:t>
            </a:r>
            <a:r>
              <a:rPr lang="ru-RU" sz="4900" dirty="0" err="1" smtClean="0"/>
              <a:t>лего-конструирование</a:t>
            </a:r>
            <a:r>
              <a:rPr lang="ru-RU" sz="4900" dirty="0" smtClean="0"/>
              <a:t>. 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0">
        <p:circle/>
      </p:transition>
    </mc:Choice>
    <mc:Fallback>
      <p:transition advTm="0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НОД « Городской транспорт»</a:t>
            </a: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1026" name="Picture 2" descr="F:\фото Ольга Николаевна\Lenovo_A1000_IMG_20180126_1028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500306"/>
            <a:ext cx="3286148" cy="3714776"/>
          </a:xfrm>
          <a:prstGeom prst="rect">
            <a:avLst/>
          </a:prstGeom>
          <a:noFill/>
        </p:spPr>
      </p:pic>
      <p:pic>
        <p:nvPicPr>
          <p:cNvPr id="5" name="Picture 2" descr="F:\фото Ольга Николаевна\Lenovo_A1000_IMG_20180126_1029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500306"/>
            <a:ext cx="3643338" cy="35719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0">
        <p:circle/>
      </p:transition>
    </mc:Choice>
    <mc:Fallback>
      <p:transition advTm="0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фото Ольга Николаевна\Lenovo_A1000_IMG_20180126_0955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2214554"/>
            <a:ext cx="3088747" cy="3786213"/>
          </a:xfrm>
          <a:prstGeom prst="rect">
            <a:avLst/>
          </a:prstGeom>
          <a:noFill/>
        </p:spPr>
      </p:pic>
      <p:pic>
        <p:nvPicPr>
          <p:cNvPr id="5" name="Picture 2" descr="F:\фото Ольга Николаевна\Lenovo_A1000_IMG_20180126_0957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214554"/>
            <a:ext cx="3143272" cy="378621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0">
        <p:circle/>
      </p:transition>
    </mc:Choice>
    <mc:Fallback>
      <p:transition advTm="0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фото Ольга Николаевна\Lenovo_A1000_IMG_20180126_0956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2214554"/>
            <a:ext cx="3303061" cy="3911609"/>
          </a:xfrm>
          <a:prstGeom prst="rect">
            <a:avLst/>
          </a:prstGeom>
          <a:noFill/>
        </p:spPr>
      </p:pic>
      <p:pic>
        <p:nvPicPr>
          <p:cNvPr id="5" name="Picture 2" descr="F:\фото Ольга Николаевна\Lenovo_A1000_IMG_20180126_0956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214554"/>
            <a:ext cx="3000396" cy="391160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0">
        <p:circle/>
      </p:transition>
    </mc:Choice>
    <mc:Fallback>
      <p:transition advTm="0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F:\фото Ольга Николаевна\Lenovo_A1000_IMG_20180126_1002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00174"/>
            <a:ext cx="4143404" cy="3357586"/>
          </a:xfrm>
          <a:prstGeom prst="rect">
            <a:avLst/>
          </a:prstGeom>
          <a:noFill/>
        </p:spPr>
      </p:pic>
      <p:pic>
        <p:nvPicPr>
          <p:cNvPr id="5" name="Picture 2" descr="F:\фото Ольга Николаевна\Lenovo_A1000_IMG_20180126_100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143248"/>
            <a:ext cx="3929090" cy="321471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0">
        <p:circle/>
      </p:transition>
    </mc:Choice>
    <mc:Fallback>
      <p:transition advTm="0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Сюжетно-ролевая игра « Зоопарк»</a:t>
            </a:r>
            <a:endParaRPr lang="ru-RU" sz="2800" dirty="0"/>
          </a:p>
        </p:txBody>
      </p:sp>
      <p:pic>
        <p:nvPicPr>
          <p:cNvPr id="11266" name="Picture 2" descr="F:\фото Ольга Николаевна\Lenovo_A1000_IMG_20180131_1624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00174"/>
            <a:ext cx="4088879" cy="2714644"/>
          </a:xfrm>
          <a:prstGeom prst="rect">
            <a:avLst/>
          </a:prstGeom>
          <a:noFill/>
        </p:spPr>
      </p:pic>
      <p:pic>
        <p:nvPicPr>
          <p:cNvPr id="5" name="Picture 2" descr="F:\фото Ольга Николаевна\Lenovo_A1000_IMG_20180131_1625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357562"/>
            <a:ext cx="3857652" cy="285752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0">
        <p:circle/>
      </p:transition>
    </mc:Choice>
    <mc:Fallback>
      <p:transition advTm="0">
        <p:circl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2164</TotalTime>
  <Words>286</Words>
  <Application>Microsoft Office PowerPoint</Application>
  <PresentationFormat>Экран (4:3)</PresentationFormat>
  <Paragraphs>46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Муниципальное казенное дошкольное образовательное учреждение «Детский сад общеразвивающего вида №15 «Яблонька»</vt:lpstr>
      <vt:lpstr>  </vt:lpstr>
      <vt:lpstr>Слайд 3</vt:lpstr>
      <vt:lpstr>Слайд 4</vt:lpstr>
      <vt:lpstr>НОД « Городской транспорт»</vt:lpstr>
      <vt:lpstr>Слайд 6</vt:lpstr>
      <vt:lpstr>Слайд 7</vt:lpstr>
      <vt:lpstr>Слайд 8</vt:lpstr>
      <vt:lpstr>Сюжетно-ролевая игра « Зоопарк»</vt:lpstr>
      <vt:lpstr>Наши достижения</vt:lpstr>
      <vt:lpstr>Слайд 11</vt:lpstr>
      <vt:lpstr>Слайд 12</vt:lpstr>
      <vt:lpstr>Слайд 13</vt:lpstr>
      <vt:lpstr>Слайд 14</vt:lpstr>
      <vt:lpstr>Слайд 15</vt:lpstr>
      <vt:lpstr>Мы конструкторы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«Город 2»</dc:title>
  <dc:creator>Светлана</dc:creator>
  <cp:lastModifiedBy>Computer</cp:lastModifiedBy>
  <cp:revision>78</cp:revision>
  <dcterms:created xsi:type="dcterms:W3CDTF">2016-07-11T18:47:41Z</dcterms:created>
  <dcterms:modified xsi:type="dcterms:W3CDTF">2018-02-17T17:10:33Z</dcterms:modified>
</cp:coreProperties>
</file>