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78EDAC-1BD4-4A28-AC0D-E168F991A860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9957B2-8232-46EE-AFF2-B63F5290C8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64320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Построение предметно-пространственной развивающей среды в группе второго раннего возраста «Теремок»   МБДОУ «Детский сад № 30 «Северное сияние»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Спортивно игровое пространство  и оборудование</a:t>
            </a:r>
            <a:r>
              <a:rPr lang="ru-RU" dirty="0" smtClean="0"/>
              <a:t>; </a:t>
            </a:r>
          </a:p>
          <a:p>
            <a:endParaRPr lang="ru-RU" dirty="0"/>
          </a:p>
        </p:txBody>
      </p:sp>
      <p:pic>
        <p:nvPicPr>
          <p:cNvPr id="3" name="Picture 2" descr="F:\фото портфолио\DSCN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50" y="1772816"/>
            <a:ext cx="5857916" cy="439393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4098" name="Picture 2" descr="F:\2014 уч. год группа\DSCN0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5196770" cy="612496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358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игровые пространства оснащенные тематическими наборами игрушек, игровыми материалами</a:t>
            </a:r>
            <a:r>
              <a:rPr lang="ru-RU" dirty="0" smtClean="0"/>
              <a:t>; </a:t>
            </a:r>
          </a:p>
          <a:p>
            <a:endParaRPr lang="ru-RU" dirty="0"/>
          </a:p>
        </p:txBody>
      </p:sp>
      <p:pic>
        <p:nvPicPr>
          <p:cNvPr id="3" name="Picture 2" descr="F:\6 октября\DSCN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61256" cy="383661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6146" name="Picture 2" descr="F:\2014 уч. год группа\IMAG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701" y="1067553"/>
            <a:ext cx="5015944" cy="281759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2014 уч. год группа\IMAG0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28926"/>
            <a:ext cx="5869235" cy="329691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014 уч. год группа\IMAG0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8984"/>
            <a:ext cx="5744546" cy="32268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аудиовизуальные и информационные средства воспитания и обучения </a:t>
            </a:r>
          </a:p>
          <a:p>
            <a:endParaRPr lang="ru-RU" dirty="0"/>
          </a:p>
        </p:txBody>
      </p:sp>
      <p:pic>
        <p:nvPicPr>
          <p:cNvPr id="5" name="Picture 3" descr="F:\6 октября\DSCN0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38" y="1142984"/>
            <a:ext cx="5235562" cy="3927116"/>
          </a:xfrm>
          <a:prstGeom prst="rect">
            <a:avLst/>
          </a:prstGeom>
          <a:noFill/>
        </p:spPr>
      </p:pic>
      <p:pic>
        <p:nvPicPr>
          <p:cNvPr id="4" name="Picture 2" descr="F:\6 октября\DSCN0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1"/>
            <a:ext cx="6000082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состав предметно-игровой среды входят: крупное организующее игровое поле; игровое оборудование; игровая атрибутика разного рода, игровые материалы. Все компоненты развивающей предметной среды увязываются между собой по содержанию, масштабу, художественному решению. </a:t>
            </a:r>
            <a:endParaRPr lang="ru-RU" sz="2400" dirty="0"/>
          </a:p>
        </p:txBody>
      </p:sp>
      <p:pic>
        <p:nvPicPr>
          <p:cNvPr id="3" name="Picture 2" descr="F:\6 октября\DSCN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7238201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64396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Наша предметно-игровая среда  отвечает требованиям ФГОС и следует принципам: </a:t>
            </a:r>
            <a:endParaRPr lang="ru-RU" sz="2000" b="1" baseline="0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принципу </a:t>
            </a:r>
            <a:r>
              <a:rPr lang="ru-RU" dirty="0">
                <a:latin typeface="Calibri" pitchFamily="34" charset="0"/>
              </a:rPr>
              <a:t>свободного выбора </a:t>
            </a:r>
            <a:r>
              <a:rPr lang="ru-RU" dirty="0" smtClean="0">
                <a:latin typeface="Calibri" pitchFamily="34" charset="0"/>
              </a:rPr>
              <a:t>- выбор </a:t>
            </a:r>
            <a:r>
              <a:rPr lang="ru-RU" dirty="0">
                <a:latin typeface="Calibri" pitchFamily="34" charset="0"/>
              </a:rPr>
              <a:t>ребенком темы, сюжета игры, игрового материала, места и времени игры; </a:t>
            </a:r>
          </a:p>
          <a:p>
            <a:r>
              <a:rPr lang="ru-RU" dirty="0" smtClean="0">
                <a:latin typeface="Calibri" pitchFamily="34" charset="0"/>
              </a:rPr>
              <a:t>принципу </a:t>
            </a:r>
            <a:r>
              <a:rPr lang="ru-RU" dirty="0">
                <a:latin typeface="Calibri" pitchFamily="34" charset="0"/>
              </a:rPr>
              <a:t>универсальности позволяет </a:t>
            </a:r>
            <a:r>
              <a:rPr lang="ru-RU" dirty="0" smtClean="0">
                <a:latin typeface="Calibri" pitchFamily="34" charset="0"/>
              </a:rPr>
              <a:t>строить </a:t>
            </a:r>
            <a:r>
              <a:rPr lang="ru-RU" dirty="0">
                <a:latin typeface="Calibri" pitchFamily="34" charset="0"/>
              </a:rPr>
              <a:t>и менять игровую среду, трансформируя ее в соответствии с видом игры, ее содержанием и перспективами развития; </a:t>
            </a:r>
          </a:p>
          <a:p>
            <a:r>
              <a:rPr lang="ru-RU" dirty="0" smtClean="0">
                <a:latin typeface="Calibri" pitchFamily="34" charset="0"/>
              </a:rPr>
              <a:t>принципу </a:t>
            </a:r>
            <a:r>
              <a:rPr lang="ru-RU" dirty="0">
                <a:latin typeface="Calibri" pitchFamily="34" charset="0"/>
              </a:rPr>
              <a:t>системности </a:t>
            </a:r>
            <a:r>
              <a:rPr lang="ru-RU" dirty="0" smtClean="0">
                <a:latin typeface="Calibri" pitchFamily="34" charset="0"/>
              </a:rPr>
              <a:t>- со масштабность </a:t>
            </a:r>
            <a:r>
              <a:rPr lang="ru-RU" dirty="0">
                <a:latin typeface="Calibri" pitchFamily="34" charset="0"/>
              </a:rPr>
              <a:t>отдельных элементов среды между собой и с другими предметами, оставляющими целостное игровое поле</a:t>
            </a:r>
            <a:r>
              <a:rPr lang="ru-RU" dirty="0"/>
              <a:t>. </a:t>
            </a:r>
          </a:p>
        </p:txBody>
      </p:sp>
      <p:pic>
        <p:nvPicPr>
          <p:cNvPr id="3" name="Picture 2" descr="F:\6 октября\DSCN0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1"/>
            <a:ext cx="5142924" cy="3857629"/>
          </a:xfrm>
          <a:prstGeom prst="rect">
            <a:avLst/>
          </a:prstGeom>
          <a:noFill/>
        </p:spPr>
      </p:pic>
      <p:pic>
        <p:nvPicPr>
          <p:cNvPr id="4" name="Picture 3" descr="F:\6 октября\DSCN0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163" y="3214686"/>
            <a:ext cx="39048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2868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aseline="0" dirty="0" smtClean="0"/>
          </a:p>
          <a:p>
            <a:endParaRPr lang="ru-RU" dirty="0" smtClean="0"/>
          </a:p>
          <a:p>
            <a:r>
              <a:rPr lang="ru-RU" dirty="0" smtClean="0"/>
              <a:t>*</a:t>
            </a:r>
            <a:r>
              <a:rPr lang="ru-RU" sz="2400" dirty="0" smtClean="0"/>
              <a:t>обеспечивают игровую, познавательную, исследовательскую и творческую активность </a:t>
            </a:r>
            <a:r>
              <a:rPr lang="ru-RU" sz="2400" dirty="0"/>
              <a:t>всех воспитанников, экспериментирование с доступными детям материалами (в том числе с песком и водой); </a:t>
            </a:r>
          </a:p>
          <a:p>
            <a:r>
              <a:rPr lang="ru-RU" sz="2400" dirty="0" smtClean="0"/>
              <a:t>* </a:t>
            </a:r>
            <a:r>
              <a:rPr lang="ru-RU" sz="2400" dirty="0"/>
              <a:t>обеспечивают двигательную активность, в том числе развитие крупной и мелкой моторики, участие в подвижных играх и соревнованиях; </a:t>
            </a:r>
          </a:p>
          <a:p>
            <a:r>
              <a:rPr lang="ru-RU" sz="2400" dirty="0" smtClean="0"/>
              <a:t>* </a:t>
            </a:r>
            <a:r>
              <a:rPr lang="ru-RU" sz="2400" dirty="0"/>
              <a:t>обеспечивают эмоциональное благополучие детей во взаимодействии с предметно-пространственным окружением; </a:t>
            </a:r>
          </a:p>
          <a:p>
            <a:r>
              <a:rPr lang="ru-RU" sz="2400" dirty="0"/>
              <a:t>*</a:t>
            </a:r>
            <a:r>
              <a:rPr lang="ru-RU" sz="2400" dirty="0" smtClean="0"/>
              <a:t>обеспечивают </a:t>
            </a:r>
            <a:r>
              <a:rPr lang="ru-RU" sz="2400" dirty="0"/>
              <a:t>возможность самовыражения детей; </a:t>
            </a:r>
          </a:p>
          <a:p>
            <a:r>
              <a:rPr lang="ru-RU" sz="2400" dirty="0"/>
              <a:t>*</a:t>
            </a:r>
            <a:r>
              <a:rPr lang="ru-RU" sz="2400" dirty="0" smtClean="0"/>
              <a:t>соответствуют </a:t>
            </a:r>
            <a:r>
              <a:rPr lang="ru-RU" sz="2400" dirty="0"/>
              <a:t>требованиям надёжности и безопасности при </a:t>
            </a:r>
          </a:p>
          <a:p>
            <a:r>
              <a:rPr lang="ru-RU" sz="2400" dirty="0"/>
              <a:t>использовании.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78581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Требования к условиям реализации основной образовательной программы дошкольного образования.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/>
              <a:t>1.Насыщенной </a:t>
            </a:r>
            <a:endParaRPr lang="ru-RU" b="1" dirty="0"/>
          </a:p>
          <a:p>
            <a:pPr algn="r"/>
            <a:r>
              <a:rPr lang="ru-RU" b="1" dirty="0"/>
              <a:t>2.Трансформируемой </a:t>
            </a:r>
          </a:p>
          <a:p>
            <a:pPr algn="r"/>
            <a:r>
              <a:rPr lang="ru-RU" b="1" dirty="0"/>
              <a:t>3.Полифункциональной </a:t>
            </a:r>
            <a:endParaRPr lang="ru-RU" b="1" dirty="0" smtClean="0"/>
          </a:p>
          <a:p>
            <a:pPr algn="r"/>
            <a:r>
              <a:rPr lang="ru-RU" b="1" dirty="0" smtClean="0"/>
              <a:t>4.Вариативной </a:t>
            </a:r>
            <a:endParaRPr lang="ru-RU" b="1" dirty="0"/>
          </a:p>
          <a:p>
            <a:pPr algn="r"/>
            <a:r>
              <a:rPr lang="ru-RU" b="1" dirty="0"/>
              <a:t>5.Доступной </a:t>
            </a:r>
          </a:p>
          <a:p>
            <a:pPr algn="r"/>
            <a:r>
              <a:rPr lang="ru-RU" b="1" dirty="0"/>
              <a:t>6.Безопасной </a:t>
            </a:r>
          </a:p>
          <a:p>
            <a:pPr algn="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4282" y="1500174"/>
            <a:ext cx="2286016" cy="23574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Предметно-пространственная развивающая среда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571736" y="1928802"/>
            <a:ext cx="321471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71736" y="242886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86050" y="2928934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643174" y="3286124"/>
            <a:ext cx="271464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428860" y="3643314"/>
            <a:ext cx="342902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143108" y="3857628"/>
            <a:ext cx="342902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Локомотивом развития ребенка служит содействие ребенка с взрослыми и сверстниками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baseline="0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F:\2014 уч. год группа\IMAG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89272"/>
            <a:ext cx="6143668" cy="345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Важно, чтобы у них возникла мотивация к познанию и творчеству, и в ходе этой мотивации они обучились счету, чтению, получили представление о мире. Через сказки, через игры, через искусство, через мультфильмы, через исследовательское конструирование.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72816"/>
            <a:ext cx="4176713" cy="313372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4506"/>
            <a:ext cx="4724400" cy="2652713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340" y="3538116"/>
            <a:ext cx="4865687" cy="273685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88641"/>
            <a:ext cx="7772400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Стандарт дошкольного образования ставит цель, чтобы дети остались почемучками</a:t>
            </a:r>
            <a:endParaRPr lang="ru-RU" sz="2000" dirty="0"/>
          </a:p>
        </p:txBody>
      </p:sp>
      <p:pic>
        <p:nvPicPr>
          <p:cNvPr id="5122" name="Picture 2" descr="F:\развив. центры группы\DSCN0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6419"/>
            <a:ext cx="5256585" cy="52134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4 уч. год группа\IMAG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780928"/>
            <a:ext cx="5768553" cy="32403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звив. центры группы\DSCN0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153"/>
            <a:ext cx="5328592" cy="459573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30289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Каждому возрасту соответствуют определенные психологические новообразования; Цель создания развивающей среды в дошкольной образовательной организации — обеспечить жизненно важные потребности формирующейся личности: витальные, социальные, духовные. </a:t>
            </a:r>
            <a:br>
              <a:rPr lang="ru-RU" sz="2200" dirty="0" smtClean="0"/>
            </a:br>
            <a:r>
              <a:rPr lang="ru-RU" sz="2200" dirty="0" smtClean="0"/>
              <a:t>, В нашей группе обучение организовано на основе ведущей деятельности; продуманы, структурированы и реализуются взаимосвязи с другими видами деятельности.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,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5122" name="Picture 2" descr="F:\6 октября\DSCN0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752" y="2525253"/>
            <a:ext cx="5443248" cy="408289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aseline="0" dirty="0" smtClean="0"/>
          </a:p>
          <a:p>
            <a:r>
              <a:rPr lang="ru-RU" sz="2400" baseline="0" dirty="0" smtClean="0"/>
              <a:t>Пространство  </a:t>
            </a:r>
            <a:r>
              <a:rPr lang="ru-RU" sz="2400" dirty="0" smtClean="0"/>
              <a:t>архитектурно-ландшафтной </a:t>
            </a:r>
            <a:r>
              <a:rPr lang="ru-RU" sz="2400" dirty="0"/>
              <a:t>и </a:t>
            </a:r>
            <a:r>
              <a:rPr lang="ru-RU" sz="2400" dirty="0" smtClean="0"/>
              <a:t>природно-экологической направленности;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Picture 2" descr="F:\портфолио Теремок !!!\центры развития\эколог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857652" cy="366495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2050" name="Picture 2" descr="F:\2014 уч. год группа\IMAG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408" y="2060848"/>
            <a:ext cx="5328592" cy="411087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060" y="335846"/>
            <a:ext cx="4435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Уголок творчества; </a:t>
            </a:r>
          </a:p>
          <a:p>
            <a:endParaRPr lang="ru-RU" sz="2400" dirty="0"/>
          </a:p>
        </p:txBody>
      </p:sp>
      <p:pic>
        <p:nvPicPr>
          <p:cNvPr id="3074" name="Picture 2" descr="F:\2014 уч. год группа\IMAG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6094825" cy="374441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ТЕРЕМОК  ФОТО\DSCN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5" y="908720"/>
            <a:ext cx="5646945" cy="423568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</TotalTime>
  <Words>323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Построение предметно-пространственной развивающей среды в группе второго раннего возраста «Теремок»   МБДОУ «Детский сад № 30 «Северное сияние»</vt:lpstr>
      <vt:lpstr>Слайд 2</vt:lpstr>
      <vt:lpstr>Слайд 3</vt:lpstr>
      <vt:lpstr>Локомотивом развития ребенка служит содействие ребенка с взрослыми и сверстниками</vt:lpstr>
      <vt:lpstr>Важно, чтобы у них возникла мотивация к познанию и творчеству, и в ходе этой мотивации они обучились счету, чтению, получили представление о мире. Через сказки, через игры, через искусство, через мультфильмы, через исследовательское конструирование.  </vt:lpstr>
      <vt:lpstr>Стандарт дошкольного образования ставит цель, чтобы дети остались почемучками</vt:lpstr>
      <vt:lpstr>   Каждому возрасту соответствуют определенные психологические новообразования; Цель создания развивающей среды в дошкольной образовательной организации — обеспечить жизненно важные потребности формирующейся личности: витальные, социальные, духовные.  , В нашей группе обучение организовано на основе ведущей деятельности; продуманы, структурированы и реализуются взаимосвязи с другими видами деятельности.   ,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49</cp:revision>
  <dcterms:created xsi:type="dcterms:W3CDTF">2015-10-03T15:05:00Z</dcterms:created>
  <dcterms:modified xsi:type="dcterms:W3CDTF">2018-02-11T11:02:02Z</dcterms:modified>
</cp:coreProperties>
</file>