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75" r:id="rId2"/>
    <p:sldId id="257" r:id="rId3"/>
    <p:sldId id="276" r:id="rId4"/>
    <p:sldId id="279" r:id="rId5"/>
    <p:sldId id="280" r:id="rId6"/>
    <p:sldId id="277" r:id="rId7"/>
    <p:sldId id="278" r:id="rId8"/>
    <p:sldId id="281" r:id="rId9"/>
    <p:sldId id="282" r:id="rId10"/>
    <p:sldId id="283" r:id="rId11"/>
    <p:sldId id="284" r:id="rId12"/>
    <p:sldId id="285" r:id="rId13"/>
    <p:sldId id="286" r:id="rId14"/>
    <p:sldId id="287" r:id="rId15"/>
    <p:sldId id="288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FF00FF"/>
    <a:srgbClr val="008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28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E2F22B-30CF-4751-B68D-24C8602554AD}" type="datetimeFigureOut">
              <a:rPr lang="ru-RU" smtClean="0"/>
              <a:pPr/>
              <a:t>25.01.2018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315AC2-03E7-43B3-8F6D-1388FE38BCB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739962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25.01.2018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609600" y="332656"/>
            <a:ext cx="8229600" cy="42484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0"/>
            <a:ext cx="835292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>
                <a:solidFill>
                  <a:srgbClr val="FF0000"/>
                </a:solidFill>
              </a:rPr>
              <a:t>               </a:t>
            </a:r>
          </a:p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МКДОУ «Куртамышский детский сад №8</a:t>
            </a:r>
            <a:r>
              <a:rPr lang="ru-RU" sz="2800" b="1" dirty="0" smtClean="0">
                <a:solidFill>
                  <a:srgbClr val="FF0000"/>
                </a:solidFill>
              </a:rPr>
              <a:t>»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572000" y="4797152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Руководитель проекта:</a:t>
            </a:r>
            <a:endParaRPr lang="ru-RU" sz="2000" b="1" dirty="0" smtClean="0">
              <a:solidFill>
                <a:srgbClr val="FF0000"/>
              </a:solidFill>
            </a:endParaRPr>
          </a:p>
          <a:p>
            <a:r>
              <a:rPr lang="ru-RU" sz="2000" b="1" dirty="0" err="1" smtClean="0">
                <a:solidFill>
                  <a:srgbClr val="FF0000"/>
                </a:solidFill>
              </a:rPr>
              <a:t>Хлызова</a:t>
            </a:r>
            <a:r>
              <a:rPr lang="ru-RU" sz="2000" b="1" dirty="0" smtClean="0">
                <a:solidFill>
                  <a:srgbClr val="FF0000"/>
                </a:solidFill>
              </a:rPr>
              <a:t> </a:t>
            </a:r>
            <a:r>
              <a:rPr lang="ru-RU" sz="2000" b="1" dirty="0" smtClean="0">
                <a:solidFill>
                  <a:srgbClr val="FF0000"/>
                </a:solidFill>
              </a:rPr>
              <a:t>Татьяна Александровна, </a:t>
            </a:r>
            <a:r>
              <a:rPr lang="ru-RU" sz="2000" b="1" dirty="0" smtClean="0">
                <a:solidFill>
                  <a:srgbClr val="FF0000"/>
                </a:solidFill>
              </a:rPr>
              <a:t>воспитатель подготовительной группы</a:t>
            </a:r>
            <a:endParaRPr lang="ru-RU" sz="20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475656" y="1412776"/>
            <a:ext cx="6583533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Проект  </a:t>
            </a:r>
            <a:endParaRPr lang="ru-RU" sz="5400" b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Воздух – фокусник</a:t>
            </a:r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585082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6" name="Прямоугольник 5"/>
          <p:cNvSpPr/>
          <p:nvPr/>
        </p:nvSpPr>
        <p:spPr>
          <a:xfrm>
            <a:off x="323528" y="332656"/>
            <a:ext cx="849694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Опытно - </a:t>
            </a: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экспериментальная </a:t>
            </a: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деятельность - </a:t>
            </a: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составная и важная часть проекта.</a:t>
            </a:r>
            <a:endParaRPr lang="ru-RU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724665">
            <a:off x="631657" y="1691085"/>
            <a:ext cx="3394472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669005">
            <a:off x="4977578" y="1626262"/>
            <a:ext cx="3394472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4585082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Человек использует свойство воздуха – </a:t>
            </a: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движение.</a:t>
            </a:r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Строятся ветряные мельницы, ветряные электростанции. Ветер надувает паруса кораблей.</a:t>
            </a:r>
          </a:p>
        </p:txBody>
      </p:sp>
      <p:pic>
        <p:nvPicPr>
          <p:cNvPr id="5" name="Объект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716903"/>
            <a:ext cx="4788024" cy="5141097"/>
          </a:xfrm>
          <a:prstGeom prst="rect">
            <a:avLst/>
          </a:prstGeom>
        </p:spPr>
      </p:pic>
      <p:pic>
        <p:nvPicPr>
          <p:cNvPr id="6" name="Объект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88024" y="1700808"/>
            <a:ext cx="4355976" cy="5157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585082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3" name="Прямоугольник 2"/>
          <p:cNvSpPr/>
          <p:nvPr/>
        </p:nvSpPr>
        <p:spPr>
          <a:xfrm>
            <a:off x="539552" y="4303455"/>
            <a:ext cx="813690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/>
              <a:t>Теплый воздух поднимается </a:t>
            </a:r>
            <a:r>
              <a:rPr lang="ru-RU" sz="3200" b="1" dirty="0" smtClean="0"/>
              <a:t>в</a:t>
            </a:r>
            <a:r>
              <a:rPr lang="ru-RU" sz="3200" b="1" dirty="0" smtClean="0"/>
              <a:t>верх.</a:t>
            </a:r>
            <a:endParaRPr lang="ru-RU" sz="3200" b="1" dirty="0"/>
          </a:p>
          <a:p>
            <a:pPr algn="ctr"/>
            <a:r>
              <a:rPr lang="ru-RU" sz="3200" b="1" dirty="0"/>
              <a:t>Люди заметили это свойство воздуха и решили использовать его для </a:t>
            </a:r>
            <a:r>
              <a:rPr lang="ru-RU" sz="3200" b="1" dirty="0" smtClean="0"/>
              <a:t>подъёма </a:t>
            </a:r>
            <a:r>
              <a:rPr lang="ru-RU" sz="3200" b="1" dirty="0"/>
              <a:t>вверх различных предметов. </a:t>
            </a:r>
            <a:endParaRPr lang="ru-RU" sz="3200" b="1" dirty="0" smtClean="0"/>
          </a:p>
          <a:p>
            <a:pPr algn="ctr"/>
            <a:r>
              <a:rPr lang="ru-RU" sz="3200" b="1" dirty="0" smtClean="0"/>
              <a:t>Так </a:t>
            </a:r>
            <a:r>
              <a:rPr lang="ru-RU" sz="3200" b="1" dirty="0"/>
              <a:t>придумали воздушный шар.</a:t>
            </a:r>
          </a:p>
        </p:txBody>
      </p:sp>
      <p:pic>
        <p:nvPicPr>
          <p:cNvPr id="5" name="Объект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3608" y="0"/>
            <a:ext cx="7127776" cy="4327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585082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Продуктивная деятельность </a:t>
            </a:r>
            <a:r>
              <a:rPr lang="ru-RU" sz="3600" b="1" dirty="0" smtClean="0">
                <a:solidFill>
                  <a:srgbClr val="FF0000"/>
                </a:solidFill>
              </a:rPr>
              <a:t>детей - </a:t>
            </a:r>
            <a:r>
              <a:rPr lang="ru-RU" sz="3600" b="1" dirty="0" smtClean="0">
                <a:solidFill>
                  <a:srgbClr val="FF0000"/>
                </a:solidFill>
              </a:rPr>
              <a:t/>
            </a:r>
            <a:br>
              <a:rPr lang="ru-RU" sz="3600" b="1" dirty="0" smtClean="0">
                <a:solidFill>
                  <a:srgbClr val="FF0000"/>
                </a:solidFill>
              </a:rPr>
            </a:br>
            <a:r>
              <a:rPr lang="ru-RU" sz="3600" b="1" dirty="0" smtClean="0">
                <a:solidFill>
                  <a:srgbClr val="FF0000"/>
                </a:solidFill>
              </a:rPr>
              <a:t>важная часть проектной деятельности.</a:t>
            </a:r>
            <a:endParaRPr lang="ru-RU" sz="3600" b="1" dirty="0">
              <a:solidFill>
                <a:srgbClr val="FF0000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658200">
            <a:off x="332531" y="2118893"/>
            <a:ext cx="4038600" cy="30149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153599">
            <a:off x="4644008" y="2204864"/>
            <a:ext cx="4038600" cy="30149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4585082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Рисуем воздушные шары.</a:t>
            </a:r>
            <a:endParaRPr lang="ru-RU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36912"/>
            <a:ext cx="4038600" cy="30149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636912"/>
            <a:ext cx="4038600" cy="30149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4585082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536158"/>
            <a:ext cx="7128792" cy="53218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95536" y="404664"/>
            <a:ext cx="820891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Скажи мне — и я забуду, покажи мне — и я запомню, дай мне сделать — и я пойму. </a:t>
            </a:r>
            <a:endParaRPr lang="ru-RU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3200" dirty="0" smtClean="0"/>
              <a:t>                                                          (</a:t>
            </a:r>
            <a:r>
              <a:rPr lang="ru-RU" sz="3200" dirty="0" smtClean="0"/>
              <a:t>Конфуций)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xmlns="" val="24585082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395536" y="5085184"/>
            <a:ext cx="8208912" cy="15750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Ты без него не сможешь жить,</a:t>
            </a:r>
            <a:b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Ни есть, ни пить, ни говорить,</a:t>
            </a:r>
            <a:b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И даже, честно говоря, </a:t>
            </a:r>
            <a:b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Разжечь не сможешь ты огня?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" name="Picture 2" descr="F:\ХЛЫЗОВА  3.072017\воздушенка\DSCF478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03648" y="-315416"/>
            <a:ext cx="6420633" cy="5112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50165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609600" y="332656"/>
            <a:ext cx="8229600" cy="42484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95536" y="260648"/>
            <a:ext cx="8496944" cy="5760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Цель </a:t>
            </a:r>
            <a:r>
              <a:rPr lang="ru-RU" sz="2800" b="1" dirty="0" smtClean="0">
                <a:solidFill>
                  <a:srgbClr val="FF0000"/>
                </a:solidFill>
              </a:rPr>
              <a:t>проекта</a:t>
            </a:r>
            <a:r>
              <a:rPr lang="ru-RU" sz="2800" b="1" dirty="0">
                <a:solidFill>
                  <a:srgbClr val="FF0000"/>
                </a:solidFill>
              </a:rPr>
              <a:t>:</a:t>
            </a:r>
            <a:r>
              <a:rPr lang="ru-RU" sz="2800" b="1" dirty="0" smtClean="0">
                <a:solidFill>
                  <a:srgbClr val="FF0000"/>
                </a:solidFill>
              </a:rPr>
              <a:t> </a:t>
            </a:r>
          </a:p>
          <a:p>
            <a:r>
              <a:rPr lang="ru-RU" sz="2400" dirty="0" smtClean="0"/>
              <a:t>сформировать </a:t>
            </a:r>
            <a:r>
              <a:rPr lang="ru-RU" sz="2400" dirty="0"/>
              <a:t>у детей желание </a:t>
            </a:r>
            <a:r>
              <a:rPr lang="ru-RU" sz="2400" dirty="0" smtClean="0"/>
              <a:t>самостоятельно проводить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>эксперименты </a:t>
            </a:r>
            <a:r>
              <a:rPr lang="ru-RU" sz="2400" dirty="0"/>
              <a:t>с воздухом и использовать результаты в дальнейшей деятельности. </a:t>
            </a:r>
            <a:endParaRPr lang="ru-RU" sz="2400" dirty="0" smtClean="0"/>
          </a:p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Задачи</a:t>
            </a:r>
            <a:r>
              <a:rPr lang="ru-RU" sz="3200" b="1" dirty="0" smtClean="0">
                <a:solidFill>
                  <a:srgbClr val="FF0000"/>
                </a:solidFill>
              </a:rPr>
              <a:t>: </a:t>
            </a:r>
            <a:endParaRPr lang="ru-RU" sz="3200" b="1" dirty="0" smtClean="0">
              <a:solidFill>
                <a:srgbClr val="FF0000"/>
              </a:solidFill>
            </a:endParaRPr>
          </a:p>
          <a:p>
            <a:r>
              <a:rPr lang="ru-RU" sz="2400" dirty="0" smtClean="0"/>
              <a:t>- способствовать </a:t>
            </a:r>
            <a:r>
              <a:rPr lang="ru-RU" sz="2400" dirty="0"/>
              <a:t>развитию остроты зрения, развивать предметное восприятие, мелкую моторику кисти </a:t>
            </a:r>
            <a:r>
              <a:rPr lang="ru-RU" sz="2400" dirty="0" smtClean="0"/>
              <a:t>рук;</a:t>
            </a:r>
          </a:p>
          <a:p>
            <a:pPr>
              <a:buFontTx/>
              <a:buChar char="-"/>
            </a:pPr>
            <a:r>
              <a:rPr lang="ru-RU" sz="2400" dirty="0" smtClean="0"/>
              <a:t> обогащать </a:t>
            </a:r>
            <a:r>
              <a:rPr lang="ru-RU" sz="2400" dirty="0"/>
              <a:t>естественный опыт детей, </a:t>
            </a:r>
            <a:r>
              <a:rPr lang="ru-RU" sz="2400" dirty="0" smtClean="0"/>
              <a:t>повышать социально </a:t>
            </a:r>
            <a:r>
              <a:rPr lang="ru-RU" sz="2400" dirty="0"/>
              <a:t>– </a:t>
            </a:r>
            <a:r>
              <a:rPr lang="ru-RU" sz="2400" dirty="0" smtClean="0"/>
              <a:t>бытовую </a:t>
            </a:r>
            <a:r>
              <a:rPr lang="ru-RU" sz="2400" dirty="0" smtClean="0"/>
              <a:t>грамотность</a:t>
            </a:r>
            <a:r>
              <a:rPr lang="ru-RU" sz="2400" dirty="0" smtClean="0"/>
              <a:t>;</a:t>
            </a:r>
            <a:endParaRPr lang="ru-RU" sz="2400" dirty="0" smtClean="0"/>
          </a:p>
          <a:p>
            <a:pPr>
              <a:buFontTx/>
              <a:buChar char="-"/>
            </a:pPr>
            <a:r>
              <a:rPr lang="ru-RU" sz="2400" dirty="0" smtClean="0"/>
              <a:t> развивать </a:t>
            </a:r>
            <a:r>
              <a:rPr lang="ru-RU" sz="2400" dirty="0" smtClean="0"/>
              <a:t>наблюдательность, учить обобщать и делать выводы в </a:t>
            </a:r>
            <a:r>
              <a:rPr lang="ru-RU" sz="2400" dirty="0"/>
              <a:t>х</a:t>
            </a:r>
            <a:r>
              <a:rPr lang="ru-RU" sz="2400" dirty="0" smtClean="0"/>
              <a:t>оде экспериментальной работы. </a:t>
            </a:r>
          </a:p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Участники </a:t>
            </a:r>
            <a:r>
              <a:rPr lang="ru-RU" sz="3200" b="1" dirty="0">
                <a:solidFill>
                  <a:srgbClr val="FF0000"/>
                </a:solidFill>
              </a:rPr>
              <a:t>проекта: </a:t>
            </a:r>
            <a:endParaRPr lang="ru-RU" sz="3200" b="1" dirty="0" smtClean="0">
              <a:solidFill>
                <a:srgbClr val="FF0000"/>
              </a:solidFill>
            </a:endParaRPr>
          </a:p>
          <a:p>
            <a:r>
              <a:rPr lang="ru-RU" sz="2400" dirty="0" smtClean="0"/>
              <a:t>дети подготовительной группы</a:t>
            </a:r>
            <a:r>
              <a:rPr lang="ru-RU" sz="2400" dirty="0"/>
              <a:t>, </a:t>
            </a:r>
            <a:r>
              <a:rPr lang="ru-RU" sz="2400" dirty="0" smtClean="0"/>
              <a:t>воспитатели, </a:t>
            </a:r>
            <a:r>
              <a:rPr lang="ru-RU" sz="2400" dirty="0"/>
              <a:t>родители, </a:t>
            </a:r>
            <a:r>
              <a:rPr lang="ru-RU" sz="2400" dirty="0" smtClean="0"/>
              <a:t>студенты Куртамышского </a:t>
            </a:r>
            <a:r>
              <a:rPr lang="ru-RU" sz="2400" dirty="0" err="1" smtClean="0"/>
              <a:t>педколледжа</a:t>
            </a:r>
            <a:r>
              <a:rPr lang="ru-RU" sz="2400" dirty="0" smtClean="0"/>
              <a:t>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24585082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609600" y="332656"/>
            <a:ext cx="8229600" cy="48245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Предполагаемые</a:t>
            </a:r>
            <a:r>
              <a:rPr kumimoji="0" lang="ru-RU" sz="36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результаты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ru-RU" sz="36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дети будут знать</a:t>
            </a:r>
          </a:p>
          <a:p>
            <a:pPr marL="742950" marR="0" lvl="0" indent="-74295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1. Где находится воздух.</a:t>
            </a:r>
          </a:p>
          <a:p>
            <a:pPr marL="742950" marR="0" lvl="0" indent="-74295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2. Роль воздуха в жизни человека. </a:t>
            </a:r>
          </a:p>
          <a:p>
            <a:pPr marL="742950" marR="0" lvl="0" indent="-74295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3. Роль воздуха в жизни животных. </a:t>
            </a:r>
          </a:p>
          <a:p>
            <a:pPr marL="742950" marR="0" lvl="0" indent="-74295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4. Роль воздуха в жизни растений. </a:t>
            </a:r>
          </a:p>
          <a:p>
            <a:pPr marL="742950" marR="0" lvl="0" indent="-74295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5. Для чего нужен воздух. </a:t>
            </a:r>
          </a:p>
          <a:p>
            <a:pPr marL="742950" marR="0" lvl="0" indent="-74295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6. Свойства воздуха.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585082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Autofit/>
          </a:bodyPr>
          <a:lstStyle/>
          <a:p>
            <a:r>
              <a:rPr lang="ru-RU" sz="1800" dirty="0" smtClean="0"/>
              <a:t>.</a:t>
            </a:r>
            <a:endParaRPr lang="ru-RU" sz="18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188639"/>
            <a:ext cx="9144000" cy="7046639"/>
          </a:xfrm>
        </p:spPr>
      </p:pic>
      <p:sp>
        <p:nvSpPr>
          <p:cNvPr id="7" name="Прямоугольник 6"/>
          <p:cNvSpPr/>
          <p:nvPr/>
        </p:nvSpPr>
        <p:spPr>
          <a:xfrm>
            <a:off x="467544" y="0"/>
            <a:ext cx="835292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Всё живое давно бы задохнулось, если бы не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растения.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И дуб- великан, и травинка, и крохотные водоросли жадно ловят углекислый газ, он необходим растениям для питания. А возвращают в воздух кислород. 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Леса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, луга, поля, парки, сады – все растения на Земле вместо углекислого газа дают нам живительный кислород. Чем больше вокруг зелени, тем чище воздух.</a:t>
            </a:r>
          </a:p>
        </p:txBody>
      </p:sp>
    </p:spTree>
    <p:extLst>
      <p:ext uri="{BB962C8B-B14F-4D97-AF65-F5344CB8AC3E}">
        <p14:creationId xmlns:p14="http://schemas.microsoft.com/office/powerpoint/2010/main" xmlns="" val="5764606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609600" y="332656"/>
            <a:ext cx="8229600" cy="42484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568952" cy="2376264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Воспитанники занимались исследовательской деятельностью. </a:t>
            </a:r>
            <a:r>
              <a:rPr lang="ru-RU" sz="2800" b="1" dirty="0" smtClean="0">
                <a:solidFill>
                  <a:srgbClr val="FF0000"/>
                </a:solidFill>
              </a:rPr>
              <a:t/>
            </a:r>
            <a:br>
              <a:rPr lang="ru-RU" sz="2800" b="1" dirty="0" smtClean="0">
                <a:solidFill>
                  <a:srgbClr val="FF0000"/>
                </a:solidFill>
              </a:rPr>
            </a:br>
            <a:r>
              <a:rPr lang="ru-RU" sz="2800" b="1" dirty="0" smtClean="0">
                <a:solidFill>
                  <a:srgbClr val="FF0000"/>
                </a:solidFill>
              </a:rPr>
              <a:t>Дети </a:t>
            </a:r>
            <a:r>
              <a:rPr lang="ru-RU" sz="2800" b="1" dirty="0" smtClean="0">
                <a:solidFill>
                  <a:srgbClr val="FF0000"/>
                </a:solidFill>
              </a:rPr>
              <a:t>с педагогом провели </a:t>
            </a:r>
            <a:r>
              <a:rPr lang="ru-RU" sz="2800" b="1" dirty="0">
                <a:solidFill>
                  <a:srgbClr val="FF0000"/>
                </a:solidFill>
              </a:rPr>
              <a:t>опыты, </a:t>
            </a:r>
            <a:r>
              <a:rPr lang="ru-RU" sz="2800" b="1" dirty="0" smtClean="0">
                <a:solidFill>
                  <a:srgbClr val="FF0000"/>
                </a:solidFill>
              </a:rPr>
              <a:t>которые </a:t>
            </a:r>
            <a:r>
              <a:rPr lang="ru-RU" sz="2800" b="1" dirty="0">
                <a:solidFill>
                  <a:srgbClr val="FF0000"/>
                </a:solidFill>
              </a:rPr>
              <a:t>доказывали, </a:t>
            </a:r>
            <a:r>
              <a:rPr lang="ru-RU" sz="2800" b="1" dirty="0" smtClean="0">
                <a:solidFill>
                  <a:srgbClr val="FF0000"/>
                </a:solidFill>
              </a:rPr>
              <a:t/>
            </a:r>
            <a:br>
              <a:rPr lang="ru-RU" sz="2800" b="1" dirty="0" smtClean="0">
                <a:solidFill>
                  <a:srgbClr val="FF0000"/>
                </a:solidFill>
              </a:rPr>
            </a:br>
            <a:r>
              <a:rPr lang="ru-RU" sz="2800" b="1" dirty="0" smtClean="0">
                <a:solidFill>
                  <a:srgbClr val="FF0000"/>
                </a:solidFill>
              </a:rPr>
              <a:t>что </a:t>
            </a:r>
            <a:r>
              <a:rPr lang="ru-RU" sz="2800" b="1" dirty="0">
                <a:solidFill>
                  <a:srgbClr val="FF0000"/>
                </a:solidFill>
              </a:rPr>
              <a:t>воздух есть </a:t>
            </a:r>
            <a:r>
              <a:rPr lang="ru-RU" sz="2800" b="1" dirty="0" smtClean="0">
                <a:solidFill>
                  <a:srgbClr val="FF0000"/>
                </a:solidFill>
              </a:rPr>
              <a:t>везде. </a:t>
            </a:r>
            <a:r>
              <a:rPr lang="ru-RU" sz="2400" b="1" dirty="0">
                <a:solidFill>
                  <a:srgbClr val="FF0000"/>
                </a:solidFill>
              </a:rPr>
              <a:t/>
            </a:r>
            <a:br>
              <a:rPr lang="ru-RU" sz="2400" b="1" dirty="0">
                <a:solidFill>
                  <a:srgbClr val="FF0000"/>
                </a:solidFill>
              </a:rPr>
            </a:br>
            <a:endParaRPr lang="ru-RU" sz="2400" b="1" dirty="0">
              <a:solidFill>
                <a:srgbClr val="FF0000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1298889">
            <a:off x="260645" y="1959150"/>
            <a:ext cx="4220035" cy="31503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79369">
            <a:off x="4431847" y="3739814"/>
            <a:ext cx="4038600" cy="30149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4585082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609600" y="332656"/>
            <a:ext cx="8229600" cy="42484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412776"/>
            <a:ext cx="5760639" cy="43004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51520" y="260648"/>
            <a:ext cx="864096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Опыт. Что </a:t>
            </a:r>
            <a:r>
              <a:rPr lang="ru-RU" sz="3200" b="1" dirty="0" smtClean="0">
                <a:solidFill>
                  <a:srgbClr val="FF0000"/>
                </a:solidFill>
              </a:rPr>
              <a:t>легче вода или воздух? </a:t>
            </a:r>
            <a:r>
              <a:rPr lang="ru-RU" sz="3200" b="1" dirty="0" smtClean="0">
                <a:solidFill>
                  <a:srgbClr val="FF0000"/>
                </a:solidFill>
              </a:rPr>
              <a:t> </a:t>
            </a:r>
          </a:p>
          <a:p>
            <a:r>
              <a:rPr lang="ru-RU" sz="3200" b="1" dirty="0" smtClean="0"/>
              <a:t>Интересные опыты вызвал </a:t>
            </a:r>
            <a:r>
              <a:rPr lang="ru-RU" sz="3200" b="1" dirty="0" smtClean="0"/>
              <a:t>у детей интерес.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xmlns="" val="24585082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609600" y="332656"/>
            <a:ext cx="8229600" cy="42484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8892480" cy="2146250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Опыт.  </a:t>
            </a:r>
            <a:r>
              <a:rPr lang="ru-RU" sz="3200" b="1" dirty="0">
                <a:solidFill>
                  <a:srgbClr val="FF0000"/>
                </a:solidFill>
              </a:rPr>
              <a:t>Можно ли с помощью воздуха передвигать </a:t>
            </a:r>
            <a:r>
              <a:rPr lang="ru-RU" sz="3200" b="1" dirty="0" smtClean="0">
                <a:solidFill>
                  <a:srgbClr val="FF0000"/>
                </a:solidFill>
              </a:rPr>
              <a:t>предметы?</a:t>
            </a:r>
            <a:br>
              <a:rPr lang="ru-RU" sz="3200" b="1" dirty="0" smtClean="0">
                <a:solidFill>
                  <a:srgbClr val="FF0000"/>
                </a:solidFill>
              </a:rPr>
            </a:br>
            <a:r>
              <a:rPr lang="ru-RU" sz="3200" b="1" dirty="0" smtClean="0"/>
              <a:t> Доказывали это совместно со студентами Куртамышского </a:t>
            </a:r>
            <a:r>
              <a:rPr lang="ru-RU" sz="3200" b="1" dirty="0" err="1" smtClean="0"/>
              <a:t>педколледжа</a:t>
            </a:r>
            <a:r>
              <a:rPr lang="ru-RU" sz="3200" b="1" dirty="0" smtClean="0"/>
              <a:t>, которые были активными участниками проекта.</a:t>
            </a:r>
            <a:endParaRPr lang="ru-RU" sz="3200" dirty="0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19" y="2708920"/>
            <a:ext cx="4340575" cy="3240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51753">
            <a:off x="4732395" y="3527031"/>
            <a:ext cx="4188663" cy="31269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4585082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852937"/>
            <a:ext cx="5111750" cy="4005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Заголовок 1"/>
          <p:cNvSpPr txBox="1">
            <a:spLocks/>
          </p:cNvSpPr>
          <p:nvPr/>
        </p:nvSpPr>
        <p:spPr>
          <a:xfrm>
            <a:off x="251520" y="273050"/>
            <a:ext cx="4752528" cy="24358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Учимся наблюдать, делать выводы, высказывать свою точку зрения, а помогают в этом разные опыты.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220072" y="476672"/>
            <a:ext cx="370790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Свойства воздуха</a:t>
            </a:r>
            <a:endParaRPr lang="ru-RU" sz="3600" dirty="0" smtClean="0">
              <a:solidFill>
                <a:srgbClr val="FF0000"/>
              </a:solidFill>
            </a:endParaRPr>
          </a:p>
          <a:p>
            <a:r>
              <a:rPr lang="ru-RU" sz="3600" dirty="0" smtClean="0"/>
              <a:t>Не имеет цвета. Прозрачный. </a:t>
            </a:r>
          </a:p>
          <a:p>
            <a:r>
              <a:rPr lang="ru-RU" sz="3600" dirty="0" smtClean="0"/>
              <a:t>Не имеет запаха.</a:t>
            </a:r>
          </a:p>
          <a:p>
            <a:r>
              <a:rPr lang="ru-RU" sz="3600" dirty="0" smtClean="0"/>
              <a:t>Не </a:t>
            </a:r>
            <a:r>
              <a:rPr lang="ru-RU" sz="3600" dirty="0" smtClean="0"/>
              <a:t>имеет вкуса. Сжимаем и упруг.</a:t>
            </a:r>
          </a:p>
          <a:p>
            <a:r>
              <a:rPr lang="ru-RU" sz="3600" dirty="0" smtClean="0"/>
              <a:t>Тёплый </a:t>
            </a:r>
            <a:r>
              <a:rPr lang="ru-RU" sz="3600" dirty="0" smtClean="0"/>
              <a:t>воздух легче холодного.</a:t>
            </a:r>
          </a:p>
          <a:p>
            <a:r>
              <a:rPr lang="ru-RU" sz="3600" dirty="0" smtClean="0"/>
              <a:t>Сохраняет </a:t>
            </a:r>
            <a:r>
              <a:rPr lang="ru-RU" sz="3600" dirty="0" smtClean="0"/>
              <a:t>тепло.</a:t>
            </a:r>
          </a:p>
          <a:p>
            <a:r>
              <a:rPr lang="ru-RU" sz="3600" dirty="0" smtClean="0"/>
              <a:t> Легче воды.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xmlns="" val="245850821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210</TotalTime>
  <Words>322</Words>
  <Application>Microsoft Office PowerPoint</Application>
  <PresentationFormat>Экран (4:3)</PresentationFormat>
  <Paragraphs>53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Слайд 1</vt:lpstr>
      <vt:lpstr>Слайд 2</vt:lpstr>
      <vt:lpstr>Слайд 3</vt:lpstr>
      <vt:lpstr>Слайд 4</vt:lpstr>
      <vt:lpstr>.</vt:lpstr>
      <vt:lpstr>Воспитанники занимались исследовательской деятельностью.  Дети с педагогом провели опыты, которые доказывали,  что воздух есть везде.  </vt:lpstr>
      <vt:lpstr>Слайд 7</vt:lpstr>
      <vt:lpstr>Опыт.  Можно ли с помощью воздуха передвигать предметы?  Доказывали это совместно со студентами Куртамышского педколледжа, которые были активными участниками проекта.</vt:lpstr>
      <vt:lpstr>Слайд 9</vt:lpstr>
      <vt:lpstr>Слайд 10</vt:lpstr>
      <vt:lpstr>Человек использует свойство воздуха – движение. Строятся ветряные мельницы, ветряные электростанции. Ветер надувает паруса кораблей.</vt:lpstr>
      <vt:lpstr>Слайд 12</vt:lpstr>
      <vt:lpstr>Продуктивная деятельность детей -  важная часть проектной деятельности.</vt:lpstr>
      <vt:lpstr>Рисуем воздушные шары.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Воздух фокусник</dc:title>
  <dc:creator>User</dc:creator>
  <cp:lastModifiedBy>Admin</cp:lastModifiedBy>
  <cp:revision>27</cp:revision>
  <dcterms:created xsi:type="dcterms:W3CDTF">2017-07-30T06:23:05Z</dcterms:created>
  <dcterms:modified xsi:type="dcterms:W3CDTF">2018-01-25T13:59:15Z</dcterms:modified>
</cp:coreProperties>
</file>