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0"/>
  </p:notesMasterIdLst>
  <p:sldIdLst>
    <p:sldId id="257" r:id="rId2"/>
    <p:sldId id="316" r:id="rId3"/>
    <p:sldId id="309" r:id="rId4"/>
    <p:sldId id="377" r:id="rId5"/>
    <p:sldId id="310" r:id="rId6"/>
    <p:sldId id="376" r:id="rId7"/>
    <p:sldId id="378" r:id="rId8"/>
    <p:sldId id="379" r:id="rId9"/>
    <p:sldId id="354" r:id="rId10"/>
    <p:sldId id="345" r:id="rId11"/>
    <p:sldId id="380" r:id="rId12"/>
    <p:sldId id="383" r:id="rId13"/>
    <p:sldId id="381" r:id="rId14"/>
    <p:sldId id="384" r:id="rId15"/>
    <p:sldId id="356" r:id="rId16"/>
    <p:sldId id="385" r:id="rId17"/>
    <p:sldId id="327" r:id="rId18"/>
    <p:sldId id="382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4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4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4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4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621DEAA-5271-42DB-831E-0EC6C094D558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37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3849840" y="9428040"/>
            <a:ext cx="2945520" cy="49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C4C7A67-AEA2-4390-A42B-FF31DAA2EA84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07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3849840" y="9428040"/>
            <a:ext cx="2945520" cy="49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C4C7A67-AEA2-4390-A42B-FF31DAA2EA84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399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3849840" y="9428040"/>
            <a:ext cx="2945520" cy="49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C4C7A67-AEA2-4390-A42B-FF31DAA2EA84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81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3849840" y="9428040"/>
            <a:ext cx="2945520" cy="49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C4C7A67-AEA2-4390-A42B-FF31DAA2EA84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07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3849840" y="9428040"/>
            <a:ext cx="2945520" cy="49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C4C7A67-AEA2-4390-A42B-FF31DAA2EA84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40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A7F41-D201-481F-9B7F-7E82EE55547F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4A0C-9FE3-4866-992F-0485FA03C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04043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2"/>
          <p:cNvSpPr/>
          <p:nvPr/>
        </p:nvSpPr>
        <p:spPr>
          <a:xfrm>
            <a:off x="755576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284813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 </a:t>
            </a:r>
            <a:b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города Ростова –на- Дону «Детский сад № 107»</a:t>
            </a:r>
            <a:endParaRPr lang="ru-RU" sz="1600" dirty="0">
              <a:solidFill>
                <a:srgbClr val="00B05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194" y="1182371"/>
            <a:ext cx="88049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Проект  </a:t>
            </a:r>
            <a:r>
              <a:rPr lang="ru-RU" sz="2000" b="1" dirty="0" smtClean="0">
                <a:solidFill>
                  <a:srgbClr val="C00000"/>
                </a:solidFill>
              </a:rPr>
              <a:t>дидактического </a:t>
            </a:r>
            <a:r>
              <a:rPr lang="ru-RU" sz="2000" b="1" dirty="0">
                <a:solidFill>
                  <a:srgbClr val="C00000"/>
                </a:solidFill>
              </a:rPr>
              <a:t>пособия 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ЛЭПБУК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dirty="0"/>
              <a:t>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«ПРАВИЛА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ДОРОЖНОГО </a:t>
            </a:r>
            <a:endParaRPr lang="en-US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Разработала: Воспитатель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КК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Кушнерева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Н.П.</a:t>
            </a:r>
          </a:p>
          <a:p>
            <a:pPr algn="ctr"/>
            <a:endParaRPr lang="ru-RU" sz="1600" dirty="0">
              <a:solidFill>
                <a:srgbClr val="00B050"/>
              </a:solidFill>
            </a:endParaRPr>
          </a:p>
          <a:p>
            <a:pPr algn="ctr"/>
            <a:r>
              <a:rPr lang="ru-RU" sz="1600" dirty="0">
                <a:solidFill>
                  <a:srgbClr val="00B050"/>
                </a:solidFill>
              </a:rPr>
              <a:t>(в рамках реализации программы «От рождения до школы» </a:t>
            </a:r>
          </a:p>
          <a:p>
            <a:pPr algn="ctr"/>
            <a:r>
              <a:rPr lang="ru-RU" sz="1600" dirty="0">
                <a:solidFill>
                  <a:srgbClr val="00B050"/>
                </a:solidFill>
              </a:rPr>
              <a:t>Н.Е. </a:t>
            </a:r>
            <a:r>
              <a:rPr lang="ru-RU" sz="1600" dirty="0" err="1">
                <a:solidFill>
                  <a:srgbClr val="00B050"/>
                </a:solidFill>
              </a:rPr>
              <a:t>Веракса</a:t>
            </a:r>
            <a:r>
              <a:rPr lang="ru-RU" sz="1600" dirty="0">
                <a:solidFill>
                  <a:srgbClr val="00B050"/>
                </a:solidFill>
              </a:rPr>
              <a:t>, </a:t>
            </a:r>
            <a:r>
              <a:rPr lang="ru-RU" sz="1600" dirty="0" err="1">
                <a:solidFill>
                  <a:srgbClr val="00B050"/>
                </a:solidFill>
              </a:rPr>
              <a:t>Т.С.Комарова</a:t>
            </a:r>
            <a:r>
              <a:rPr lang="ru-RU" sz="1600" dirty="0">
                <a:solidFill>
                  <a:srgbClr val="00B050"/>
                </a:solidFill>
              </a:rPr>
              <a:t>, </a:t>
            </a:r>
            <a:r>
              <a:rPr lang="ru-RU" sz="1600" dirty="0" err="1">
                <a:solidFill>
                  <a:srgbClr val="00B050"/>
                </a:solidFill>
              </a:rPr>
              <a:t>М.А.Васильева</a:t>
            </a:r>
            <a:r>
              <a:rPr lang="ru-RU" sz="1600" dirty="0" smtClean="0">
                <a:solidFill>
                  <a:srgbClr val="00B050"/>
                </a:solidFill>
              </a:rPr>
              <a:t>. в соответствии с ФГОС ДО).</a:t>
            </a:r>
            <a:endParaRPr lang="ru-RU" sz="1600" dirty="0">
              <a:solidFill>
                <a:srgbClr val="00B050"/>
              </a:solidFill>
            </a:endParaRPr>
          </a:p>
          <a:p>
            <a:pPr algn="ctr"/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G:\b6490523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335" y="12427"/>
            <a:ext cx="2304256" cy="2658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8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67990"/>
            <a:ext cx="1306512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2" descr="G:\листы для презентации\0002-002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04900" y="601663"/>
            <a:ext cx="6553200" cy="7191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Развлечение «Дорожная Азбука»</a:t>
            </a:r>
          </a:p>
        </p:txBody>
      </p:sp>
      <p:pic>
        <p:nvPicPr>
          <p:cNvPr id="4102" name="Picture 6" descr="G:\листы для презентации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88" y="1374775"/>
            <a:ext cx="60229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5060" y="752512"/>
            <a:ext cx="3324647" cy="2348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2732" y="4008245"/>
            <a:ext cx="2802742" cy="1979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52169" y="1966959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8461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2" descr="G:\листы для презентации\0002-002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04900" y="601663"/>
            <a:ext cx="6553200" cy="7191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Развлечение «Дорожная Азбука»</a:t>
            </a:r>
          </a:p>
        </p:txBody>
      </p:sp>
      <p:pic>
        <p:nvPicPr>
          <p:cNvPr id="4102" name="Picture 6" descr="G:\листы для презентации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88" y="1374775"/>
            <a:ext cx="60229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869" y="1427428"/>
            <a:ext cx="3100094" cy="41334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80534" y="764704"/>
            <a:ext cx="5935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«Дорожные знаки»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698" y="1535113"/>
            <a:ext cx="2787226" cy="1959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8082" y="3906741"/>
            <a:ext cx="2403989" cy="16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78204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u="sng" smtClean="0">
                <a:solidFill>
                  <a:srgbClr val="FFFF66"/>
                </a:solidFill>
              </a:rPr>
              <a:t>Причины детского дорожно-транспортного травматизма.</a:t>
            </a:r>
            <a:r>
              <a:rPr lang="ru-RU" sz="400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2060575"/>
            <a:ext cx="8229600" cy="45307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ru-RU" sz="4400" smtClean="0"/>
              <a:t>Неумение наблюдать. </a:t>
            </a:r>
          </a:p>
          <a:p>
            <a:pPr eaLnBrk="1" hangingPunct="1">
              <a:defRPr/>
            </a:pPr>
            <a:r>
              <a:rPr lang="ru-RU" sz="4400" smtClean="0"/>
              <a:t>Невнимательность. </a:t>
            </a:r>
          </a:p>
          <a:p>
            <a:pPr eaLnBrk="1" hangingPunct="1">
              <a:defRPr/>
            </a:pPr>
            <a:r>
              <a:rPr lang="ru-RU" sz="4400" smtClean="0"/>
              <a:t>Недостаточный надзор взрослых за поведением детей. </a:t>
            </a:r>
          </a:p>
        </p:txBody>
      </p:sp>
      <p:pic>
        <p:nvPicPr>
          <p:cNvPr id="6148" name="Picture 4" descr="18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57788"/>
            <a:ext cx="147637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2" descr="G:\листы для презентации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1250" y="1268413"/>
            <a:ext cx="7132638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НАЧИНАЯ с 3-4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0350" y="2333625"/>
            <a:ext cx="433546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НАЧИНАЯ с 5-6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4117" y="1124744"/>
            <a:ext cx="2784309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440" y="1918323"/>
            <a:ext cx="4272290" cy="32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183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2" descr="G:\листы для презентации\0002-002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04900" y="601663"/>
            <a:ext cx="6553200" cy="7191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Развлечение «Дорожная Азбука»</a:t>
            </a:r>
          </a:p>
        </p:txBody>
      </p:sp>
      <p:pic>
        <p:nvPicPr>
          <p:cNvPr id="4102" name="Picture 6" descr="G:\листы для презентации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88" y="1374775"/>
            <a:ext cx="60229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8632" y="3901994"/>
            <a:ext cx="3019631" cy="2264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646" y="1434681"/>
            <a:ext cx="2882472" cy="2940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9376" y="413896"/>
            <a:ext cx="2378887" cy="3251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8756" y="510433"/>
            <a:ext cx="1573026" cy="21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4604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2" descr="G:\листы для презентации\0002-002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04900" y="601663"/>
            <a:ext cx="6553200" cy="7191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Развлечение «Дорожная Азбука»</a:t>
            </a:r>
          </a:p>
        </p:txBody>
      </p:sp>
      <p:pic>
        <p:nvPicPr>
          <p:cNvPr id="4102" name="Picture 6" descr="G:\листы для презентации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88" y="1374775"/>
            <a:ext cx="60229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931" y="1506161"/>
            <a:ext cx="2624212" cy="1943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1878" y="1535113"/>
            <a:ext cx="2667000" cy="1885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577176"/>
            <a:ext cx="3563888" cy="251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88335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u="sng" smtClean="0">
                <a:solidFill>
                  <a:srgbClr val="FFFF66"/>
                </a:solidFill>
              </a:rPr>
              <a:t>Причины детского дорожно-транспортного травматизма.</a:t>
            </a:r>
            <a:r>
              <a:rPr lang="ru-RU" sz="400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2060575"/>
            <a:ext cx="8229600" cy="45307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ru-RU" sz="4400" smtClean="0"/>
              <a:t>Неумение наблюдать. </a:t>
            </a:r>
          </a:p>
          <a:p>
            <a:pPr eaLnBrk="1" hangingPunct="1">
              <a:defRPr/>
            </a:pPr>
            <a:r>
              <a:rPr lang="ru-RU" sz="4400" smtClean="0"/>
              <a:t>Невнимательность. </a:t>
            </a:r>
          </a:p>
          <a:p>
            <a:pPr eaLnBrk="1" hangingPunct="1">
              <a:defRPr/>
            </a:pPr>
            <a:r>
              <a:rPr lang="ru-RU" sz="4400" smtClean="0"/>
              <a:t>Недостаточный надзор взрослых за поведением детей. </a:t>
            </a:r>
          </a:p>
        </p:txBody>
      </p:sp>
      <p:pic>
        <p:nvPicPr>
          <p:cNvPr id="6148" name="Picture 4" descr="18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57788"/>
            <a:ext cx="147637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2" descr="G:\листы для презентации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1250" y="1268413"/>
            <a:ext cx="7132638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НАЧИНАЯ с 3-4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0350" y="2333625"/>
            <a:ext cx="433546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НАЧИНАЯ с 5-6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9275" y="1268413"/>
            <a:ext cx="6105090" cy="457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03317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2" descr="G:\листы для презентации\0002-002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04900" y="601663"/>
            <a:ext cx="6553200" cy="7191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Развлечение «Дорожная Азбука»</a:t>
            </a:r>
          </a:p>
        </p:txBody>
      </p:sp>
      <p:pic>
        <p:nvPicPr>
          <p:cNvPr id="4102" name="Picture 6" descr="G:\листы для презентации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88" y="1374775"/>
            <a:ext cx="60229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15" y="1844824"/>
            <a:ext cx="5744331" cy="38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0641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128504" y="404664"/>
            <a:ext cx="6619959" cy="108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Aft>
                <a:spcPts val="0"/>
              </a:spcAft>
            </a:pPr>
            <a:endParaRPr lang="ru-RU" sz="4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4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Методическая литература </a:t>
            </a:r>
          </a:p>
          <a:p>
            <a:pPr algn="ctr">
              <a:lnSpc>
                <a:spcPct val="100000"/>
              </a:lnSpc>
            </a:pPr>
            <a:endParaRPr lang="ru-RU" sz="2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4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G:\i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8" b="19262"/>
          <a:stretch/>
        </p:blipFill>
        <p:spPr bwMode="auto">
          <a:xfrm>
            <a:off x="35496" y="34661"/>
            <a:ext cx="2093009" cy="2310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конк-пдд\наглядн\DSC029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1135" y="1415237"/>
            <a:ext cx="2688210" cy="14966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Правила-дорожного-движения-1024x7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676" y="1562265"/>
            <a:ext cx="2935139" cy="2201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79512" y="2981479"/>
            <a:ext cx="52589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безопасного поведения дошкольников на улице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Хромцова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Т.Г. – М.: Центр педагогического образования, 2007. 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Как обеспечить безопасность дошкольников»/К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Ю. Белая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 др. – М.: Просвещение, 2001.</a:t>
            </a:r>
          </a:p>
          <a:p>
            <a:pPr marL="285750" indent="-285750" fontAlgn="auto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Твоя безопасность: «Как себя вести дома и на улице». Для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средн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И ст. возраста: Кн. для дошкольников, воспитателей д/сада и родителей. / К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Ю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Белая, 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Зимонина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Л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Кондрыкинская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и др. - М.: Просвещение, 2005.</a:t>
            </a:r>
          </a:p>
          <a:p>
            <a:pPr marL="285750" indent="-285750" fontAlgn="auto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Учебно-методическое пособие по основам безопасности жизнедеятельности детей старшего возраста / 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Н. Авдеева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 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Л. Князева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Б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Стеркина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– «ДЕТСТВО-ПРЕСС»,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2002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 и дидактические пособия</a:t>
            </a:r>
          </a:p>
        </p:txBody>
      </p:sp>
      <p:pic>
        <p:nvPicPr>
          <p:cNvPr id="2" name="Picture 3" descr="C:\Users\user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768" y="4561152"/>
            <a:ext cx="2120695" cy="15905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191204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8483" y="4576546"/>
            <a:ext cx="1042904" cy="16010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8709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2" descr="G:\листы для презентации\0002-002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G:\листы для презентаци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9" y="0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564903"/>
            <a:ext cx="4590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Знай и соблюдай правила дорожного движения!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28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9928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Проект предназначен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      </a:t>
            </a:r>
            <a:r>
              <a:rPr lang="ru-RU" sz="2000" dirty="0" smtClean="0">
                <a:solidFill>
                  <a:srgbClr val="00B050"/>
                </a:solidFill>
              </a:rPr>
              <a:t>для </a:t>
            </a:r>
            <a:r>
              <a:rPr lang="ru-RU" sz="2000" dirty="0">
                <a:solidFill>
                  <a:srgbClr val="00B050"/>
                </a:solidFill>
              </a:rPr>
              <a:t>работы с детьми старшего дошкольного возраста.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 </a:t>
            </a:r>
            <a:r>
              <a:rPr lang="ru-RU" sz="2000" dirty="0" smtClean="0">
                <a:solidFill>
                  <a:srgbClr val="00B050"/>
                </a:solidFill>
              </a:rPr>
              <a:t>                              </a:t>
            </a:r>
            <a:r>
              <a:rPr lang="ru-RU" sz="2000" dirty="0">
                <a:solidFill>
                  <a:srgbClr val="00B050"/>
                </a:solidFill>
              </a:rPr>
              <a:t>с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задержкой </a:t>
            </a:r>
            <a:r>
              <a:rPr lang="ru-RU" sz="2000" dirty="0">
                <a:solidFill>
                  <a:srgbClr val="00B050"/>
                </a:solidFill>
              </a:rPr>
              <a:t>психического </a:t>
            </a:r>
            <a:r>
              <a:rPr lang="ru-RU" sz="2000" dirty="0" smtClean="0">
                <a:solidFill>
                  <a:srgbClr val="00B050"/>
                </a:solidFill>
              </a:rPr>
              <a:t>развития</a:t>
            </a:r>
            <a:endParaRPr lang="ru-RU" sz="2000" dirty="0">
              <a:solidFill>
                <a:srgbClr val="00B050"/>
              </a:solidFill>
            </a:endParaRPr>
          </a:p>
          <a:p>
            <a:r>
              <a:rPr lang="ru-RU" sz="2000" b="1" dirty="0"/>
              <a:t> </a:t>
            </a:r>
            <a:endParaRPr lang="ru-RU" sz="2000" dirty="0"/>
          </a:p>
          <a:p>
            <a:endParaRPr lang="ru-RU" sz="2000" b="1" dirty="0">
              <a:solidFill>
                <a:srgbClr val="00B05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Реализуемые </a:t>
            </a:r>
            <a:r>
              <a:rPr lang="ru-RU" sz="2000" b="1" dirty="0">
                <a:solidFill>
                  <a:srgbClr val="FF0000"/>
                </a:solidFill>
              </a:rPr>
              <a:t>образовательные области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>
                <a:solidFill>
                  <a:srgbClr val="00B050"/>
                </a:solidFill>
              </a:rPr>
              <a:t>«Познавательное развитие</a:t>
            </a:r>
            <a:r>
              <a:rPr lang="ru-RU" sz="2000" dirty="0" smtClean="0">
                <a:solidFill>
                  <a:srgbClr val="00B050"/>
                </a:solidFill>
              </a:rPr>
              <a:t>»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«</a:t>
            </a:r>
            <a:r>
              <a:rPr lang="ru-RU" sz="2000" dirty="0">
                <a:solidFill>
                  <a:srgbClr val="00B050"/>
                </a:solidFill>
              </a:rPr>
              <a:t>Социально-коммуникативное развитие</a:t>
            </a:r>
            <a:r>
              <a:rPr lang="ru-RU" sz="2000" dirty="0" smtClean="0">
                <a:solidFill>
                  <a:srgbClr val="00B050"/>
                </a:solidFill>
              </a:rPr>
              <a:t>»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«</a:t>
            </a:r>
            <a:r>
              <a:rPr lang="ru-RU" sz="2000" dirty="0">
                <a:solidFill>
                  <a:srgbClr val="00B050"/>
                </a:solidFill>
              </a:rPr>
              <a:t>Речевое развитие</a:t>
            </a:r>
            <a:r>
              <a:rPr lang="ru-RU" sz="2000" dirty="0" smtClean="0">
                <a:solidFill>
                  <a:srgbClr val="00B050"/>
                </a:solidFill>
              </a:rPr>
              <a:t>»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«</a:t>
            </a:r>
            <a:r>
              <a:rPr lang="ru-RU" sz="2000" dirty="0">
                <a:solidFill>
                  <a:srgbClr val="00B050"/>
                </a:solidFill>
              </a:rPr>
              <a:t>Физическое развитие</a:t>
            </a:r>
            <a:r>
              <a:rPr lang="ru-RU" sz="2000" dirty="0" smtClean="0">
                <a:solidFill>
                  <a:srgbClr val="00B050"/>
                </a:solidFill>
              </a:rPr>
              <a:t>»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«</a:t>
            </a:r>
            <a:r>
              <a:rPr lang="ru-RU" sz="2000" dirty="0">
                <a:solidFill>
                  <a:srgbClr val="00B050"/>
                </a:solidFill>
              </a:rPr>
              <a:t>Художественно-эстетическое развитие».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 descr="18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111"/>
            <a:ext cx="1629282" cy="207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7062">
            <a:off x="5854016" y="2676829"/>
            <a:ext cx="2784545" cy="37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1145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2"/>
          <p:cNvSpPr/>
          <p:nvPr/>
        </p:nvSpPr>
        <p:spPr>
          <a:xfrm>
            <a:off x="467544" y="1167764"/>
            <a:ext cx="8280920" cy="52135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134076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3075" name="Picture 3" descr="G:\b6490523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212976"/>
            <a:ext cx="2925577" cy="3375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home\Desktop\работа\ПДД\hello_html_717d3d7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3241">
            <a:off x="0" y="116631"/>
            <a:ext cx="2195736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7730" y="548684"/>
            <a:ext cx="627881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   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связи с внедрением ФГОС дошкольного образования каждый педагог ищет новые подходы, идеи в своей педагогической деятельности. Я начала изучать и использовать в своей работе  новое, интересное незаменимое методическое пособие – 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лэпбук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467" y="3429000"/>
            <a:ext cx="469859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err="1" smtClean="0">
                <a:solidFill>
                  <a:srgbClr val="002060"/>
                </a:solidFill>
              </a:rPr>
              <a:t>Лэпбук</a:t>
            </a:r>
            <a:r>
              <a:rPr lang="ru-RU" sz="2000" dirty="0" smtClean="0">
                <a:solidFill>
                  <a:srgbClr val="002060"/>
                </a:solidFill>
              </a:rPr>
              <a:t> можно </a:t>
            </a:r>
            <a:r>
              <a:rPr lang="ru-RU" sz="2000" dirty="0">
                <a:solidFill>
                  <a:srgbClr val="002060"/>
                </a:solidFill>
              </a:rPr>
              <a:t>использовать как в детском саду, так и </a:t>
            </a:r>
            <a:r>
              <a:rPr lang="ru-RU" sz="2000" dirty="0" smtClean="0">
                <a:solidFill>
                  <a:srgbClr val="002060"/>
                </a:solidFill>
              </a:rPr>
              <a:t>дома, он</a:t>
            </a:r>
            <a:r>
              <a:rPr lang="ru-RU" sz="2000" dirty="0">
                <a:solidFill>
                  <a:srgbClr val="002060"/>
                </a:solidFill>
              </a:rPr>
              <a:t> интересен и полезен тем, что его делают совместно взрослый и дети.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56704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075240" cy="9838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147248" cy="448877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Актуальность</a:t>
            </a:r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err="1" smtClean="0">
                <a:solidFill>
                  <a:srgbClr val="002060"/>
                </a:solidFill>
              </a:rPr>
              <a:t>Лэпбук</a:t>
            </a:r>
            <a:r>
              <a:rPr lang="ru-RU" sz="1400" dirty="0" smtClean="0">
                <a:solidFill>
                  <a:srgbClr val="002060"/>
                </a:solidFill>
              </a:rPr>
              <a:t>, это книжка-раскладушка, в которую помещены материалы на одну тему. В данное пособие вошли материалы по формированию системы знаний, умений и навыков детей старшего дошкольного возраста с задержкой психического развития по правилам дорожного движения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    Дидактическое пособие  «Правила дорожного движения»,  является средством развивающего обучения, предполагает использование современных технологий: технологии организации коллективной творческой деятельности, коммуникативных технологий, технологии проектной деятельности, игровых технологий.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      Актуальность данного пособия обусловлена статистикой свидетельствующей о росте детского дорожно-транспортного травматизма.      Важно не только оберегать ребенка от опасности, но и готовить его к встрече с возможными трудностями, формировать представление о наиболее опасных ситуациях, о необходимости соблюдения мер предосторожности, а также прививать навыки безопасного поведения на улице и в транспорте.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   Чаще всего Правила дорожного движения очень сложно привить, потому что они не увлекают ребенка, они ему не интересны. Поэтому предлагаю вам дидактическое пособие для обучения детей Правилам Дорожного Движения!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    Пособие многофункциональное, трансформируемое, мобильное, удобное как для детей, так и для педагога. Материал подобран с учетом индивидуальных особенностей детей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   Содержание </a:t>
            </a:r>
            <a:r>
              <a:rPr lang="ru-RU" sz="1400" dirty="0" err="1" smtClean="0">
                <a:solidFill>
                  <a:srgbClr val="002060"/>
                </a:solidFill>
              </a:rPr>
              <a:t>лэпбука</a:t>
            </a:r>
            <a:r>
              <a:rPr lang="ru-RU" sz="1400" dirty="0" smtClean="0">
                <a:solidFill>
                  <a:srgbClr val="002060"/>
                </a:solidFill>
              </a:rPr>
              <a:t>  следует пополнять и усложнять. Детям совместно со взрослыми участвовать в сборе материала: анализировать, сортировать информацию.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   </a:t>
            </a:r>
            <a:endParaRPr lang="ru-RU" dirty="0"/>
          </a:p>
        </p:txBody>
      </p:sp>
      <p:pic>
        <p:nvPicPr>
          <p:cNvPr id="4" name="Picture 3" descr="G:\i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8" b="19262"/>
          <a:stretch/>
        </p:blipFill>
        <p:spPr bwMode="auto">
          <a:xfrm>
            <a:off x="34192" y="-243408"/>
            <a:ext cx="1873512" cy="2068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020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51518" y="2420549"/>
            <a:ext cx="8640959" cy="4035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lvl="0"/>
            <a:r>
              <a:rPr lang="ru-RU" sz="1400" b="1" dirty="0" smtClean="0"/>
              <a:t>  </a:t>
            </a:r>
            <a:endParaRPr lang="ru-RU" sz="1600" dirty="0"/>
          </a:p>
        </p:txBody>
      </p:sp>
      <p:pic>
        <p:nvPicPr>
          <p:cNvPr id="2051" name="Picture 3" descr="G:\i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8" b="19262"/>
          <a:stretch/>
        </p:blipFill>
        <p:spPr bwMode="auto">
          <a:xfrm>
            <a:off x="35497" y="34661"/>
            <a:ext cx="1835108" cy="2026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8505" y="1052738"/>
            <a:ext cx="58278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Цель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Ф</a:t>
            </a:r>
            <a:r>
              <a:rPr lang="ru-RU" sz="2000" dirty="0" smtClean="0">
                <a:solidFill>
                  <a:srgbClr val="002060"/>
                </a:solidFill>
              </a:rPr>
              <a:t>ормировать </a:t>
            </a:r>
            <a:r>
              <a:rPr lang="ru-RU" sz="2000" dirty="0">
                <a:solidFill>
                  <a:srgbClr val="002060"/>
                </a:solidFill>
              </a:rPr>
              <a:t>систему знаний, умений и навыков детей старшего дошкольного возраста с задержкой психического развития </a:t>
            </a:r>
            <a:r>
              <a:rPr lang="ru-RU" sz="2000" dirty="0" smtClean="0">
                <a:solidFill>
                  <a:srgbClr val="002060"/>
                </a:solidFill>
              </a:rPr>
              <a:t>по </a:t>
            </a:r>
            <a:r>
              <a:rPr lang="ru-RU" sz="2000" dirty="0">
                <a:solidFill>
                  <a:srgbClr val="002060"/>
                </a:solidFill>
              </a:rPr>
              <a:t>правилам дорожного движения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</p:txBody>
      </p:sp>
      <p:pic>
        <p:nvPicPr>
          <p:cNvPr id="7" name="Picture 2" descr="G:\i (4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8164" y="3695247"/>
            <a:ext cx="6832229" cy="2579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4465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51519" y="1988840"/>
            <a:ext cx="8424937" cy="3816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400" i="1" dirty="0" smtClean="0">
              <a:solidFill>
                <a:srgbClr val="002060"/>
              </a:solidFill>
            </a:endParaRPr>
          </a:p>
          <a:p>
            <a:endParaRPr lang="ru-RU" sz="1400" i="1" dirty="0" smtClean="0">
              <a:solidFill>
                <a:srgbClr val="002060"/>
              </a:solidFill>
            </a:endParaRPr>
          </a:p>
          <a:p>
            <a:endParaRPr lang="ru-RU" sz="1400" i="1" dirty="0">
              <a:solidFill>
                <a:srgbClr val="002060"/>
              </a:solidFill>
            </a:endParaRPr>
          </a:p>
          <a:p>
            <a:r>
              <a:rPr lang="ru-RU" sz="1400" i="1" dirty="0" smtClean="0">
                <a:solidFill>
                  <a:srgbClr val="002060"/>
                </a:solidFill>
              </a:rPr>
              <a:t>Образовательные</a:t>
            </a:r>
            <a:r>
              <a:rPr lang="ru-RU" sz="1400" i="1" dirty="0">
                <a:solidFill>
                  <a:srgbClr val="002060"/>
                </a:solidFill>
              </a:rPr>
              <a:t>: </a:t>
            </a:r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sz="1400" i="1" dirty="0"/>
              <a:t>1. Продолжать </a:t>
            </a:r>
            <a:r>
              <a:rPr lang="ru-RU" sz="1400" dirty="0"/>
              <a:t>знакомить детей с задержкой психического развития с правилами дорожного движения, правилами перехода проезжей части, дорожными знаками, предназначенными для водителей и пешеходов; учить детей предвидеть опасное событие, уметь по возможности его избегать, а при необходимости действовать.</a:t>
            </a:r>
          </a:p>
          <a:p>
            <a:pPr algn="just"/>
            <a:r>
              <a:rPr lang="ru-RU" sz="1400" dirty="0"/>
              <a:t> 2. Повторить и закрепить знания о светофорах и сигналах; довести до детей важность сигналов светофора.</a:t>
            </a:r>
          </a:p>
          <a:p>
            <a:pPr algn="just"/>
            <a:r>
              <a:rPr lang="ru-RU" sz="1400" dirty="0"/>
              <a:t>3. Познакомить с правилами перехода проезжей части по регулируемому и нерегулируемому пешеходному переходу.</a:t>
            </a:r>
          </a:p>
          <a:p>
            <a:pPr algn="just"/>
            <a:r>
              <a:rPr lang="ru-RU" sz="1400" dirty="0"/>
              <a:t>4. Знать и уметь классифицировать дорожные знаки: предупреждающие, запрещающие, предписывающие, знаки сервиса</a:t>
            </a:r>
            <a:r>
              <a:rPr lang="ru-RU" sz="1400" dirty="0" smtClean="0"/>
              <a:t>.</a:t>
            </a:r>
            <a:endParaRPr lang="ru-RU" sz="1400" dirty="0"/>
          </a:p>
          <a:p>
            <a:pPr algn="just"/>
            <a:r>
              <a:rPr lang="ru-RU" sz="1400" i="1" dirty="0">
                <a:solidFill>
                  <a:srgbClr val="002060"/>
                </a:solidFill>
              </a:rPr>
              <a:t>Развивающие: </a:t>
            </a:r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sz="1400" dirty="0"/>
              <a:t>1.Развивать осторожность,	наблюдательность, мышление, внимательность, самостоятельность, ответственность и осмотрительность на дороге.</a:t>
            </a:r>
          </a:p>
          <a:p>
            <a:pPr algn="just"/>
            <a:r>
              <a:rPr lang="ru-RU" sz="1400" dirty="0"/>
              <a:t>2.Стимулировать познавательную активность, способствовать развитию коммуникативных навыков</a:t>
            </a:r>
            <a:r>
              <a:rPr lang="ru-RU" sz="1400" dirty="0" smtClean="0"/>
              <a:t>.</a:t>
            </a:r>
            <a:endParaRPr lang="ru-RU" sz="1400" dirty="0"/>
          </a:p>
          <a:p>
            <a:pPr algn="just"/>
            <a:r>
              <a:rPr lang="ru-RU" sz="1400" i="1" dirty="0">
                <a:solidFill>
                  <a:srgbClr val="002060"/>
                </a:solidFill>
              </a:rPr>
              <a:t>Речевые:</a:t>
            </a:r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sz="1400" i="1" dirty="0"/>
              <a:t>1. </a:t>
            </a:r>
            <a:r>
              <a:rPr lang="ru-RU" sz="1400" dirty="0"/>
              <a:t>Расширять и активизировать активный и пассивный словарь детей.</a:t>
            </a:r>
          </a:p>
          <a:p>
            <a:pPr algn="just"/>
            <a:r>
              <a:rPr lang="ru-RU" sz="1400" dirty="0"/>
              <a:t>2.Способствовать развитию речи детей. </a:t>
            </a:r>
          </a:p>
          <a:p>
            <a:pPr algn="just"/>
            <a:r>
              <a:rPr lang="ru-RU" sz="1400" i="1" dirty="0">
                <a:solidFill>
                  <a:srgbClr val="002060"/>
                </a:solidFill>
              </a:rPr>
              <a:t>Воспитательные: </a:t>
            </a:r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sz="1400" dirty="0"/>
              <a:t>1.Воспитывать навыки личной безопасности и чувство самосохранения.</a:t>
            </a:r>
          </a:p>
          <a:p>
            <a:pPr algn="just"/>
            <a:r>
              <a:rPr lang="ru-RU" sz="1400" dirty="0"/>
              <a:t>2.Воспитывать чувство ответственности.</a:t>
            </a:r>
          </a:p>
          <a:p>
            <a:pPr lvl="0" algn="just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980728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Задачи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dirty="0"/>
          </a:p>
        </p:txBody>
      </p:sp>
      <p:pic>
        <p:nvPicPr>
          <p:cNvPr id="7" name="Picture 3" descr="G:\i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8" b="19262"/>
          <a:stretch/>
        </p:blipFill>
        <p:spPr bwMode="auto">
          <a:xfrm>
            <a:off x="107504" y="0"/>
            <a:ext cx="1584176" cy="1749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38810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2" descr="G:\листы для презентации\0002-002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G:\листы для презентаци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9" y="0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6850" y="3244334"/>
            <a:ext cx="4590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Дидактические игры и пособия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50" y="400298"/>
            <a:ext cx="3787812" cy="284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74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2" descr="G:\листы для презентации\0002-002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04900" y="601663"/>
            <a:ext cx="6553200" cy="7191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Развлечение «Дорожная Азбука»</a:t>
            </a:r>
          </a:p>
        </p:txBody>
      </p:sp>
      <p:pic>
        <p:nvPicPr>
          <p:cNvPr id="4102" name="Picture 6" descr="G:\листы для презентации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88" y="1374775"/>
            <a:ext cx="60229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7" y="1844824"/>
            <a:ext cx="5436096" cy="40770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720" y="908720"/>
            <a:ext cx="6425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Карточки «Правила дорожного движения»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780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u="sng" smtClean="0">
                <a:solidFill>
                  <a:srgbClr val="FFFF66"/>
                </a:solidFill>
              </a:rPr>
              <a:t>Причины детского дорожно-транспортного травматизма.</a:t>
            </a:r>
            <a:r>
              <a:rPr lang="ru-RU" sz="400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2060575"/>
            <a:ext cx="8229600" cy="45307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ru-RU" sz="4400" smtClean="0"/>
              <a:t>Неумение наблюдать. </a:t>
            </a:r>
          </a:p>
          <a:p>
            <a:pPr eaLnBrk="1" hangingPunct="1">
              <a:defRPr/>
            </a:pPr>
            <a:r>
              <a:rPr lang="ru-RU" sz="4400" smtClean="0"/>
              <a:t>Невнимательность. </a:t>
            </a:r>
          </a:p>
          <a:p>
            <a:pPr eaLnBrk="1" hangingPunct="1">
              <a:defRPr/>
            </a:pPr>
            <a:r>
              <a:rPr lang="ru-RU" sz="4400" smtClean="0"/>
              <a:t>Недостаточный надзор взрослых за поведением детей. </a:t>
            </a:r>
          </a:p>
        </p:txBody>
      </p:sp>
      <p:pic>
        <p:nvPicPr>
          <p:cNvPr id="4100" name="Picture 4" descr="18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57788"/>
            <a:ext cx="147637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2" descr="G:\листы для презентации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1883" y="1692361"/>
            <a:ext cx="2698969" cy="35986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08521" y="1471320"/>
            <a:ext cx="1944217" cy="23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546" y="3946048"/>
            <a:ext cx="2850189" cy="19181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042902"/>
            <a:ext cx="3482606" cy="26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81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78_cP3</Template>
  <TotalTime>22505</TotalTime>
  <Words>368</Words>
  <Application>Microsoft Office PowerPoint</Application>
  <PresentationFormat>Экран (4:3)</PresentationFormat>
  <Paragraphs>116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Причины детского дорожно-транспортного травматизма. </vt:lpstr>
      <vt:lpstr>Слайд 10</vt:lpstr>
      <vt:lpstr>Слайд 11</vt:lpstr>
      <vt:lpstr>Причины детского дорожно-транспортного травматизма. </vt:lpstr>
      <vt:lpstr>Слайд 13</vt:lpstr>
      <vt:lpstr>Слайд 14</vt:lpstr>
      <vt:lpstr>Причины детского дорожно-транспортного травматизма.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iikazunina</dc:creator>
  <dc:description/>
  <cp:lastModifiedBy>Администратор</cp:lastModifiedBy>
  <cp:revision>642</cp:revision>
  <cp:lastPrinted>2017-02-03T12:57:45Z</cp:lastPrinted>
  <dcterms:created xsi:type="dcterms:W3CDTF">2015-05-24T10:15:51Z</dcterms:created>
  <dcterms:modified xsi:type="dcterms:W3CDTF">2018-01-22T06:08:11Z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1</vt:i4>
  </property>
  <property fmtid="{D5CDD505-2E9C-101B-9397-08002B2CF9AE}" pid="7" name="Notes">
    <vt:i4>9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46</vt:i4>
  </property>
</Properties>
</file>