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86" r:id="rId4"/>
    <p:sldId id="285" r:id="rId5"/>
    <p:sldId id="278" r:id="rId6"/>
    <p:sldId id="289" r:id="rId7"/>
    <p:sldId id="290" r:id="rId8"/>
    <p:sldId id="291" r:id="rId9"/>
    <p:sldId id="276" r:id="rId10"/>
    <p:sldId id="267" r:id="rId11"/>
    <p:sldId id="268" r:id="rId12"/>
    <p:sldId id="269" r:id="rId13"/>
    <p:sldId id="270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56" autoAdjust="0"/>
    <p:restoredTop sz="94725" autoAdjust="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7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D3361-D05C-474A-B3CD-7E3D1CD57D75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F27C0-1EAD-472B-A34B-FC6D1071FC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27C0-1EAD-472B-A34B-FC6D1071FC56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DE36-EDA6-44AA-9AE4-8400C6A34C42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C991-D470-4104-A960-A07507B02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DE36-EDA6-44AA-9AE4-8400C6A34C42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C991-D470-4104-A960-A07507B02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DE36-EDA6-44AA-9AE4-8400C6A34C42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C991-D470-4104-A960-A07507B02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DE36-EDA6-44AA-9AE4-8400C6A34C42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C991-D470-4104-A960-A07507B02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DE36-EDA6-44AA-9AE4-8400C6A34C42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C991-D470-4104-A960-A07507B02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DE36-EDA6-44AA-9AE4-8400C6A34C42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C991-D470-4104-A960-A07507B02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DE36-EDA6-44AA-9AE4-8400C6A34C42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C991-D470-4104-A960-A07507B02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DE36-EDA6-44AA-9AE4-8400C6A34C42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C991-D470-4104-A960-A07507B02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DE36-EDA6-44AA-9AE4-8400C6A34C42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C991-D470-4104-A960-A07507B02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DE36-EDA6-44AA-9AE4-8400C6A34C42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C991-D470-4104-A960-A07507B02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DE36-EDA6-44AA-9AE4-8400C6A34C42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C991-D470-4104-A960-A07507B0288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9EDE36-EDA6-44AA-9AE4-8400C6A34C42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73EC991-D470-4104-A960-A07507B02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268760"/>
            <a:ext cx="6938998" cy="3888431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Семинар-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  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практикум 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для родителей                    «Обучение 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грамоте» </a:t>
            </a:r>
            <a:b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        Воспитатель: Рознина Ольга Николаевна</a:t>
            </a:r>
            <a:r>
              <a:rPr lang="ru-RU" sz="12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2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6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6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г. Шадринск , Курганская область</a:t>
            </a:r>
            <a:endParaRPr lang="ru-RU" sz="3200" dirty="0">
              <a:solidFill>
                <a:schemeClr val="tx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765209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                                               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Муниципальное казенное  дошкольное образовательное учреждение</a:t>
            </a:r>
            <a:endParaRPr kumimoji="0" lang="ru-RU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                                          «Детский сад общеразвивающего вида №15 «Яблонька»</a:t>
            </a:r>
            <a:endParaRPr kumimoji="0" lang="ru-RU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207167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                                 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3534692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9550" y="190500"/>
            <a:ext cx="868293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определяем количество звуков в слове; </a:t>
            </a:r>
            <a:r>
              <a:rPr lang="ru-RU" sz="2000" spc="1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 </a:t>
            </a:r>
            <a:r>
              <a:rPr lang="ru-RU" sz="2000" b="1" spc="10" dirty="0">
                <a:solidFill>
                  <a:srgbClr val="000000"/>
                </a:solidFill>
                <a:latin typeface="Times New Roman"/>
                <a:ea typeface="Times New Roman"/>
              </a:rPr>
              <a:t>слове 5 букв и 5 звуков</a:t>
            </a:r>
            <a:r>
              <a:rPr lang="ru-RU" sz="2000" spc="1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• называем звуки по - порядку;  - </a:t>
            </a:r>
            <a:r>
              <a:rPr lang="ru-RU" sz="2000" spc="10" dirty="0">
                <a:solidFill>
                  <a:srgbClr val="000000"/>
                </a:solidFill>
                <a:latin typeface="Times New Roman"/>
                <a:ea typeface="Times New Roman"/>
              </a:rPr>
              <a:t>[л] [и] [м] [о] [н] </a:t>
            </a:r>
            <a:endParaRPr lang="ru-RU" sz="20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• определяем количество слогов. - </a:t>
            </a:r>
            <a:r>
              <a:rPr lang="ru-RU" sz="2000" b="1" spc="10" dirty="0">
                <a:solidFill>
                  <a:srgbClr val="000000"/>
                </a:solidFill>
                <a:latin typeface="Times New Roman"/>
                <a:ea typeface="Times New Roman"/>
              </a:rPr>
              <a:t>слово из 2 слогов: ли - </a:t>
            </a:r>
            <a:r>
              <a:rPr lang="ru-RU" sz="2000" b="1" spc="10" dirty="0" err="1">
                <a:solidFill>
                  <a:srgbClr val="000000"/>
                </a:solidFill>
                <a:latin typeface="Times New Roman"/>
                <a:ea typeface="Times New Roman"/>
              </a:rPr>
              <a:t>мон</a:t>
            </a:r>
            <a:r>
              <a:rPr lang="ru-RU" sz="2000" spc="1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sz="20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 определяем ударение - </a:t>
            </a:r>
            <a:r>
              <a:rPr lang="ru-RU" sz="2000" b="1" spc="10" dirty="0">
                <a:solidFill>
                  <a:srgbClr val="000000"/>
                </a:solidFill>
                <a:latin typeface="Times New Roman"/>
                <a:ea typeface="Times New Roman"/>
              </a:rPr>
              <a:t>Ударение падает на 2-й слог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• произносим 1-й слог  ЛИ-</a:t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• какой звук первый? (Л) Какой это звук? (согласный, </a:t>
            </a:r>
            <a:r>
              <a:rPr lang="ru-RU" sz="2000" dirty="0">
                <a:solidFill>
                  <a:srgbClr val="4F6228"/>
                </a:solidFill>
                <a:latin typeface="Times New Roman"/>
                <a:ea typeface="Times New Roman"/>
              </a:rPr>
              <a:t>мягкий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, звонкий)</a:t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• какой 2-й звук? (И) Какой это звук? (</a:t>
            </a:r>
            <a:r>
              <a:rPr lang="ru-RU" sz="2000" dirty="0">
                <a:solidFill>
                  <a:srgbClr val="FF0000"/>
                </a:solidFill>
                <a:latin typeface="Times New Roman"/>
                <a:ea typeface="Times New Roman"/>
              </a:rPr>
              <a:t>гласный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, безударный)</a:t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• произносим 2 слог? МОН</a:t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• какой звук в этом слоге1-й? (М) Какой это звук? (согласный,</a:t>
            </a:r>
            <a:r>
              <a:rPr lang="ru-RU" sz="2000" dirty="0">
                <a:solidFill>
                  <a:srgbClr val="244061"/>
                </a:solidFill>
                <a:latin typeface="Times New Roman"/>
                <a:ea typeface="Times New Roman"/>
              </a:rPr>
              <a:t> твёрдый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, звонкий)</a:t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• какой звук 2-й? (О) Какой это звук? (</a:t>
            </a:r>
            <a:r>
              <a:rPr lang="ru-RU" sz="2000" dirty="0">
                <a:solidFill>
                  <a:srgbClr val="FF0000"/>
                </a:solidFill>
                <a:latin typeface="Times New Roman"/>
                <a:ea typeface="Times New Roman"/>
              </a:rPr>
              <a:t>гласный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ru-RU" sz="2000" dirty="0">
                <a:solidFill>
                  <a:srgbClr val="244061"/>
                </a:solidFill>
                <a:latin typeface="Times New Roman"/>
                <a:ea typeface="Times New Roman"/>
              </a:rPr>
              <a:t> твёрдый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,  ударный)</a:t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• какой звук третий? (Н) Какой это звук? (согласный, </a:t>
            </a:r>
            <a:r>
              <a:rPr lang="ru-RU" sz="2000" dirty="0">
                <a:solidFill>
                  <a:srgbClr val="244061"/>
                </a:solidFill>
                <a:latin typeface="Times New Roman"/>
                <a:ea typeface="Times New Roman"/>
              </a:rPr>
              <a:t>твёрдый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, звонкий)</a:t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• сколько в слове гласных звуков? - 2 звука</a:t>
            </a:r>
            <a:endParaRPr lang="ru-RU" sz="20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• сколько согласных звуков? - 3 звука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7493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24744"/>
            <a:ext cx="889248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4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за 1 минуту восстановить текст с неправильной разбивкой на слова.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Беж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итчерезлеснуюполяну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ежик. Осень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ежей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малодобычи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Скрыли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сьюрки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 ящерки.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Вкружкисвилисьскользкиезмейки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Труд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нонаходитьжуч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ков. Во сен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ниедни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готов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ятхлопотливыеежи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жили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щеназиму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Бежит через лесную поляну ежик. Осенью у ежей мало добычи. Скрылись  юркие ящерки. В кружки свились скользкие змейки. Трудно находить жучков. В осенние дни готовят хлопотливые ежи жилище на зиму.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7497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964488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«Найди лишнюю букву»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5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за 1 минуту зачеркнуть лишние буквы между словами, прочесть правильный текст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Вытягиватьисакметаллическуюрмбарунитьиакувышиватьютееюмавыбылотиноченьяреструдного.</a:t>
            </a: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Этомигабыласыбукропотливаямикнаработана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монаритребовалакепумногорытувременисум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Немолкаждыйчутомогирсправитьсязоапорученнойфывработой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Вытягивать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исак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металлическую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рмбару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нить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иаку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вышивать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юте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ею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мавы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было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ярес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мига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была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сыбу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кропотливая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микна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монар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требовала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кепу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рыту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чуто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порученной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фыв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Вытягивать металлическую нить вышивать ею было очень трудно.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была кропотливая работа, и требовала много времени. Не каждый мог справиться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порученной работой.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1875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857232"/>
            <a:ext cx="8191264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6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“Подбери однокоренные слова”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Чай-...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Кофе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–…</a:t>
            </a:r>
          </a:p>
          <a:p>
            <a:pPr fontAlgn="base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-…</a:t>
            </a:r>
          </a:p>
          <a:p>
            <a:pPr fontAlgn="base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Чай-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чайник – чайничек.</a:t>
            </a:r>
          </a:p>
          <a:p>
            <a:pPr fontAlgn="base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Кофе – кофейник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кофейничек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Нож – ножик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ножичек</a:t>
            </a:r>
          </a:p>
          <a:p>
            <a:pPr fontAlgn="base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7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“Продолжи цепочку”</a:t>
            </a:r>
          </a:p>
          <a:p>
            <a:pPr fontAlgn="base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 –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лампа</a:t>
            </a:r>
          </a:p>
          <a:p>
            <a:pPr fontAlgn="base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8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fontAlgn="base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«классификация слов»</a:t>
            </a:r>
          </a:p>
          <a:p>
            <a:pPr fontAlgn="base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Школьные принадлежности:</a:t>
            </a:r>
          </a:p>
          <a:p>
            <a:pPr fontAlgn="base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Ручка, пенал ……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371298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·Сядь удобно , голову держи прямо, улыбнись. Быстро – быстро поморгай глазками, как будто это крылышки бабочки.15сек. Не поднимая головы, посмотри вверх, ещё выше .Постарайся увидеть ,что же находится над твоей головой. А сейчас, не наклоняя голову, посмотри вниз, постарайся заглянуть под подбородок. Похоже, там полный порядок, второй    подбородок ещё не растёт. Смотри вправо, ещё правее, как будто ты проверяешь чистое ли у тебя правое ухо. А сейчас смотрим влево, ещё левее. Голова не поворачивается. Какое оно, твоё левое ухо.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5984"/>
            <a:ext cx="9144000" cy="6913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842585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7"/>
            <a:ext cx="849694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уточнение представлений родителей о процессе подготовки к обучению грамоте.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Расширить знания родителей о звуках, буквах, слогах, словах. 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Уточнить представления о гласных и согласных звуках (в начале, середине и конце слова). 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Тренировать навык дифференциации согласных по твердости — мягкости.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Закреплять навык звукового анализа слова. 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Воспитывать мотивацию к занятиям с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ребенком</a:t>
            </a:r>
          </a:p>
          <a:p>
            <a:r>
              <a:rPr lang="ru-RU" sz="1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Основные компоненты, которые входят в процесс обучения грамоте: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• </a:t>
            </a:r>
            <a:r>
              <a:rPr lang="ru-RU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сформированность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звуковой стороны речи, т.е. ребенок должен владеть правильным, чётким произношением звуков всех фонематических групп (свистящих, шипящих, </a:t>
            </a:r>
            <a:r>
              <a:rPr lang="ru-RU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соноров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);</a:t>
            </a:r>
            <a:b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• </a:t>
            </a:r>
            <a:r>
              <a:rPr lang="ru-RU" sz="1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сформированность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фонематических процессов, т.е. умение слышать, различать и дифференцировать звуки родного языка;</a:t>
            </a:r>
            <a:b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• готовность к звукобуквенному анализу и синтезу звукового состава речи, т.е. выделять начальный гласный из состава слова; анализ гласных звуков; слышать и выделять первый и последний согласный звук в слове:</a:t>
            </a:r>
            <a:b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• знакомство с терминами: "звук", "слог", "слово", "предложение", звуки гласные, согласные, твердые, мягкие, глухие, звонкие.</a:t>
            </a:r>
            <a:b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• умение работать со схемой слова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Все, что мы говорим, читаем, пишем - Речь.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Речь бывает: устная и письменная.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наша речь из предложений.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предложение? 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3011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052736"/>
            <a:ext cx="860444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– это слова связанные между собой по смыслу.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состоят из слов.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состоят из слогов.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Слоги состоят из звуков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Чем же отличается звук от буквы?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 - это то, что мы слышим, произносим.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Буква это то, что мы видим и пишем.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бывают звуки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/>
            <a:r>
              <a:rPr lang="ru-RU" sz="2000" b="1" dirty="0" smtClean="0">
                <a:solidFill>
                  <a:srgbClr val="FF0000"/>
                </a:solidFill>
              </a:rPr>
              <a:t>[а], [о], [у], [</a:t>
            </a:r>
            <a:r>
              <a:rPr lang="ru-RU" sz="2000" b="1" dirty="0" err="1" smtClean="0">
                <a:solidFill>
                  <a:srgbClr val="FF0000"/>
                </a:solidFill>
              </a:rPr>
              <a:t>ы</a:t>
            </a:r>
            <a:r>
              <a:rPr lang="ru-RU" sz="2000" b="1" dirty="0" smtClean="0">
                <a:solidFill>
                  <a:srgbClr val="FF0000"/>
                </a:solidFill>
              </a:rPr>
              <a:t>], [э</a:t>
            </a:r>
            <a:r>
              <a:rPr lang="ru-RU" sz="2000" b="1" dirty="0" smtClean="0">
                <a:solidFill>
                  <a:srgbClr val="FF0000"/>
                </a:solidFill>
              </a:rPr>
              <a:t>].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[я], [ё], [</a:t>
            </a:r>
            <a:r>
              <a:rPr lang="ru-RU" sz="2000" b="1" dirty="0" err="1" smtClean="0">
                <a:solidFill>
                  <a:srgbClr val="FF0000"/>
                </a:solidFill>
              </a:rPr>
              <a:t>ю</a:t>
            </a:r>
            <a:r>
              <a:rPr lang="ru-RU" sz="2000" b="1" dirty="0" smtClean="0">
                <a:solidFill>
                  <a:srgbClr val="FF0000"/>
                </a:solidFill>
              </a:rPr>
              <a:t>], [и], [е].</a:t>
            </a:r>
          </a:p>
          <a:p>
            <a:pPr lvl="0"/>
            <a:endParaRPr lang="ru-RU" sz="2000" b="1" dirty="0" smtClean="0">
              <a:solidFill>
                <a:srgbClr val="FF0000"/>
              </a:solidFill>
            </a:endParaRPr>
          </a:p>
          <a:p>
            <a:pPr lvl="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[к], [п], [с], [т], [</a:t>
            </a:r>
            <a:r>
              <a:rPr lang="ru-RU" sz="2000" b="1" dirty="0" err="1" smtClean="0">
                <a:solidFill>
                  <a:schemeClr val="accent6">
                    <a:lumMod val="50000"/>
                  </a:schemeClr>
                </a:solidFill>
              </a:rPr>
              <a:t>ф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].</a:t>
            </a:r>
          </a:p>
          <a:p>
            <a:pPr lvl="0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[</a:t>
            </a:r>
            <a:r>
              <a:rPr lang="ru-RU" sz="2000" b="1" dirty="0" err="1" smtClean="0">
                <a:solidFill>
                  <a:schemeClr val="accent6">
                    <a:lumMod val="50000"/>
                  </a:schemeClr>
                </a:solidFill>
              </a:rPr>
              <a:t>х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], [</a:t>
            </a:r>
            <a:r>
              <a:rPr lang="ru-RU" sz="2000" b="1" dirty="0" err="1" smtClean="0">
                <a:solidFill>
                  <a:schemeClr val="accent6">
                    <a:lumMod val="50000"/>
                  </a:schemeClr>
                </a:solidFill>
              </a:rPr>
              <a:t>ц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], [ч], [</a:t>
            </a:r>
            <a:r>
              <a:rPr lang="ru-RU" sz="2000" b="1" dirty="0" err="1" smtClean="0">
                <a:solidFill>
                  <a:schemeClr val="accent6">
                    <a:lumMod val="50000"/>
                  </a:schemeClr>
                </a:solidFill>
              </a:rPr>
              <a:t>ш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], [</a:t>
            </a:r>
            <a:r>
              <a:rPr lang="ru-RU" sz="2000" b="1" dirty="0" err="1" smtClean="0">
                <a:solidFill>
                  <a:schemeClr val="accent6">
                    <a:lumMod val="50000"/>
                  </a:schemeClr>
                </a:solidFill>
              </a:rPr>
              <a:t>щ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].</a:t>
            </a:r>
          </a:p>
          <a:p>
            <a:pPr lvl="0"/>
            <a:endParaRPr lang="ru-RU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[б], [в], [г], [</a:t>
            </a:r>
            <a:r>
              <a:rPr lang="ru-RU" sz="2000" b="1" dirty="0" err="1" smtClean="0">
                <a:solidFill>
                  <a:schemeClr val="accent6">
                    <a:lumMod val="50000"/>
                  </a:schemeClr>
                </a:solidFill>
              </a:rPr>
              <a:t>д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], [ж].</a:t>
            </a:r>
          </a:p>
          <a:p>
            <a:pPr lvl="0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[</a:t>
            </a:r>
            <a:r>
              <a:rPr lang="ru-RU" sz="2000" b="1" dirty="0" err="1" smtClean="0">
                <a:solidFill>
                  <a:schemeClr val="accent6">
                    <a:lumMod val="50000"/>
                  </a:schemeClr>
                </a:solidFill>
              </a:rPr>
              <a:t>з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], [л], [м], [</a:t>
            </a:r>
            <a:r>
              <a:rPr lang="ru-RU" sz="2000" b="1" dirty="0" err="1" smtClean="0">
                <a:solidFill>
                  <a:schemeClr val="accent6">
                    <a:lumMod val="50000"/>
                  </a:schemeClr>
                </a:solidFill>
              </a:rPr>
              <a:t>н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], [</a:t>
            </a:r>
            <a:r>
              <a:rPr lang="ru-RU" sz="2000" b="1" dirty="0" err="1" smtClean="0">
                <a:solidFill>
                  <a:schemeClr val="accent6">
                    <a:lumMod val="50000"/>
                  </a:schemeClr>
                </a:solidFill>
              </a:rPr>
              <a:t>р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].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9586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857232"/>
            <a:ext cx="83884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Согласные звуки являются мягкими, если сразу за ними следуют гласные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буквы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(е, ё, и, ю, я)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(ь).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обозначаются на схемах зеленым цветом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твёрдые, если за ними следуют другие гласные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(а, о, у,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э). 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обозначаются на схемах синим цветом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твёрдые согласные: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Ж, Ш, Ц.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мягкие согласные: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Й, Ч, Щ.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8288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2842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1" y="889844"/>
            <a:ext cx="804461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звука в слове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Звук может стоять в начале, середине и конце слова. Для определения места звука в слове, нам понадобится звуковая дорожка. Если нужно определить место гласного звука, мы берем красный квадрат, для определения согласного твердого – синий, и согласного мягкого – зеленый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29592399"/>
              </p:ext>
            </p:extLst>
          </p:nvPr>
        </p:nvGraphicFramePr>
        <p:xfrm>
          <a:off x="2000232" y="2928306"/>
          <a:ext cx="2571768" cy="508000"/>
        </p:xfrm>
        <a:graphic>
          <a:graphicData uri="http://schemas.openxmlformats.org/drawingml/2006/table">
            <a:tbl>
              <a:tblPr firstRow="1" firstCol="1" bandRow="1"/>
              <a:tblGrid>
                <a:gridCol w="873384"/>
                <a:gridCol w="864297"/>
                <a:gridCol w="834087"/>
              </a:tblGrid>
              <a:tr h="435934">
                <a:tc>
                  <a:txBody>
                    <a:bodyPr/>
                    <a:lstStyle/>
                    <a:p>
                      <a:pPr algn="l">
                        <a:lnSpc>
                          <a:spcPts val="1465"/>
                        </a:lnSpc>
                        <a:spcAft>
                          <a:spcPts val="1000"/>
                        </a:spcAft>
                      </a:pPr>
                      <a:endParaRPr lang="ru-RU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465"/>
                        </a:lnSpc>
                        <a:spcAft>
                          <a:spcPts val="1000"/>
                        </a:spcAft>
                      </a:pPr>
                      <a:endParaRPr lang="ru-RU" sz="20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65"/>
                        </a:lnSpc>
                        <a:spcAft>
                          <a:spcPts val="1000"/>
                        </a:spcAft>
                      </a:pPr>
                      <a:r>
                        <a:rPr lang="ru-RU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65"/>
                        </a:lnSpc>
                        <a:spcAft>
                          <a:spcPts val="1000"/>
                        </a:spcAft>
                      </a:pPr>
                      <a:r>
                        <a:rPr lang="ru-RU" sz="20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85918" y="3857628"/>
            <a:ext cx="43190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Получилась схема</a:t>
            </a:r>
          </a:p>
        </p:txBody>
      </p:sp>
    </p:spTree>
    <p:extLst>
      <p:ext uri="{BB962C8B-B14F-4D97-AF65-F5344CB8AC3E}">
        <p14:creationId xmlns="" xmlns:p14="http://schemas.microsoft.com/office/powerpoint/2010/main" val="711117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340768"/>
            <a:ext cx="748883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определите место звука А в словах. Теперь, определите место звука М в словах. 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Calibri"/>
              </a:rPr>
              <a:t>Задание 2: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Звуковой анализ слова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Подробно рассмотрим звуковой анализ слова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(кит)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1.Выделим голосом первый звук 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кькькь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–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ит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первый звук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кь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– согласный, глухой. Мягкий, обозначим зеленым квадратиком.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2.Выделим голос второй звук – 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иии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второй звук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- гласный обозначим его красным квадратиком.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3.Выделим голосом третий звук – 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ки</a:t>
            </a:r>
            <a:r>
              <a:rPr lang="ru-RU" sz="2000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ттт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третий звук </a:t>
            </a:r>
            <a:r>
              <a:rPr lang="ru-RU" sz="2000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-он согласный, глухой, твердый, обозначим его синим квадратиком.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3368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29592399"/>
              </p:ext>
            </p:extLst>
          </p:nvPr>
        </p:nvGraphicFramePr>
        <p:xfrm>
          <a:off x="2000232" y="2786058"/>
          <a:ext cx="3714776" cy="785818"/>
        </p:xfrm>
        <a:graphic>
          <a:graphicData uri="http://schemas.openxmlformats.org/drawingml/2006/table">
            <a:tbl>
              <a:tblPr firstRow="1" firstCol="1" bandRow="1"/>
              <a:tblGrid>
                <a:gridCol w="1261555"/>
                <a:gridCol w="1248429"/>
                <a:gridCol w="1204792"/>
              </a:tblGrid>
              <a:tr h="785818"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1000"/>
                        </a:spcAft>
                      </a:pPr>
                      <a:r>
                        <a:rPr lang="ru-RU" sz="24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1000"/>
                        </a:spcAft>
                      </a:pPr>
                      <a:r>
                        <a:rPr lang="ru-RU" sz="24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  <a:spcAft>
                          <a:spcPts val="1000"/>
                        </a:spcAft>
                      </a:pPr>
                      <a:r>
                        <a:rPr lang="ru-RU" sz="24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835696" y="3933056"/>
            <a:ext cx="41761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Получилась схема</a:t>
            </a:r>
          </a:p>
        </p:txBody>
      </p:sp>
    </p:spTree>
    <p:extLst>
      <p:ext uri="{BB962C8B-B14F-4D97-AF65-F5344CB8AC3E}">
        <p14:creationId xmlns="" xmlns:p14="http://schemas.microsoft.com/office/powerpoint/2010/main" val="2438629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37524613"/>
              </p:ext>
            </p:extLst>
          </p:nvPr>
        </p:nvGraphicFramePr>
        <p:xfrm>
          <a:off x="2214546" y="1500174"/>
          <a:ext cx="2376262" cy="944084"/>
        </p:xfrm>
        <a:graphic>
          <a:graphicData uri="http://schemas.openxmlformats.org/drawingml/2006/table">
            <a:tbl>
              <a:tblPr firstRow="1" firstCol="1" bandRow="1"/>
              <a:tblGrid>
                <a:gridCol w="558548"/>
                <a:gridCol w="558548"/>
                <a:gridCol w="558548"/>
                <a:gridCol w="700618"/>
              </a:tblGrid>
              <a:tr h="944084">
                <a:tc>
                  <a:txBody>
                    <a:bodyPr/>
                    <a:lstStyle/>
                    <a:p>
                      <a:pPr algn="l">
                        <a:lnSpc>
                          <a:spcPts val="1465"/>
                        </a:lnSpc>
                        <a:spcAft>
                          <a:spcPts val="1000"/>
                        </a:spcAft>
                      </a:pPr>
                      <a:r>
                        <a:rPr lang="ru-RU" sz="1000" i="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65"/>
                        </a:lnSpc>
                        <a:spcAft>
                          <a:spcPts val="1000"/>
                        </a:spcAft>
                      </a:pPr>
                      <a:r>
                        <a:rPr lang="ru-RU" sz="1000" i="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65"/>
                        </a:lnSpc>
                        <a:spcAft>
                          <a:spcPts val="1000"/>
                        </a:spcAft>
                      </a:pPr>
                      <a:r>
                        <a:rPr lang="ru-RU" sz="1000" i="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65"/>
                        </a:lnSpc>
                        <a:spcAft>
                          <a:spcPts val="1000"/>
                        </a:spcAft>
                      </a:pPr>
                      <a:r>
                        <a:rPr lang="ru-RU" sz="1000" i="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21895758"/>
              </p:ext>
            </p:extLst>
          </p:nvPr>
        </p:nvGraphicFramePr>
        <p:xfrm>
          <a:off x="2285984" y="4071942"/>
          <a:ext cx="2520848" cy="1010392"/>
        </p:xfrm>
        <a:graphic>
          <a:graphicData uri="http://schemas.openxmlformats.org/drawingml/2006/table">
            <a:tbl>
              <a:tblPr firstRow="1" firstCol="1" bandRow="1"/>
              <a:tblGrid>
                <a:gridCol w="560188"/>
                <a:gridCol w="466824"/>
                <a:gridCol w="466824"/>
                <a:gridCol w="560188"/>
                <a:gridCol w="466824"/>
              </a:tblGrid>
              <a:tr h="1010392">
                <a:tc>
                  <a:txBody>
                    <a:bodyPr/>
                    <a:lstStyle/>
                    <a:p>
                      <a:pPr algn="l">
                        <a:lnSpc>
                          <a:spcPts val="1465"/>
                        </a:lnSpc>
                        <a:spcAft>
                          <a:spcPts val="1000"/>
                        </a:spcAft>
                      </a:pPr>
                      <a:r>
                        <a:rPr lang="ru-RU" sz="1000" i="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65"/>
                        </a:lnSpc>
                        <a:spcAft>
                          <a:spcPts val="1000"/>
                        </a:spcAft>
                      </a:pPr>
                      <a:r>
                        <a:rPr lang="ru-RU" sz="1000" i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65"/>
                        </a:lnSpc>
                        <a:spcAft>
                          <a:spcPts val="1000"/>
                        </a:spcAft>
                      </a:pPr>
                      <a:r>
                        <a:rPr lang="ru-RU" sz="1000" i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65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65"/>
                        </a:lnSpc>
                        <a:spcAft>
                          <a:spcPts val="1000"/>
                        </a:spcAft>
                      </a:pPr>
                      <a:r>
                        <a:rPr lang="ru-RU" sz="1000" i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C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67744" y="764704"/>
            <a:ext cx="27043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    </a:t>
            </a:r>
            <a:r>
              <a:rPr lang="ru-RU" sz="2000" dirty="0" smtClean="0"/>
              <a:t>щука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2780928"/>
            <a:ext cx="27628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      </a:t>
            </a:r>
          </a:p>
          <a:p>
            <a:r>
              <a:rPr lang="ru-RU" sz="2000" dirty="0" smtClean="0"/>
              <a:t> </a:t>
            </a:r>
            <a:r>
              <a:rPr lang="ru-RU" sz="2000" dirty="0" smtClean="0"/>
              <a:t>      </a:t>
            </a:r>
            <a:r>
              <a:rPr lang="ru-RU" sz="2000" dirty="0" smtClean="0"/>
              <a:t> сетка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508674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39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896448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Задание 3: </a:t>
            </a:r>
            <a:r>
              <a:rPr lang="ru-RU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Звуко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-буквенный анализ слова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определяем количество звуков в слове; -  </a:t>
            </a:r>
            <a:r>
              <a:rPr lang="ru-RU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</a:t>
            </a:r>
            <a:r>
              <a:rPr lang="ru-RU" sz="2000" b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слове 6 букв и 6 звуков</a:t>
            </a:r>
            <a:r>
              <a:rPr lang="ru-RU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называем звуки по - порядку;  - </a:t>
            </a:r>
            <a:r>
              <a:rPr lang="ru-RU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[м] [а] [л] [и] [н] [а]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определяем количество слогов. - </a:t>
            </a:r>
            <a:r>
              <a:rPr lang="ru-RU" sz="2000" b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слово из 3 слогов: </a:t>
            </a:r>
            <a:r>
              <a:rPr lang="ru-RU" sz="2000" b="1" spc="1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ма</a:t>
            </a:r>
            <a:r>
              <a:rPr lang="ru-RU" sz="2000" b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-ли-на</a:t>
            </a:r>
            <a:r>
              <a:rPr lang="ru-RU" sz="20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определяем ударение - </a:t>
            </a:r>
            <a:r>
              <a:rPr lang="ru-RU" sz="2000" b="1" spc="1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Ударение падает на 1-й слог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• произносим 1-й слог МА-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• какой звук первый? (М) Какой это звук? (согласный, </a:t>
            </a:r>
            <a:r>
              <a:rPr lang="ru-RU" sz="2000" dirty="0">
                <a:solidFill>
                  <a:srgbClr val="0F243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твёрдый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звонкий)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• какой 2-й звук? (А) Какой это звук? (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гласный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безударный)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• произносим 2 слог? ЛИ</a:t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• какой звук в этом слоге1-й? (Л) Какой это звук? (согласный, </a:t>
            </a:r>
            <a:r>
              <a:rPr lang="ru-RU" sz="2000" dirty="0">
                <a:solidFill>
                  <a:srgbClr val="4F6228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мягкий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звонкий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</a:t>
            </a: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какой звук 2-й? (И) Какой это звук? (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гласный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мягкий, ударный)</a:t>
            </a:r>
            <a:b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произносим 3 слог НА</a:t>
            </a:r>
            <a:b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какой звук первый? (Н) Какой это звук? (согласный, </a:t>
            </a:r>
            <a:r>
              <a:rPr lang="ru-RU" sz="2000" dirty="0" smtClean="0">
                <a:solidFill>
                  <a:srgbClr val="2440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твёрдый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звонкий)</a:t>
            </a:r>
            <a:b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какой 2-й звук? (А) Какой это звук? (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гласный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безударный)</a:t>
            </a:r>
            <a:b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• сколько в слове гласных звуков? - 3 звука</a:t>
            </a:r>
            <a:endParaRPr lang="ru-RU" sz="20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• сколько согласных звуков? - 3 звука</a:t>
            </a:r>
            <a:b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117660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503</TotalTime>
  <Words>255</Words>
  <Application>Microsoft Office PowerPoint</Application>
  <PresentationFormat>Экран (4:3)</PresentationFormat>
  <Paragraphs>127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Spring</vt:lpstr>
      <vt:lpstr>Семинар-   практикум для родителей                    «Обучение грамоте»                                                            Воспитатель: Рознина Ольга Николаевна   г. Шадринск , Курганская область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Семинар-практикум для родителей «Обучение грамоте»</dc:title>
  <dc:creator>Алла</dc:creator>
  <cp:lastModifiedBy>Computer</cp:lastModifiedBy>
  <cp:revision>42</cp:revision>
  <dcterms:created xsi:type="dcterms:W3CDTF">2016-12-13T16:34:54Z</dcterms:created>
  <dcterms:modified xsi:type="dcterms:W3CDTF">2018-01-21T17:36:24Z</dcterms:modified>
</cp:coreProperties>
</file>