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6" r:id="rId3"/>
    <p:sldId id="257" r:id="rId4"/>
    <p:sldId id="258" r:id="rId5"/>
    <p:sldId id="259" r:id="rId6"/>
    <p:sldId id="260" r:id="rId7"/>
    <p:sldId id="295" r:id="rId8"/>
    <p:sldId id="261" r:id="rId9"/>
    <p:sldId id="305" r:id="rId10"/>
    <p:sldId id="306" r:id="rId11"/>
    <p:sldId id="304" r:id="rId12"/>
    <p:sldId id="303" r:id="rId13"/>
    <p:sldId id="302" r:id="rId14"/>
    <p:sldId id="301" r:id="rId15"/>
    <p:sldId id="300" r:id="rId16"/>
    <p:sldId id="299" r:id="rId17"/>
    <p:sldId id="297" r:id="rId18"/>
    <p:sldId id="298" r:id="rId19"/>
    <p:sldId id="296" r:id="rId20"/>
    <p:sldId id="263" r:id="rId21"/>
    <p:sldId id="262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79004" autoAdjust="0"/>
  </p:normalViewPr>
  <p:slideViewPr>
    <p:cSldViewPr>
      <p:cViewPr varScale="1">
        <p:scale>
          <a:sx n="88" d="100"/>
          <a:sy n="88" d="100"/>
        </p:scale>
        <p:origin x="-166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notesMaster" Target="notesMasters/notesMaster1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D263C-E5F1-4186-BD5C-EA2A9625E651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2AE1CC-5ED4-45C1-99A7-FCB8D2E86E6F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2FC6F-EB63-4603-8C8D-9A41ED8C43BB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A0577-83A4-481F-9F3B-F76435ECAEA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2FC6F-EB63-4603-8C8D-9A41ED8C43BB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A0577-83A4-481F-9F3B-F76435ECAEA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2FC6F-EB63-4603-8C8D-9A41ED8C43BB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A0577-83A4-481F-9F3B-F76435ECAEA4}" type="slidenum">
              <a:rPr lang="ru-RU" smtClean="0"/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2FC6F-EB63-4603-8C8D-9A41ED8C43BB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A0577-83A4-481F-9F3B-F76435ECAEA4}" type="slidenum">
              <a:rPr lang="ru-RU" smtClean="0"/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/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Freeform 18"/>
          <p:cNvSpPr/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" name="Freeform 22"/>
          <p:cNvSpPr/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" name="Freeform 26"/>
          <p:cNvSpPr/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 useBgFill="1">
        <p:nvSpPr>
          <p:cNvPr id="13" name="Freeform 10"/>
          <p:cNvSpPr/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2FC6F-EB63-4603-8C8D-9A41ED8C43BB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A0577-83A4-481F-9F3B-F76435ECAEA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2FC6F-EB63-4603-8C8D-9A41ED8C43BB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A0577-83A4-481F-9F3B-F76435ECAEA4}" type="slidenum">
              <a:rPr lang="ru-RU" smtClean="0"/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2FC6F-EB63-4603-8C8D-9A41ED8C43BB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A0577-83A4-481F-9F3B-F76435ECAEA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2FC6F-EB63-4603-8C8D-9A41ED8C43BB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A0577-83A4-481F-9F3B-F76435ECAEA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2FC6F-EB63-4603-8C8D-9A41ED8C43BB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A0577-83A4-481F-9F3B-F76435ECAEA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2FC6F-EB63-4603-8C8D-9A41ED8C43BB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A0577-83A4-481F-9F3B-F76435ECAEA4}" type="slidenum">
              <a:rPr lang="ru-RU" smtClean="0"/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2FC6F-EB63-4603-8C8D-9A41ED8C43BB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A0577-83A4-481F-9F3B-F76435ECAEA4}" type="slidenum">
              <a:rPr lang="ru-RU" smtClean="0"/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E12FC6F-EB63-4603-8C8D-9A41ED8C43BB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C1A0577-83A4-481F-9F3B-F76435ECAEA4}" type="slidenum">
              <a:rPr lang="ru-RU" smtClean="0"/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58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98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9.jpeg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2575" y="260350"/>
            <a:ext cx="8618220" cy="1368425"/>
          </a:xfrm>
        </p:spPr>
        <p:txBody>
          <a:bodyPr>
            <a:noAutofit/>
          </a:bodyPr>
          <a:lstStyle/>
          <a:p>
            <a:r>
              <a:rPr lang="ru-RU" sz="2000" dirty="0"/>
              <a:t>Муниципальное казенное дошкольное образовательное учреждение</a:t>
            </a:r>
            <a:br>
              <a:rPr lang="ru-RU" sz="2000" dirty="0"/>
            </a:br>
            <a:r>
              <a:rPr lang="ru-RU" sz="2000" dirty="0"/>
              <a:t>«Детский сад общеразвивающего вида №15 « Яблонька»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95065" y="1793240"/>
            <a:ext cx="5205095" cy="3845560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cs typeface="Andalus" pitchFamily="18" charset="-78"/>
              </a:rPr>
              <a:t>                          </a:t>
            </a:r>
            <a:r>
              <a:rPr lang="ru-RU" b="1" dirty="0" smtClean="0">
                <a:solidFill>
                  <a:srgbClr val="FF0000"/>
                </a:solidFill>
                <a:cs typeface="Andalus" pitchFamily="18" charset="-78"/>
              </a:rPr>
              <a:t>Визитная карточка педагога</a:t>
            </a:r>
            <a:endParaRPr lang="ru-RU" b="1" dirty="0" smtClean="0">
              <a:solidFill>
                <a:srgbClr val="FF0000"/>
              </a:solidFill>
              <a:cs typeface="Andalus" pitchFamily="18" charset="-78"/>
            </a:endParaRPr>
          </a:p>
          <a:p>
            <a:pPr algn="just"/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  <a:cs typeface="Andalus" pitchFamily="18" charset="-78"/>
              </a:rPr>
              <a:t>Забродина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cs typeface="Andalus" pitchFamily="18" charset="-78"/>
              </a:rPr>
              <a:t>  Любовь Викторовна</a:t>
            </a:r>
            <a:endParaRPr lang="ru-RU" dirty="0" smtClean="0">
              <a:solidFill>
                <a:schemeClr val="accent3">
                  <a:lumMod val="50000"/>
                </a:schemeClr>
              </a:solidFill>
              <a:cs typeface="Andalus" pitchFamily="18" charset="-78"/>
            </a:endParaRPr>
          </a:p>
          <a:p>
            <a:pPr algn="just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cs typeface="Andalus" pitchFamily="18" charset="-78"/>
              </a:rPr>
              <a:t>Дата рождения: 29.12.1966год.</a:t>
            </a:r>
            <a:endParaRPr lang="ru-RU" dirty="0" smtClean="0">
              <a:solidFill>
                <a:schemeClr val="accent3">
                  <a:lumMod val="50000"/>
                </a:schemeClr>
              </a:solidFill>
              <a:cs typeface="Andalus" pitchFamily="18" charset="-78"/>
            </a:endParaRPr>
          </a:p>
          <a:p>
            <a:pPr algn="just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cs typeface="Andalus" pitchFamily="18" charset="-78"/>
              </a:rPr>
              <a:t>Образование:  ШГПИ, 1994.</a:t>
            </a:r>
            <a:endParaRPr lang="ru-RU" dirty="0" smtClean="0">
              <a:solidFill>
                <a:schemeClr val="accent3">
                  <a:lumMod val="50000"/>
                </a:schemeClr>
              </a:solidFill>
              <a:cs typeface="Andalus" pitchFamily="18" charset="-78"/>
            </a:endParaRPr>
          </a:p>
          <a:p>
            <a:pPr algn="just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cs typeface="Andalus" pitchFamily="18" charset="-78"/>
              </a:rPr>
              <a:t>Специальность по диплому:   </a:t>
            </a:r>
            <a:endParaRPr lang="ru-RU" dirty="0" smtClean="0">
              <a:solidFill>
                <a:schemeClr val="accent3">
                  <a:lumMod val="50000"/>
                </a:schemeClr>
              </a:solidFill>
              <a:cs typeface="Andalus" pitchFamily="18" charset="-78"/>
            </a:endParaRPr>
          </a:p>
          <a:p>
            <a:pPr algn="just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cs typeface="Andalus" pitchFamily="18" charset="-78"/>
              </a:rPr>
              <a:t>Педагогика и психология </a:t>
            </a:r>
            <a:endParaRPr lang="ru-RU" dirty="0" smtClean="0">
              <a:solidFill>
                <a:schemeClr val="accent3">
                  <a:lumMod val="50000"/>
                </a:schemeClr>
              </a:solidFill>
              <a:cs typeface="Andalus" pitchFamily="18" charset="-78"/>
            </a:endParaRPr>
          </a:p>
          <a:p>
            <a:pPr algn="just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cs typeface="Andalus" pitchFamily="18" charset="-78"/>
              </a:rPr>
              <a:t>(дошкольная).</a:t>
            </a:r>
            <a:endParaRPr lang="ru-RU" dirty="0" smtClean="0">
              <a:solidFill>
                <a:schemeClr val="accent3">
                  <a:lumMod val="50000"/>
                </a:schemeClr>
              </a:solidFill>
              <a:cs typeface="Andalus" pitchFamily="18" charset="-78"/>
            </a:endParaRPr>
          </a:p>
          <a:p>
            <a:pPr algn="just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cs typeface="Andalus" pitchFamily="18" charset="-78"/>
              </a:rPr>
              <a:t>Должность: воспитатель.</a:t>
            </a:r>
            <a:endParaRPr lang="ru-RU" dirty="0" smtClean="0">
              <a:solidFill>
                <a:schemeClr val="accent3">
                  <a:lumMod val="50000"/>
                </a:schemeClr>
              </a:solidFill>
              <a:cs typeface="Andalus" pitchFamily="18" charset="-78"/>
            </a:endParaRPr>
          </a:p>
          <a:p>
            <a:pPr algn="just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cs typeface="Andalus" pitchFamily="18" charset="-78"/>
              </a:rPr>
              <a:t>Стаж работы: 28 лет.</a:t>
            </a:r>
            <a:endParaRPr lang="ru-RU" dirty="0" smtClean="0">
              <a:solidFill>
                <a:schemeClr val="accent3">
                  <a:lumMod val="50000"/>
                </a:schemeClr>
              </a:solidFill>
              <a:cs typeface="Andalus" pitchFamily="18" charset="-78"/>
            </a:endParaRPr>
          </a:p>
          <a:p>
            <a:pPr algn="just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cs typeface="Andalus" pitchFamily="18" charset="-78"/>
              </a:rPr>
              <a:t>Категория: первая, 2013 год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ru-RU" sz="24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COMP\Desktop\20170531_135408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879600"/>
            <a:ext cx="2700655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charset="0"/>
              </a:rPr>
              <a:t>Палочки счетные, считать помогают и из палочек счетных слова составляют.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charset="0"/>
            </a:endParaRPr>
          </a:p>
        </p:txBody>
      </p:sp>
      <p:pic>
        <p:nvPicPr>
          <p:cNvPr id="6" name="Picture 2" descr="C:\Users\COMP\Desktop\Новая папка (6)\20170503_095923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08920"/>
            <a:ext cx="388843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08920"/>
            <a:ext cx="352839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27584" y="2708920"/>
            <a:ext cx="7416824" cy="3456385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charset="0"/>
              </a:rPr>
              <a:t>Счетные палочки — это не просто цветные палочки. Еще это отличная развивающая игрушка. С помощью них можно выложить вместе с ребенком разные композиции.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charset="0"/>
            </a:endParaRPr>
          </a:p>
        </p:txBody>
      </p:sp>
      <p:pic>
        <p:nvPicPr>
          <p:cNvPr id="6" name="Picture 2" descr="C:\Users\COMP\Desktop\Новая папка (6)\20170503_100030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85397"/>
            <a:ext cx="4032448" cy="335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COMP\Desktop\Новая папка (6)\20170131_1028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08920"/>
            <a:ext cx="3456383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Использование конструктора «ЛЕГО»</a:t>
            </a:r>
            <a:br>
              <a:rPr lang="ru-RU" sz="2400" dirty="0"/>
            </a:br>
            <a:r>
              <a:rPr lang="ru-RU" sz="2400" b="1" dirty="0"/>
              <a:t>в работе с </a:t>
            </a:r>
            <a:r>
              <a:rPr lang="ru-RU" sz="2400" b="1" dirty="0" smtClean="0"/>
              <a:t>дошкольниками</a:t>
            </a:r>
            <a:br>
              <a:rPr lang="ru-RU" sz="2400" dirty="0"/>
            </a:br>
            <a:endParaRPr lang="ru-RU" sz="22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fontScale="85000"/>
          </a:bodyPr>
          <a:lstStyle/>
          <a:p>
            <a:pPr algn="just"/>
            <a:r>
              <a:rPr lang="ru-RU" dirty="0"/>
              <a:t> </a:t>
            </a:r>
            <a:r>
              <a:rPr lang="ru-RU" dirty="0">
                <a:latin typeface="Times New Roman" panose="02020603050405020304" charset="0"/>
              </a:rPr>
              <a:t>Детей трудно заинтересовать абстрактными понятиями и уж тем более невозможно заставить их выучить материал, если цель его изучения им непонятна. </a:t>
            </a:r>
            <a:r>
              <a:rPr lang="ru-RU" dirty="0" smtClean="0">
                <a:latin typeface="Times New Roman" panose="02020603050405020304" charset="0"/>
              </a:rPr>
              <a:t>В образовательной деятельности  мы используем разнообразные </a:t>
            </a:r>
            <a:r>
              <a:rPr lang="ru-RU" dirty="0">
                <a:latin typeface="Times New Roman" panose="02020603050405020304" charset="0"/>
              </a:rPr>
              <a:t>приемы и методы, понимая, что сами должны обучаться современным технологиям, ведь наши воспитанники живут в мире компьютеров, </a:t>
            </a:r>
            <a:r>
              <a:rPr lang="ru-RU" dirty="0" smtClean="0">
                <a:latin typeface="Times New Roman" panose="02020603050405020304" charset="0"/>
              </a:rPr>
              <a:t>интернета</a:t>
            </a:r>
            <a:r>
              <a:rPr lang="ru-RU" dirty="0">
                <a:latin typeface="Times New Roman" panose="02020603050405020304" charset="0"/>
              </a:rPr>
              <a:t>, электроники и автоматики. Они хотят видеть это и в образовательной деятельности, изучать, использовать, понимать. Одним из таких современных методов считается совместная (дошкольники, педагоги и родители) интеграционную деятельность – </a:t>
            </a:r>
            <a:r>
              <a:rPr lang="ru-RU" dirty="0" err="1">
                <a:latin typeface="Times New Roman" panose="02020603050405020304" charset="0"/>
              </a:rPr>
              <a:t>лего</a:t>
            </a:r>
            <a:r>
              <a:rPr lang="ru-RU" dirty="0">
                <a:latin typeface="Times New Roman" panose="02020603050405020304" charset="0"/>
              </a:rPr>
              <a:t> - конструирование</a:t>
            </a:r>
            <a:r>
              <a:rPr lang="ru-RU" dirty="0" smtClean="0">
                <a:latin typeface="Times New Roman" panose="02020603050405020304" charset="0"/>
              </a:rPr>
              <a:t>.</a:t>
            </a:r>
            <a:endParaRPr lang="ru-RU" dirty="0">
              <a:latin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Машины</a:t>
            </a:r>
            <a:endParaRPr lang="ru-RU" dirty="0"/>
          </a:p>
        </p:txBody>
      </p:sp>
      <p:pic>
        <p:nvPicPr>
          <p:cNvPr id="6" name="Picture 2" descr="C:\Users\COMP\Desktop\легоконструирование\20170113_093459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552" y="3356992"/>
            <a:ext cx="3240360" cy="334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COMP\Desktop\Новая папка (6)\20170329_1634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36912"/>
            <a:ext cx="482453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COMP\Desktop\легоконструирование\DSC021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98233"/>
            <a:ext cx="4464496" cy="335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</a:t>
            </a:r>
            <a:endParaRPr lang="ru-RU" dirty="0"/>
          </a:p>
        </p:txBody>
      </p:sp>
      <p:pic>
        <p:nvPicPr>
          <p:cNvPr id="5" name="Picture 2" descr="C:\Users\COMP\Desktop\легоконструирование\DSC02170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708920"/>
            <a:ext cx="3600400" cy="341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OMP\Desktop\легоконструирование\DSC021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08920"/>
            <a:ext cx="475252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OMP\Desktop\легоконструирование\20170113_100137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776" y="2564904"/>
            <a:ext cx="1941314" cy="3451225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Роботы</a:t>
            </a:r>
            <a:endParaRPr lang="ru-RU" dirty="0"/>
          </a:p>
        </p:txBody>
      </p:sp>
      <p:pic>
        <p:nvPicPr>
          <p:cNvPr id="8" name="Picture 2" descr="C:\Users\COMP\Desktop\легоконструирование\20170113_0936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77" y="2564904"/>
            <a:ext cx="216024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COMP\Desktop\легоконструирование\20170113_1002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564904"/>
            <a:ext cx="233486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COMP\Desktop\легоконструирование\20170113_1002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564904"/>
            <a:ext cx="221406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b="1" dirty="0"/>
              <a:t>Конструирование – важнейший для дошкольника вид продуктивной деятельности по моделированию как реально существующих, так и придуманных самими детьми </a:t>
            </a:r>
            <a:r>
              <a:rPr lang="ru-RU" sz="2000" b="1" dirty="0"/>
              <a:t>объектов.</a:t>
            </a:r>
            <a:endParaRPr lang="ru-RU" sz="2000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В </a:t>
            </a:r>
            <a:r>
              <a:rPr lang="ru-RU" dirty="0"/>
              <a:t>ходе своей работы я отметила у детей более высокую заинтересованность в конструктивной деятельности. Ребята активно конструируют, они готовы фантазировать и пробовать творить на любую тему, не боятся создавать что-то новое, все реже стали звучать фразы: «Я не умею» или «Как это сделать?». Уже в ходе обсуждения предстоящей постройки многие дети предлагают варианты конструирования, в самом процессе деятельности общение между ребятами становится более продуктивным и уважительным по отношению друг к другу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455"/>
            <a:ext cx="8229600" cy="215011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charset="0"/>
              </a:rPr>
              <a:t>Для детей шашки – это хорошая возможность для развития в ребенке разнообразных качеств, таких как – логическое мышление и памяти дошкольника, интуиции, целеустремленности, умение быстро принимать верные решения и другие важные качества для жизни.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charset="0"/>
            </a:endParaRPr>
          </a:p>
        </p:txBody>
      </p:sp>
      <p:pic>
        <p:nvPicPr>
          <p:cNvPr id="5" name="Picture 2" descr="C:\Users\COMP\Desktop\Новая папка (6)\20170426_075508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674938"/>
            <a:ext cx="3744416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OMP\Desktop\Новая папка (6)\20170426_0754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08920"/>
            <a:ext cx="3816424" cy="33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2237105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charset="0"/>
              </a:rPr>
              <a:t>Экологические игры способствуют  не только получению знаний о предметах и явлениях природы, но и формируют навыки бережного и неразрушающего обращения с окружающей природой.</a:t>
            </a:r>
            <a:b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charset="0"/>
              </a:rPr>
            </a:b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charset="0"/>
              </a:rPr>
              <a:t>Играя,  дети учатся: любить, познавать, беречь и множить.</a:t>
            </a:r>
            <a:b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charset="0"/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charset="0"/>
              </a:rPr>
              <a:t>Эти 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charset="0"/>
              </a:rPr>
              <a:t>игры способствуют развитию любознательности.</a:t>
            </a:r>
            <a:b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charset="0"/>
              </a:rPr>
            </a:b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charset="0"/>
            </a:endParaRPr>
          </a:p>
        </p:txBody>
      </p:sp>
      <p:pic>
        <p:nvPicPr>
          <p:cNvPr id="4" name="Picture 2" descr="C:\Users\COMP\Desktop\Новая папка (6)\20170424_074059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381642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OMP\Desktop\Новая папка (6)\20170424_074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20888"/>
            <a:ext cx="424847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455"/>
            <a:ext cx="8229600" cy="185039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charset="0"/>
              </a:rPr>
              <a:t>Игра – важнейший спутник детства, в процессе ее дети  начинают подражать взрослым, пробовать свои силы, фантазировать, экспериментировать. Игра предоставляет детям огромные возможности для физического, эстетического и социального развития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charset="0"/>
            </a:endParaRPr>
          </a:p>
        </p:txBody>
      </p:sp>
      <p:pic>
        <p:nvPicPr>
          <p:cNvPr id="6" name="Picture 2" descr="C:\Users\COMP\Desktop\Новая папка (6)\20170228_073101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564765"/>
            <a:ext cx="3959860" cy="359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COMP\Desktop\Новая папка (6)\20170228_0731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160" y="2564130"/>
            <a:ext cx="3624580" cy="358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2348880"/>
            <a:ext cx="7544616" cy="3600400"/>
          </a:xfrm>
        </p:spPr>
        <p:txBody>
          <a:bodyPr numCol="1">
            <a:noAutofit/>
          </a:bodyPr>
          <a:lstStyle/>
          <a:p>
            <a:pPr marL="0" indent="0" algn="ctr">
              <a:buNone/>
            </a:pPr>
            <a:r>
              <a:rPr lang="ru-RU" sz="2000" dirty="0" smtClean="0"/>
              <a:t>О </a:t>
            </a:r>
            <a:r>
              <a:rPr lang="ru-RU" sz="2000" dirty="0"/>
              <a:t>себе лишь – </a:t>
            </a:r>
            <a:r>
              <a:rPr lang="ru-RU" sz="2000" dirty="0" smtClean="0"/>
              <a:t>объективно,</a:t>
            </a:r>
            <a:endParaRPr lang="ru-RU" sz="2000" dirty="0" smtClean="0"/>
          </a:p>
          <a:p>
            <a:pPr marL="0" indent="0" algn="ctr">
              <a:buNone/>
            </a:pPr>
            <a:r>
              <a:rPr lang="ru-RU" sz="2000" dirty="0" smtClean="0"/>
              <a:t>Не </a:t>
            </a:r>
            <a:r>
              <a:rPr lang="ru-RU" sz="2000" dirty="0"/>
              <a:t>ленива, позитивна, </a:t>
            </a:r>
            <a:endParaRPr lang="ru-RU" sz="2000" dirty="0"/>
          </a:p>
          <a:p>
            <a:pPr marL="0" indent="0" algn="ctr">
              <a:buNone/>
            </a:pPr>
            <a:r>
              <a:rPr lang="ru-RU" sz="2000" dirty="0" smtClean="0"/>
              <a:t>По </a:t>
            </a:r>
            <a:r>
              <a:rPr lang="ru-RU" sz="2000" dirty="0"/>
              <a:t>работе креативна, </a:t>
            </a:r>
            <a:endParaRPr lang="ru-RU" sz="2000" dirty="0" smtClean="0"/>
          </a:p>
          <a:p>
            <a:pPr marL="0" indent="0" algn="ctr">
              <a:buNone/>
            </a:pPr>
            <a:r>
              <a:rPr lang="ru-RU" sz="2000" dirty="0" smtClean="0"/>
              <a:t>И </a:t>
            </a:r>
            <a:r>
              <a:rPr lang="ru-RU" sz="2000" dirty="0"/>
              <a:t>люблю свой нужный труд</a:t>
            </a:r>
            <a:r>
              <a:rPr lang="ru-RU" sz="2000" dirty="0" smtClean="0"/>
              <a:t>.</a:t>
            </a:r>
            <a:endParaRPr lang="ru-RU" sz="2000" dirty="0" smtClean="0"/>
          </a:p>
          <a:p>
            <a:pPr marL="0" indent="0" algn="ctr">
              <a:buNone/>
            </a:pPr>
            <a:endParaRPr lang="ru-RU" sz="2000" dirty="0" smtClean="0"/>
          </a:p>
          <a:p>
            <a:pPr marL="0" indent="0" algn="ctr">
              <a:buNone/>
            </a:pPr>
            <a:r>
              <a:rPr lang="ru-RU" sz="2000" dirty="0" smtClean="0"/>
              <a:t>Детство </a:t>
            </a:r>
            <a:r>
              <a:rPr lang="ru-RU" sz="2000" dirty="0"/>
              <a:t>– это летний ветер, </a:t>
            </a:r>
            <a:endParaRPr lang="ru-RU" sz="2000" dirty="0" smtClean="0"/>
          </a:p>
          <a:p>
            <a:pPr marL="0" indent="0" algn="ctr">
              <a:buNone/>
            </a:pPr>
            <a:r>
              <a:rPr lang="ru-RU" sz="2000" dirty="0" smtClean="0"/>
              <a:t>Парус </a:t>
            </a:r>
            <a:r>
              <a:rPr lang="ru-RU" sz="2000" dirty="0"/>
              <a:t>неба и хрустальный звон зимы. </a:t>
            </a:r>
            <a:endParaRPr lang="ru-RU" sz="2000" dirty="0"/>
          </a:p>
          <a:p>
            <a:pPr marL="0" indent="0" algn="ctr">
              <a:buNone/>
            </a:pPr>
            <a:r>
              <a:rPr lang="ru-RU" sz="2000" dirty="0" smtClean="0"/>
              <a:t>Детство </a:t>
            </a:r>
            <a:r>
              <a:rPr lang="ru-RU" sz="2000" dirty="0"/>
              <a:t>– это значит дети! </a:t>
            </a:r>
            <a:endParaRPr lang="ru-RU" sz="2000" dirty="0" smtClean="0"/>
          </a:p>
          <a:p>
            <a:pPr marL="0" indent="0" algn="ctr">
              <a:buNone/>
            </a:pPr>
            <a:r>
              <a:rPr lang="ru-RU" sz="2000" dirty="0" smtClean="0"/>
              <a:t>Дети – это значит мы!</a:t>
            </a:r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endParaRPr lang="ru-RU" sz="2000" dirty="0" smtClean="0"/>
          </a:p>
          <a:p>
            <a:pPr algn="ctr"/>
            <a:endParaRPr lang="ru-RU" sz="2000" dirty="0"/>
          </a:p>
          <a:p>
            <a:pPr marL="0" indent="0" algn="ctr">
              <a:buNone/>
            </a:pPr>
            <a:endParaRPr lang="ru-RU" sz="2000" dirty="0"/>
          </a:p>
          <a:p>
            <a:pPr marL="0" indent="0" algn="ctr">
              <a:buNone/>
            </a:pPr>
            <a:endParaRPr lang="ru-RU" sz="2000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>«Распахни души оконце</a:t>
            </a:r>
            <a:r>
              <a:rPr lang="ru-RU" sz="2000" dirty="0" smtClean="0"/>
              <a:t>»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charset="0"/>
              </a:rPr>
              <a:t>«Развитие познавательного интереса к русской народной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charset="0"/>
              </a:rPr>
              <a:t>культуре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charset="0"/>
              </a:rPr>
              <a:t>у детей старшего дошкольного возраста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charset="0"/>
              </a:rPr>
              <a:t>»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charset="0"/>
              </a:rPr>
              <a:t>.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charset="0"/>
            </a:endParaRPr>
          </a:p>
        </p:txBody>
      </p:sp>
      <p:pic>
        <p:nvPicPr>
          <p:cNvPr id="7171" name="Picture 3" descr="C:\Users\COMP\Desktop\колядки 2017\image (10)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031" y="2528898"/>
            <a:ext cx="4176464" cy="36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COMP\Desktop\колядки 2017\DSC024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5"/>
            <a:ext cx="439248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charset="0"/>
              </a:rPr>
              <a:t>Рождество для детей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charset="0"/>
              </a:rPr>
              <a:t>-это интересные колядки.  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charset="0"/>
              </a:rPr>
              <a:t>Мы выучили с детьми колядки, </a:t>
            </a:r>
            <a:r>
              <a:rPr lang="ru-RU" sz="2400" dirty="0" err="1" smtClean="0">
                <a:solidFill>
                  <a:srgbClr val="C00000"/>
                </a:solidFill>
                <a:latin typeface="Times New Roman" panose="02020603050405020304" charset="0"/>
              </a:rPr>
              <a:t>щедровки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charset="0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charset="0"/>
              </a:rPr>
              <a:t>и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charset="0"/>
              </a:rPr>
              <a:t>пошли  поздравлять 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charset="0"/>
              </a:rPr>
              <a:t>родных-бабушку с дедушкой или тетю,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charset="0"/>
              </a:rPr>
              <a:t>крестных.</a:t>
            </a:r>
            <a:endParaRPr lang="ru-RU" sz="2400" dirty="0" smtClean="0">
              <a:solidFill>
                <a:srgbClr val="C00000"/>
              </a:solidFill>
              <a:latin typeface="Times New Roman" panose="02020603050405020304" charset="0"/>
            </a:endParaRPr>
          </a:p>
        </p:txBody>
      </p:sp>
      <p:pic>
        <p:nvPicPr>
          <p:cNvPr id="5" name="Picture 3" descr="C:\Users\COMP\Desktop\колядки 2017\DSC02390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08920"/>
            <a:ext cx="3456384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COMP\Desktop\колядки 2017\DSC023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204865"/>
            <a:ext cx="457200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 descr="C:\Users\COMP\Desktop\колядки 2017\DSC02418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08920"/>
            <a:ext cx="360040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COMP\Desktop\колядки 2017\DSC024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213" y="2708920"/>
            <a:ext cx="391020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38455"/>
            <a:ext cx="8229600" cy="1512570"/>
          </a:xfrm>
        </p:spPr>
        <p:txBody>
          <a:bodyPr>
            <a:noAutofit/>
          </a:bodyPr>
          <a:lstStyle/>
          <a:p>
            <a:pPr fontAlgn="base"/>
            <a:r>
              <a:rPr lang="ru-RU" sz="2400" b="1" dirty="0">
                <a:solidFill>
                  <a:srgbClr val="C00000"/>
                </a:solidFill>
              </a:rPr>
              <a:t>Коляда, коляда, ты подай нам пирога,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Или хлеба </a:t>
            </a:r>
            <a:r>
              <a:rPr lang="ru-RU" sz="2400" b="1" dirty="0" err="1">
                <a:solidFill>
                  <a:srgbClr val="C00000"/>
                </a:solidFill>
              </a:rPr>
              <a:t>ломтину</a:t>
            </a:r>
            <a:r>
              <a:rPr lang="ru-RU" sz="2400" b="1" dirty="0">
                <a:solidFill>
                  <a:srgbClr val="C00000"/>
                </a:solidFill>
              </a:rPr>
              <a:t>, Или курочку с </a:t>
            </a:r>
            <a:r>
              <a:rPr lang="ru-RU" sz="2400" b="1" dirty="0" err="1">
                <a:solidFill>
                  <a:srgbClr val="C00000"/>
                </a:solidFill>
              </a:rPr>
              <a:t>хохом</a:t>
            </a:r>
            <a:r>
              <a:rPr lang="ru-RU" sz="2400" b="1" dirty="0">
                <a:solidFill>
                  <a:srgbClr val="C00000"/>
                </a:solidFill>
              </a:rPr>
              <a:t>,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Петушка с гребешком!</a:t>
            </a:r>
            <a:br>
              <a:rPr lang="ru-RU" sz="2400" b="1" dirty="0">
                <a:solidFill>
                  <a:srgbClr val="C00000"/>
                </a:solidFill>
              </a:rPr>
            </a:b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2067575" y="2565400"/>
          <a:ext cx="5089813" cy="3527425"/>
        </p:xfrm>
        <a:graphic>
          <a:graphicData uri="http://schemas.openxmlformats.org/drawingml/2006/table">
            <a:tbl>
              <a:tblPr/>
              <a:tblGrid>
                <a:gridCol w="5089813"/>
              </a:tblGrid>
              <a:tr h="232515">
                <a:tc>
                  <a:txBody>
                    <a:bodyPr/>
                    <a:lstStyle/>
                    <a:p>
                      <a:pPr algn="l"/>
                      <a:r>
                        <a:rPr lang="ru-RU" sz="1300">
                          <a:solidFill>
                            <a:srgbClr val="999999"/>
                          </a:solidFill>
                          <a:effectLst/>
                          <a:latin typeface="Georgia" panose="02040502050405020303"/>
                        </a:rPr>
                        <a:t>20.10.2015 17:28</a:t>
                      </a:r>
                      <a:endParaRPr lang="ru-RU" sz="1300">
                        <a:solidFill>
                          <a:srgbClr val="999999"/>
                        </a:solidFill>
                        <a:effectLst/>
                        <a:latin typeface="Georgia" panose="02040502050405020303"/>
                      </a:endParaRPr>
                    </a:p>
                  </a:txBody>
                  <a:tcPr marL="14178" marR="14178" marT="14178" marB="1417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94910">
                <a:tc>
                  <a:txBody>
                    <a:bodyPr/>
                    <a:lstStyle/>
                    <a:p>
                      <a:pPr algn="just"/>
                      <a:r>
                        <a:rPr lang="ru-RU" sz="1300" b="1" i="0" dirty="0">
                          <a:effectLst/>
                          <a:latin typeface="Georgia" panose="02040502050405020303"/>
                        </a:rPr>
                        <a:t>Сценарий фольклорного праздника «Кузьминки» для детей старшей группы.</a:t>
                      </a:r>
                      <a:endParaRPr lang="ru-RU" sz="1300" b="0" i="0" dirty="0">
                        <a:effectLst/>
                        <a:latin typeface="Georgia" panose="02040502050405020303"/>
                      </a:endParaRPr>
                    </a:p>
                    <a:p>
                      <a:pPr algn="just"/>
                      <a:r>
                        <a:rPr lang="ru-RU" sz="1300" b="0" i="0" dirty="0">
                          <a:effectLst/>
                          <a:latin typeface="Georgia" panose="02040502050405020303"/>
                        </a:rPr>
                        <a:t>Автор: Р.Ф. Рожкова, музыкальный руководитель высшей квалификационной категории, МБУ детского сада №64 </a:t>
                      </a:r>
                      <a:r>
                        <a:rPr lang="ru-RU" sz="1300" b="1" i="1" dirty="0">
                          <a:effectLst/>
                          <a:latin typeface="Georgia" panose="02040502050405020303"/>
                        </a:rPr>
                        <a:t>«</a:t>
                      </a:r>
                      <a:r>
                        <a:rPr lang="ru-RU" sz="1300" b="1" i="1" dirty="0" err="1">
                          <a:effectLst/>
                          <a:latin typeface="Georgia" panose="02040502050405020303"/>
                        </a:rPr>
                        <a:t>Журавленок»</a:t>
                      </a:r>
                      <a:r>
                        <a:rPr lang="ru-RU" sz="1300" b="0" i="0" dirty="0" err="1">
                          <a:effectLst/>
                          <a:latin typeface="Georgia" panose="02040502050405020303"/>
                        </a:rPr>
                        <a:t>городского</a:t>
                      </a:r>
                      <a:r>
                        <a:rPr lang="ru-RU" sz="1300" b="0" i="0" dirty="0">
                          <a:effectLst/>
                          <a:latin typeface="Georgia" panose="02040502050405020303"/>
                        </a:rPr>
                        <a:t> округа Тольятти Самарской области.</a:t>
                      </a:r>
                      <a:endParaRPr lang="ru-RU" sz="1300" b="0" i="0" dirty="0">
                        <a:effectLst/>
                        <a:latin typeface="Georgia" panose="02040502050405020303"/>
                      </a:endParaRPr>
                    </a:p>
                    <a:p>
                      <a:pPr algn="just"/>
                      <a:r>
                        <a:rPr lang="ru-RU" sz="1300" b="0" i="0" dirty="0">
                          <a:effectLst/>
                          <a:latin typeface="Georgia" panose="02040502050405020303"/>
                        </a:rPr>
                        <a:t>Актуальность: 14 ноября по-народному календарю – праздник встречи зимы и проводов осени. Раньше говорили: </a:t>
                      </a:r>
                      <a:r>
                        <a:rPr lang="ru-RU" sz="1300" b="1" i="1" dirty="0">
                          <a:effectLst/>
                          <a:latin typeface="Georgia" panose="02040502050405020303"/>
                        </a:rPr>
                        <a:t>«Кузьминки – об осени поминки»</a:t>
                      </a:r>
                      <a:r>
                        <a:rPr lang="ru-RU" sz="1300" b="0" i="0" dirty="0">
                          <a:effectLst/>
                          <a:latin typeface="Georgia" panose="02040502050405020303"/>
                        </a:rPr>
                        <a:t>. Русский народ считал святых братьев Кузьму и Демьяна </a:t>
                      </a:r>
                      <a:r>
                        <a:rPr lang="ru-RU" sz="1300" b="0" i="1" dirty="0">
                          <a:effectLst/>
                          <a:latin typeface="Georgia" panose="02040502050405020303"/>
                        </a:rPr>
                        <a:t>(</a:t>
                      </a:r>
                      <a:r>
                        <a:rPr lang="ru-RU" sz="1300" b="0" i="1" dirty="0" err="1">
                          <a:effectLst/>
                          <a:latin typeface="Georgia" panose="02040502050405020303"/>
                        </a:rPr>
                        <a:t>Косму</a:t>
                      </a:r>
                      <a:r>
                        <a:rPr lang="ru-RU" sz="1300" b="0" i="1" dirty="0">
                          <a:effectLst/>
                          <a:latin typeface="Georgia" panose="02040502050405020303"/>
                        </a:rPr>
                        <a:t> и Дамиана)</a:t>
                      </a:r>
                      <a:r>
                        <a:rPr lang="ru-RU" sz="1300" b="0" i="0" dirty="0">
                          <a:effectLst/>
                          <a:latin typeface="Georgia" panose="02040502050405020303"/>
                        </a:rPr>
                        <a:t> покровителями кузнецов и женщин – рукодельниц. Фольклор дает прекрасные образцы русской речи, подражание которым позволяет ребенку успешнее овладевать родным языком. Пословицы и поговорки называют жемчужинами народного творчества, которые оказывают воздействие не только на разум, но и на чувства человека.</a:t>
                      </a:r>
                      <a:endParaRPr lang="ru-RU" sz="1300" b="0" i="0" dirty="0">
                        <a:effectLst/>
                        <a:latin typeface="Georgia" panose="02040502050405020303"/>
                      </a:endParaRPr>
                    </a:p>
                  </a:txBody>
                  <a:tcPr marL="14178" marR="14178" marT="14178" marB="1417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charset="0"/>
              </a:rPr>
              <a:t>14 ноября по-народному календарю – праздник встречи зимы и проводов осени.</a:t>
            </a:r>
            <a:endParaRPr lang="ru-RU" sz="2400" b="1" dirty="0">
              <a:solidFill>
                <a:srgbClr val="C00000"/>
              </a:solidFill>
              <a:latin typeface="Times New Roman" panose="02020603050405020304" charset="0"/>
            </a:endParaRPr>
          </a:p>
        </p:txBody>
      </p:sp>
      <p:pic>
        <p:nvPicPr>
          <p:cNvPr id="36867" name="Picture 3" descr="C:\Users\COMP\Desktop\Новая папка (10)\DSC05825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564904"/>
            <a:ext cx="388843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C:\Users\COMP\Desktop\Новая папка (10)\DSC058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64905"/>
            <a:ext cx="3528392" cy="359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578504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charset="0"/>
              </a:rPr>
              <a:t>Раньше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charset="0"/>
              </a:rPr>
              <a:t>говорили: 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charset="0"/>
              </a:rPr>
              <a:t>«Кузьминки – об осени поминки»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charset="0"/>
              </a:rPr>
              <a:t>. Русский народ считал святых братьев Кузьму и Демьяна 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charset="0"/>
              </a:rPr>
              <a:t>(</a:t>
            </a:r>
            <a:r>
              <a:rPr lang="ru-RU" sz="2400" i="1" dirty="0" err="1">
                <a:solidFill>
                  <a:srgbClr val="C00000"/>
                </a:solidFill>
                <a:latin typeface="Times New Roman" panose="02020603050405020304" charset="0"/>
              </a:rPr>
              <a:t>Косму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charset="0"/>
              </a:rPr>
              <a:t> и Дамиана)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charset="0"/>
              </a:rPr>
              <a:t> покровителями кузнецов и женщин – рукодельниц. </a:t>
            </a:r>
            <a:endParaRPr lang="ru-RU" sz="2400" dirty="0">
              <a:solidFill>
                <a:srgbClr val="C00000"/>
              </a:solidFill>
              <a:latin typeface="Times New Roman" panose="02020603050405020304" charset="0"/>
            </a:endParaRPr>
          </a:p>
        </p:txBody>
      </p:sp>
      <p:pic>
        <p:nvPicPr>
          <p:cNvPr id="7171" name="Picture 3" descr="C:\Users\COMP\Desktop\Новая папка (10)\DSC05826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2708920"/>
            <a:ext cx="424847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:\кузьминки, собрание\DSC058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92264"/>
            <a:ext cx="3732205" cy="340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Экскурсия Курья - </a:t>
            </a:r>
            <a:r>
              <a:rPr lang="ru-RU" sz="2400" dirty="0" err="1" smtClean="0">
                <a:solidFill>
                  <a:srgbClr val="C00000"/>
                </a:solidFill>
              </a:rPr>
              <a:t>Шадриха</a:t>
            </a:r>
            <a:endParaRPr lang="ru-RU" sz="2400" dirty="0" err="1" smtClean="0">
              <a:solidFill>
                <a:srgbClr val="C00000"/>
              </a:solidFill>
            </a:endParaRPr>
          </a:p>
        </p:txBody>
      </p:sp>
      <p:pic>
        <p:nvPicPr>
          <p:cNvPr id="8195" name="Picture 3" descr="C:\Users\COMP\Desktop\фото дети экскурсии\DSC02218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" y="1923934"/>
            <a:ext cx="8064896" cy="445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4. </a:t>
            </a:r>
            <a:endParaRPr lang="ru-RU" dirty="0"/>
          </a:p>
        </p:txBody>
      </p:sp>
      <p:pic>
        <p:nvPicPr>
          <p:cNvPr id="9219" name="Picture 3" descr="C:\Users\COMP\Desktop\фото дети экскурсии\DSC02227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27" y="509125"/>
            <a:ext cx="3744416" cy="33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COMP\Desktop\фото дети экскурсии\DSC022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253" y="2570122"/>
            <a:ext cx="4499992" cy="350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210923" y="2291881"/>
            <a:ext cx="7408333" cy="374441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У-У-У! Летит машина.</a:t>
            </a:r>
            <a:b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Разбегайся, детвора!</a:t>
            </a:r>
            <a:b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Здесь спасателей команда</a:t>
            </a:r>
            <a:b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На пожар спешит с утра.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44" name="Picture 4" descr="I:\фото дети экскурсии\DSC02078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" y="1722120"/>
            <a:ext cx="8065135" cy="438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И в беду попавшим людям</a:t>
            </a:r>
            <a:b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Сможем мы помочь,</a:t>
            </a:r>
            <a:b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Ведь с огнём бороться будем</a:t>
            </a:r>
            <a:b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Смело день и ночь!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1267" name="Picture 3" descr="I:\фото дети экскурсии\DSC02072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08921"/>
            <a:ext cx="417646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I:\фото дети экскурсии\DSC020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678633"/>
            <a:ext cx="412521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Times New Roman" panose="02020603050405020304" charset="0"/>
              </a:rPr>
              <a:t>«Все начинается с мамы»</a:t>
            </a:r>
            <a:endParaRPr lang="ru-RU" sz="2400" b="1" dirty="0">
              <a:solidFill>
                <a:srgbClr val="7030A0"/>
              </a:solidFill>
              <a:latin typeface="Times New Roman" panose="02020603050405020304" charset="0"/>
            </a:endParaRPr>
          </a:p>
        </p:txBody>
      </p:sp>
      <p:pic>
        <p:nvPicPr>
          <p:cNvPr id="12291" name="Picture 3" descr="C:\Users\COMP\Desktop\Новая папка (8)\DSC05836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" y="2708910"/>
            <a:ext cx="4650105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OMP\Desktop\Новая папка (8)\DSC058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110" y="2708910"/>
            <a:ext cx="4041140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201622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За свой многолетний труд имею грамоты</a:t>
            </a:r>
            <a:endParaRPr lang="ru-RU" sz="2000" dirty="0"/>
          </a:p>
        </p:txBody>
      </p:sp>
      <p:pic>
        <p:nvPicPr>
          <p:cNvPr id="1026" name="Picture 2" descr="C:\Users\COMP\Desktop\Новая папка (10)\20171210_101614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36912"/>
            <a:ext cx="187220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OMP\Desktop\Новая папка (10)\20171210_1016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636912"/>
            <a:ext cx="201622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OMP\Desktop\Новая папка (10)\20171210_1016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430" y="2636912"/>
            <a:ext cx="194421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COMP\Desktop\Новая папка (10)\20171210_1028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36912"/>
            <a:ext cx="189021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charset="0"/>
              </a:rPr>
              <a:t>Участие в городском конкурсе детского фольклорного фестиваля</a:t>
            </a:r>
            <a:br>
              <a:rPr lang="ru-RU" sz="2400" dirty="0" smtClean="0">
                <a:latin typeface="Times New Roman" panose="02020603050405020304" charset="0"/>
              </a:rPr>
            </a:br>
            <a:r>
              <a:rPr lang="ru-RU" sz="2400" dirty="0">
                <a:latin typeface="Times New Roman" panose="02020603050405020304" charset="0"/>
              </a:rPr>
              <a:t> </a:t>
            </a:r>
            <a:r>
              <a:rPr lang="ru-RU" sz="2400" dirty="0" smtClean="0">
                <a:latin typeface="Times New Roman" panose="02020603050405020304" charset="0"/>
              </a:rPr>
              <a:t>«</a:t>
            </a:r>
            <a:r>
              <a:rPr lang="ru-RU" sz="2400" dirty="0" err="1" smtClean="0">
                <a:latin typeface="Times New Roman" panose="02020603050405020304" charset="0"/>
              </a:rPr>
              <a:t>Шадринские</a:t>
            </a:r>
            <a:r>
              <a:rPr lang="ru-RU" sz="2400" dirty="0" smtClean="0">
                <a:latin typeface="Times New Roman" panose="02020603050405020304" charset="0"/>
              </a:rPr>
              <a:t> </a:t>
            </a:r>
            <a:r>
              <a:rPr lang="ru-RU" sz="2400" dirty="0" err="1" smtClean="0">
                <a:latin typeface="Times New Roman" panose="02020603050405020304" charset="0"/>
              </a:rPr>
              <a:t>гусельки</a:t>
            </a:r>
            <a:r>
              <a:rPr lang="ru-RU" sz="2400" dirty="0" smtClean="0">
                <a:latin typeface="Times New Roman" panose="02020603050405020304" charset="0"/>
              </a:rPr>
              <a:t>»</a:t>
            </a:r>
            <a:endParaRPr lang="ru-RU" sz="2400" dirty="0">
              <a:latin typeface="Times New Roman" panose="02020603050405020304" charset="0"/>
            </a:endParaRPr>
          </a:p>
        </p:txBody>
      </p:sp>
      <p:pic>
        <p:nvPicPr>
          <p:cNvPr id="13316" name="Picture 4" descr="C:\Users\COMP\Desktop\Новая папка (9)\20170323_102452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5" y="1797685"/>
            <a:ext cx="7431405" cy="436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/>
              <a:t>Очень часто за событиями и за суматохой дней</a:t>
            </a:r>
            <a:br>
              <a:rPr lang="ru-RU" sz="2200" dirty="0"/>
            </a:br>
            <a:r>
              <a:rPr lang="ru-RU" sz="2200" dirty="0"/>
              <a:t>Старины своей не помним, забываем мы о ней.</a:t>
            </a:r>
            <a:br>
              <a:rPr lang="ru-RU" sz="2200" dirty="0"/>
            </a:br>
            <a:r>
              <a:rPr lang="ru-RU" sz="2200" dirty="0"/>
              <a:t>И хотя, более привычны,  нам полеты на луну,</a:t>
            </a:r>
            <a:br>
              <a:rPr lang="ru-RU" sz="2200" dirty="0"/>
            </a:br>
            <a:r>
              <a:rPr lang="ru-RU" sz="2200" dirty="0"/>
              <a:t>Вспомним русские обычаи, вспомним нашу старин</a:t>
            </a:r>
            <a:endParaRPr lang="ru-RU" sz="2200" dirty="0"/>
          </a:p>
        </p:txBody>
      </p:sp>
      <p:pic>
        <p:nvPicPr>
          <p:cNvPr id="11" name="Picture 5" descr="C:\Users\COMP\Desktop\Новая папка (9)\20170323_102556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60" y="2205038"/>
            <a:ext cx="7157155" cy="402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Участие в городском военно-спортивном празднике </a:t>
            </a:r>
            <a:br>
              <a:rPr lang="ru-RU" sz="2000" dirty="0" smtClean="0"/>
            </a:br>
            <a:r>
              <a:rPr lang="ru-RU" sz="2000" dirty="0" smtClean="0"/>
              <a:t>«Красив в строю, силен в бою», посвященному празднику «9мая-День победы»</a:t>
            </a:r>
            <a:endParaRPr lang="ru-RU" sz="2000" dirty="0"/>
          </a:p>
        </p:txBody>
      </p:sp>
      <p:pic>
        <p:nvPicPr>
          <p:cNvPr id="15363" name="Picture 3" descr="C:\Users\COMP\Documents\image (23)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5" y="1828165"/>
            <a:ext cx="8091805" cy="46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13277" y="2276872"/>
            <a:ext cx="7408333" cy="34506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Грамоты за участие в конкурсах</a:t>
            </a:r>
            <a:endParaRPr lang="ru-RU" dirty="0"/>
          </a:p>
        </p:txBody>
      </p:sp>
      <p:pic>
        <p:nvPicPr>
          <p:cNvPr id="16387" name="Picture 3" descr="C:\Users\COMP\Desktop\Новая папка (10)\20171210_080952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1" y="1988840"/>
            <a:ext cx="2304255" cy="45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COMP\Desktop\Новая папка (10)\20171210_0812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988840"/>
            <a:ext cx="2327325" cy="449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COMP\Desktop\Новая папка (10)\20171210_0815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662" y="2043268"/>
            <a:ext cx="2376265" cy="449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COMP\Desktop\Новая папка (10)\20171210_0813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88840"/>
            <a:ext cx="1872208" cy="454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455"/>
            <a:ext cx="8229600" cy="1903095"/>
          </a:xfrm>
        </p:spPr>
        <p:txBody>
          <a:bodyPr>
            <a:normAutofit/>
          </a:bodyPr>
          <a:lstStyle/>
          <a:p>
            <a:r>
              <a:rPr lang="ru-RU" sz="2200" b="1" dirty="0">
                <a:solidFill>
                  <a:srgbClr val="FF0000"/>
                </a:solidFill>
              </a:rPr>
              <a:t>Мальчишек, девчонок любить не устану, </a:t>
            </a:r>
            <a:r>
              <a:rPr lang="ru-RU" sz="2200" b="1" dirty="0" smtClean="0">
                <a:solidFill>
                  <a:srgbClr val="FF0000"/>
                </a:solidFill>
              </a:rPr>
              <a:t>для </a:t>
            </a:r>
            <a:r>
              <a:rPr lang="ru-RU" sz="2200" b="1" dirty="0">
                <a:solidFill>
                  <a:srgbClr val="FF0000"/>
                </a:solidFill>
              </a:rPr>
              <a:t>них самой лучшей на свете я стану. Чтоб жили как в сказке ребята на свете, </a:t>
            </a:r>
            <a:r>
              <a:rPr lang="ru-RU" sz="2200" b="1" dirty="0" smtClean="0">
                <a:solidFill>
                  <a:srgbClr val="FF0000"/>
                </a:solidFill>
              </a:rPr>
              <a:t>чтоб </a:t>
            </a:r>
            <a:r>
              <a:rPr lang="ru-RU" sz="2200" b="1" dirty="0">
                <a:solidFill>
                  <a:srgbClr val="FF0000"/>
                </a:solidFill>
              </a:rPr>
              <a:t>счастливы были и веселы дети. Для этого надо чуть-чуть постараться, </a:t>
            </a:r>
            <a:r>
              <a:rPr lang="ru-RU" sz="2200" b="1" dirty="0" smtClean="0">
                <a:solidFill>
                  <a:srgbClr val="FF0000"/>
                </a:solidFill>
              </a:rPr>
              <a:t>немного </a:t>
            </a:r>
            <a:r>
              <a:rPr lang="ru-RU" sz="2200" b="1" dirty="0">
                <a:solidFill>
                  <a:srgbClr val="FF0000"/>
                </a:solidFill>
              </a:rPr>
              <a:t>самою ребёнком остаться!</a:t>
            </a:r>
            <a:endParaRPr lang="ru-RU" sz="2200" b="1" dirty="0">
              <a:solidFill>
                <a:srgbClr val="FF0000"/>
              </a:solidFill>
            </a:endParaRPr>
          </a:p>
        </p:txBody>
      </p:sp>
      <p:pic>
        <p:nvPicPr>
          <p:cNvPr id="6" name="Объект 5" descr="https://i.mycdn.me/image?id=859054448162&amp;t=38&amp;plc=WEB&amp;tkn=*yJwv8O_hpdrVY7BegRBWCkkX7v8"/>
          <p:cNvPicPr>
            <a:picLocks noGrp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20888"/>
            <a:ext cx="4968552" cy="3672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Спасибо за внимание!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 descr="&quot;Сказка&quot;"/>
          <p:cNvPicPr>
            <a:picLocks noGrp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369" y="3028950"/>
            <a:ext cx="274320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«Почему я работаю в детском саду?» </a:t>
            </a:r>
            <a:r>
              <a:rPr lang="ru-RU" sz="2000" dirty="0" smtClean="0"/>
              <a:t>«…</a:t>
            </a:r>
            <a:r>
              <a:rPr lang="ru-RU" sz="2000" dirty="0"/>
              <a:t>Потому что самая большая ценность на земле это - дети. Дети - моё главное богатство, в окружении которых я нахожусь и на работе, и дома</a:t>
            </a:r>
            <a:endParaRPr lang="ru-RU" sz="2000" dirty="0"/>
          </a:p>
        </p:txBody>
      </p:sp>
      <p:pic>
        <p:nvPicPr>
          <p:cNvPr id="2051" name="Picture 3" descr="C:\Users\COMP\Desktop\Новая папка (5)\20170918_112334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590" y="3002280"/>
            <a:ext cx="4536440" cy="326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COMP\Desktop\Новая папка (6)\20170424_1133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41270"/>
            <a:ext cx="3981450" cy="316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3529" y="1772816"/>
            <a:ext cx="8496943" cy="4530816"/>
          </a:xfrm>
        </p:spPr>
        <p:txBody>
          <a:bodyPr>
            <a:noAutofit/>
          </a:bodyPr>
          <a:lstStyle/>
          <a:p>
            <a:pPr marL="0" indent="0" algn="just" fontAlgn="base">
              <a:buNone/>
            </a:pPr>
            <a:r>
              <a:rPr lang="ru-RU" sz="1400" dirty="0"/>
              <a:t>Владею и применяю в образовательной деятельности современные педагогические </a:t>
            </a:r>
            <a:r>
              <a:rPr lang="ru-RU" sz="1400" dirty="0" smtClean="0"/>
              <a:t>технологии: </a:t>
            </a:r>
            <a:endParaRPr lang="ru-RU" sz="1400" dirty="0"/>
          </a:p>
          <a:p>
            <a:pPr marL="0" indent="0" algn="just" fontAlgn="base">
              <a:buNone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Методика </a:t>
            </a: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Кюизенера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/>
              <a:t>– универсальна, она не вступает в противоречие ни с одной из существующих методик, а наоборот, удачно их дополняет.</a:t>
            </a:r>
            <a:endParaRPr lang="ru-RU" sz="1400" dirty="0"/>
          </a:p>
          <a:p>
            <a:pPr marL="0" indent="0" algn="just" fontAlgn="base">
              <a:buNone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Палочки </a:t>
            </a: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Кюизенера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/>
              <a:t>просты и понятны детям: </a:t>
            </a:r>
            <a:r>
              <a:rPr lang="ru-RU" sz="1400" dirty="0" smtClean="0"/>
              <a:t>их можно использовать  начиная с раннего возраста, </a:t>
            </a:r>
            <a:endParaRPr lang="ru-RU" sz="1400" dirty="0" smtClean="0"/>
          </a:p>
          <a:p>
            <a:pPr marL="0" indent="0" algn="just" fontAlgn="base">
              <a:buNone/>
            </a:pPr>
            <a:r>
              <a:rPr lang="ru-RU" sz="1400" dirty="0" smtClean="0"/>
              <a:t> дети  </a:t>
            </a:r>
            <a:r>
              <a:rPr lang="ru-RU" sz="1400" dirty="0"/>
              <a:t>воспринимают </a:t>
            </a:r>
            <a:r>
              <a:rPr lang="ru-RU" sz="1400" dirty="0" smtClean="0"/>
              <a:t> их в </a:t>
            </a:r>
            <a:r>
              <a:rPr lang="ru-RU" sz="1400" dirty="0"/>
              <a:t>качестве игрового материала, а не видят в них скучное заучивание чисел.</a:t>
            </a:r>
            <a:endParaRPr lang="ru-RU" sz="1400" dirty="0"/>
          </a:p>
          <a:p>
            <a:pPr marL="0" indent="0" algn="just">
              <a:buNone/>
            </a:pPr>
            <a:r>
              <a:rPr lang="ru-RU" sz="1400" dirty="0" smtClean="0"/>
              <a:t>Помимо явной эффективности обучения методики, палочки </a:t>
            </a:r>
            <a:r>
              <a:rPr lang="ru-RU" sz="1400" dirty="0" err="1" smtClean="0"/>
              <a:t>Кюизенера</a:t>
            </a:r>
            <a:r>
              <a:rPr lang="ru-RU" sz="1400" dirty="0" smtClean="0"/>
              <a:t> задействуют еще и ряд пограничных областей: развивают мелкую моторику, зрительное и пространственное восприятие, стимулируют воображение, приучают к порядку.</a:t>
            </a:r>
            <a:endParaRPr lang="ru-RU" sz="1400" dirty="0" smtClean="0"/>
          </a:p>
          <a:p>
            <a:pPr marL="0" indent="0" algn="just">
              <a:buNone/>
            </a:pPr>
            <a:r>
              <a:rPr lang="ru-RU" sz="1400" dirty="0" smtClean="0"/>
              <a:t>  Применяю в </a:t>
            </a:r>
            <a:r>
              <a:rPr lang="ru-RU" sz="1400" dirty="0"/>
              <a:t>образовательной деятельности -</a:t>
            </a:r>
            <a:r>
              <a:rPr lang="ru-RU" sz="1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легоконструирование</a:t>
            </a:r>
            <a:endParaRPr lang="ru-RU" sz="1400" b="1" dirty="0" err="1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ru-RU" sz="1400" dirty="0"/>
              <a:t>ЛЕГО - педагогика – одна из известных и распространенных сегодня педагогических систем, использующая трехмерные модели реального мира и предметно-игровую среду обучения и развития ребенка. </a:t>
            </a:r>
            <a:endParaRPr lang="ru-RU" sz="1400" dirty="0"/>
          </a:p>
          <a:p>
            <a:pPr marL="0" indent="0" algn="just">
              <a:buNone/>
            </a:pPr>
            <a:r>
              <a:rPr lang="ru-RU" sz="1400" dirty="0"/>
              <a:t> </a:t>
            </a:r>
            <a:r>
              <a:rPr lang="ru-RU" sz="1400" dirty="0" smtClean="0"/>
              <a:t>      А </a:t>
            </a:r>
            <a:r>
              <a:rPr lang="ru-RU" sz="1400" dirty="0"/>
              <a:t>также проектные технологии В.В. Москаленко, Н.И. Крыловой «Опытно-экспериментальную </a:t>
            </a:r>
            <a:r>
              <a:rPr lang="ru-RU" sz="1400" dirty="0" smtClean="0"/>
              <a:t>   деятельность</a:t>
            </a:r>
            <a:r>
              <a:rPr lang="ru-RU" sz="1400" dirty="0"/>
              <a:t>», </a:t>
            </a:r>
            <a:r>
              <a:rPr lang="ru-RU" sz="1400" dirty="0" smtClean="0"/>
              <a:t>     технологии </a:t>
            </a:r>
            <a:r>
              <a:rPr lang="ru-RU" sz="1400" dirty="0"/>
              <a:t>сохранения и стимулирования здоровья С.А. Стрельниковой «Дыхательная гимнастика», </a:t>
            </a:r>
            <a:r>
              <a:rPr lang="ru-RU" sz="1400" dirty="0" err="1"/>
              <a:t>С.В.Коноваленко</a:t>
            </a:r>
            <a:r>
              <a:rPr lang="ru-RU" sz="1400" dirty="0"/>
              <a:t> «Артикуляционная гимнастика», Е.А. </a:t>
            </a:r>
            <a:r>
              <a:rPr lang="ru-RU" sz="1400" dirty="0" err="1"/>
              <a:t>Анищенковой</a:t>
            </a:r>
            <a:r>
              <a:rPr lang="ru-RU" sz="1400" dirty="0"/>
              <a:t> «Пальчиковая гимнастика» и методики эколого-игрового содержания С.Н. Николаевой, И.А. Комаровой </a:t>
            </a:r>
            <a:endParaRPr lang="ru-RU" sz="1400" dirty="0"/>
          </a:p>
          <a:p>
            <a:pPr marL="0" indent="0" algn="just">
              <a:buNone/>
            </a:pPr>
            <a:r>
              <a:rPr lang="ru-RU" sz="1400" dirty="0"/>
              <a:t>Вношу личный вклад в повышение качества образования на основе совершенствования методов: игрового, исследовательского и </a:t>
            </a:r>
            <a:r>
              <a:rPr lang="ru-RU" sz="1400" dirty="0" err="1"/>
              <a:t>здоровьесберегающего</a:t>
            </a:r>
            <a:r>
              <a:rPr lang="ru-RU" sz="1400" dirty="0"/>
              <a:t> в результате их интеграции в условиях реализации </a:t>
            </a:r>
            <a:r>
              <a:rPr lang="ru-RU" sz="1400" dirty="0" smtClean="0"/>
              <a:t> </a:t>
            </a:r>
            <a:r>
              <a:rPr lang="ru-RU" sz="1400" dirty="0"/>
              <a:t>ФГОС </a:t>
            </a:r>
            <a:r>
              <a:rPr lang="ru-RU" sz="1400" dirty="0" smtClean="0"/>
              <a:t>ДО.</a:t>
            </a:r>
            <a:endParaRPr lang="ru-RU" sz="1400" dirty="0"/>
          </a:p>
          <a:p>
            <a:pPr marL="0" indent="0" algn="just">
              <a:buNone/>
            </a:pPr>
            <a:endParaRPr lang="ru-RU" sz="1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>«Шаг за шагом</a:t>
            </a:r>
            <a:r>
              <a:rPr lang="ru-RU" sz="2000" dirty="0" smtClean="0"/>
              <a:t>»</a:t>
            </a:r>
            <a:br>
              <a:rPr lang="ru-RU" sz="2000" dirty="0"/>
            </a:br>
            <a:r>
              <a:rPr lang="ru-RU" sz="1400" dirty="0"/>
              <a:t>Представление моего педагогического опыта работы. Я хочу представить опыт моей работы по </a:t>
            </a:r>
            <a:r>
              <a:rPr lang="ru-RU" sz="1400" dirty="0" smtClean="0"/>
              <a:t>формированию познавательного интереса у детей дошкольного возраста. 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OMP\Desktop\Палочки Кюизенера\DSC02092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5152" y="2674938"/>
            <a:ext cx="4601633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Что из себя представляют палочки </a:t>
            </a:r>
            <a:r>
              <a:rPr lang="ru-RU" sz="3600" b="1" dirty="0" err="1">
                <a:solidFill>
                  <a:srgbClr val="C00000"/>
                </a:solidFill>
              </a:rPr>
              <a:t>Кюизенера</a:t>
            </a:r>
            <a:endParaRPr lang="ru-RU" sz="3600" b="1" dirty="0" err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COMP\Desktop\Новая папка (6)\20170302_091557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80929"/>
            <a:ext cx="367240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455"/>
            <a:ext cx="8229600" cy="1955165"/>
          </a:xfrm>
        </p:spPr>
        <p:txBody>
          <a:bodyPr>
            <a:noAutofit/>
          </a:bodyPr>
          <a:lstStyle/>
          <a:p>
            <a:br>
              <a:rPr lang="ru-RU" sz="1800" i="1" dirty="0" smtClean="0"/>
            </a:br>
            <a:br>
              <a:rPr lang="ru-RU" sz="1800" i="1" dirty="0"/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</a:rPr>
              <a:t>На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</a:rPr>
              <a:t>начальном этапе занятий  палочки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</a:rPr>
              <a:t>Кюизенера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</a:rPr>
              <a:t> используются как игровой материал. Дети играют с ними, как с обычными кубиками, палочками, конструктором, по ходу игр и занятий, знакомясь с цветами, размерами и формами.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</a:rPr>
            </a:br>
            <a:br>
              <a:rPr lang="ru-RU" sz="2000" dirty="0"/>
            </a:br>
            <a:endParaRPr lang="ru-RU" sz="2000" dirty="0"/>
          </a:p>
        </p:txBody>
      </p:sp>
      <p:pic>
        <p:nvPicPr>
          <p:cNvPr id="15" name="Picture 2" descr="C:\Users\COMP\Desktop\Новая папка (6)\20170302_0923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780928"/>
            <a:ext cx="424847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COMP\Desktop\Палочки Кюизенера\DSC02095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20888"/>
            <a:ext cx="4464496" cy="37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455"/>
            <a:ext cx="8229600" cy="2082165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</a:rPr>
              <a:t>На втором этапе палочки уже выступают как пособие для маленьких математиков. И тут дети учатся постигать законы загадочного мира чисел и других математических понятий.  Выкладываем лесенку из 10 палочек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</a:rPr>
              <a:t>Кюизенера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</a:rPr>
              <a:t> от меньшей (белой) к большей (оранжевой) и наоборот. 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charset="0"/>
            </a:endParaRPr>
          </a:p>
        </p:txBody>
      </p:sp>
      <p:pic>
        <p:nvPicPr>
          <p:cNvPr id="6" name="Picture 2" descr="C:\Users\COMP\Desktop\Палочки Кюизенера\DSC020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54907"/>
            <a:ext cx="410445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COMP\Desktop\Палочки Кюизенера\DSC02271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92897"/>
            <a:ext cx="417646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776864" cy="1252728"/>
          </a:xfrm>
        </p:spPr>
        <p:txBody>
          <a:bodyPr>
            <a:normAutofit/>
          </a:bodyPr>
          <a:lstStyle/>
          <a:p>
            <a:r>
              <a:rPr lang="ru-RU" sz="2200" dirty="0" smtClean="0"/>
              <a:t> </a:t>
            </a:r>
            <a:endParaRPr lang="ru-RU" sz="2200" dirty="0"/>
          </a:p>
        </p:txBody>
      </p:sp>
      <p:pic>
        <p:nvPicPr>
          <p:cNvPr id="9" name="Picture 2" descr="C:\Users\COMP\Desktop\Палочки Кюизенера\DSC022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671" y="2492896"/>
            <a:ext cx="401041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0</TotalTime>
  <Words>7543</Words>
  <Application>WPS Presentation</Application>
  <PresentationFormat>Экран (4:3)</PresentationFormat>
  <Paragraphs>121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1" baseType="lpstr">
      <vt:lpstr>Arial</vt:lpstr>
      <vt:lpstr>SimSun</vt:lpstr>
      <vt:lpstr>Wingdings</vt:lpstr>
      <vt:lpstr>Symbol</vt:lpstr>
      <vt:lpstr>Andalus</vt:lpstr>
      <vt:lpstr>Candara</vt:lpstr>
      <vt:lpstr>Microsoft YaHei</vt:lpstr>
      <vt:lpstr/>
      <vt:lpstr>Arial Unicode MS</vt:lpstr>
      <vt:lpstr>Calibri</vt:lpstr>
      <vt:lpstr>Georgia</vt:lpstr>
      <vt:lpstr>Segoe Print</vt:lpstr>
      <vt:lpstr>Malgun Gothic</vt:lpstr>
      <vt:lpstr>Verdana</vt:lpstr>
      <vt:lpstr>Times New Roman</vt:lpstr>
      <vt:lpstr>Волна</vt:lpstr>
      <vt:lpstr>Муниципальное казенное дошкольное образовательное учреждение «Детский сад общеразвивающего вида №15 « Яблонька» </vt:lpstr>
      <vt:lpstr>«Распахни души оконце»</vt:lpstr>
      <vt:lpstr>За свой многолетний труд имею грамоты</vt:lpstr>
      <vt:lpstr>«Почему я работаю в детском саду?» «…Потому что самая большая ценность на земле это - дети. Дети - моё главное богатство, в окружении которых я нахожусь и на работе, и дома</vt:lpstr>
      <vt:lpstr>«Шаг за шагом» Представление моего педагогического опыта работы. Я хочу представить опыт моей работы по формированию познавательного интереса у детей дошкольного возраста. </vt:lpstr>
      <vt:lpstr>Что из себя представляют палочки Кюизенера</vt:lpstr>
      <vt:lpstr>  На начальном этапе занятий  палочки Кюизенера используются как игровой материал. Дети играют с ними, как с обычными кубиками, палочками, конструктором, по ходу игр и занятий, знакомясь с цветами, размерами и формами.  </vt:lpstr>
      <vt:lpstr>На втором этапе палочки уже выступают как пособие для маленьких математиков. И тут дети учатся постигать законы загадочного мира чисел и других математических понятий.  Выкладываем лесенку из 10 палочек Кюизенера от меньшей (белой) к большей (оранжевой) и наоборот. </vt:lpstr>
      <vt:lpstr> </vt:lpstr>
      <vt:lpstr> Палочки счетные, считать помогают и из палочек счетных слова составляют.</vt:lpstr>
      <vt:lpstr>Счетные палочки — это не просто цветные палочки. Еще это отличная развивающая игрушка. С помощью них можно выложить вместе с ребенком разные композиции.</vt:lpstr>
      <vt:lpstr>Использование конструктора «ЛЕГО» в работе с дошкольниками </vt:lpstr>
      <vt:lpstr>Машины</vt:lpstr>
      <vt:lpstr>Дома</vt:lpstr>
      <vt:lpstr>Роботы</vt:lpstr>
      <vt:lpstr>Конструирование – важнейший для дошкольника вид продуктивной деятельности по моделированию как реально существующих, так и придуманных самими детьми объектов.</vt:lpstr>
      <vt:lpstr>Для детей шашки – это хорошая возможность для развития в ребенке разнообразных качеств, таких как – логическое мышление и памяти дошкольника, интуиции, целеустремленности, умение быстро принимать верные решения и другие важные качества для жизни.</vt:lpstr>
      <vt:lpstr>Экологические игры способствуют  не только получению знаний о предметах и явлениях природы, но и формируют навыки бережного и неразрушающего обращения с окружающей природой. Играя,  дети учатся: любить, познавать, беречь и множить. Эти  игры способствуют развитию любознательности. </vt:lpstr>
      <vt:lpstr>Игра – важнейший спутник детства, в процессе ее дети  начинают подражать взрослым, пробовать свои силы, фантазировать, экспериментировать. Игра предоставляет детям огромные возможности для физического, эстетического и социального развития</vt:lpstr>
      <vt:lpstr>«Развитие познавательного интереса к русской народной культуре у детей старшего дошкольного возраста» .</vt:lpstr>
      <vt:lpstr>Рождество для детей-это интересные колядки.  Мы выучили с детьми колядки, щедровки и пошли  поздравлять  родных-бабушку с дедушкой или тетю, крестных.</vt:lpstr>
      <vt:lpstr>Коляда, коляда!, ты подай нам пирога, Или хлеба ломтину, Или курочку с хохом, Петушка с гребешком! </vt:lpstr>
      <vt:lpstr>14 ноября по-народному календарю – праздник встречи зимы и проводов осени.</vt:lpstr>
      <vt:lpstr>Раньше говорили: «Кузьминки – об осени поминки». Русский народ считал святых братьев Кузьму и Демьяна (Косму и Дамиана) покровителями кузнецов и женщин – рукодельниц. </vt:lpstr>
      <vt:lpstr>Экскурсия Курья - Шадриха</vt:lpstr>
      <vt:lpstr>PowerPoint 演示文稿</vt:lpstr>
      <vt:lpstr>У-У-У! Летит машина. Разбегайся, детвора! Здесь спасателей команда На пожар спешит с утра.</vt:lpstr>
      <vt:lpstr>И в беду попавшим людям Сможем мы помочь, Ведь с огнём бороться будем Смело день и ночь!</vt:lpstr>
      <vt:lpstr>«Все начинается с мамы»</vt:lpstr>
      <vt:lpstr>Участие в городском конкурсе детского фольклорного фестиваля  «Шадринские гусельки»</vt:lpstr>
      <vt:lpstr>Очень часто за событиями и за суматохой дней Старины своей не помним, забываем мы о ней. И хотя, более привычны,  нам полеты на луну, Вспомним русские обычаи, вспомним нашу старин</vt:lpstr>
      <vt:lpstr>Участие в городском военно-спортивном празднике  «Красив в строю, силен в бою», посвященному празднику «9мая-День победы»</vt:lpstr>
      <vt:lpstr>Грамоты за участие в конкурсах</vt:lpstr>
      <vt:lpstr>Мальчишек, девчонок любить не устану, для них самой лучшей на свете я стану. Чтоб жили как в сказке ребята на свете, чтоб счастливы были и веселы дети. Для этого надо чуть-чуть постараться, немного самою ребёнком остаться!</vt:lpstr>
      <vt:lpstr>Спасибо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казенное дошкольное образовательное учреждение «Детский сад общеразвивающего вида №15 « Яблонька»</dc:title>
  <dc:creator>COMP</dc:creator>
  <cp:lastModifiedBy>днс</cp:lastModifiedBy>
  <cp:revision>59</cp:revision>
  <dcterms:created xsi:type="dcterms:W3CDTF">2017-12-09T16:57:00Z</dcterms:created>
  <dcterms:modified xsi:type="dcterms:W3CDTF">2017-12-10T16:58:46Z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1049-10.2.0.5978</vt:lpwstr>
  </property>
</Properties>
</file>