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8" r:id="rId3"/>
    <p:sldId id="259" r:id="rId4"/>
    <p:sldId id="306" r:id="rId5"/>
    <p:sldId id="289" r:id="rId6"/>
    <p:sldId id="308" r:id="rId7"/>
    <p:sldId id="260" r:id="rId8"/>
    <p:sldId id="280" r:id="rId9"/>
    <p:sldId id="282" r:id="rId10"/>
    <p:sldId id="276" r:id="rId11"/>
    <p:sldId id="277" r:id="rId12"/>
    <p:sldId id="285" r:id="rId13"/>
    <p:sldId id="286" r:id="rId14"/>
    <p:sldId id="287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72647" autoAdjust="0"/>
  </p:normalViewPr>
  <p:slideViewPr>
    <p:cSldViewPr>
      <p:cViewPr varScale="1">
        <p:scale>
          <a:sx n="52" d="100"/>
          <a:sy n="52" d="100"/>
        </p:scale>
        <p:origin x="-187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44FAF4-308F-4364-A5F7-B962878CCB23}" type="datetimeFigureOut">
              <a:rPr lang="ru-RU" smtClean="0"/>
              <a:pPr/>
              <a:t>10.12.2017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FC1422-E5F3-4245-926F-0C954C43567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10.12.2017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285728"/>
            <a:ext cx="7772400" cy="1500197"/>
          </a:xfrm>
        </p:spPr>
        <p:txBody>
          <a:bodyPr>
            <a:normAutofit fontScale="90000"/>
          </a:bodyPr>
          <a:lstStyle/>
          <a:p>
            <a:r>
              <a:rPr lang="ru-RU" sz="1800" dirty="0" smtClean="0"/>
              <a:t>Муниципальное казенное  дошкольное образовательное учреждение</a:t>
            </a:r>
            <a:br>
              <a:rPr lang="ru-RU" sz="1800" dirty="0" smtClean="0"/>
            </a:br>
            <a:r>
              <a:rPr lang="ru-RU" sz="1800" dirty="0" smtClean="0"/>
              <a:t>«Детский сад общеразвивающего вида №15 «Яблонька»</a:t>
            </a:r>
            <a:br>
              <a:rPr lang="ru-RU" sz="1800" dirty="0" smtClean="0"/>
            </a:br>
            <a:r>
              <a:rPr lang="ru-RU" sz="1800" dirty="0" smtClean="0"/>
              <a:t> 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14348" y="2000240"/>
            <a:ext cx="7786742" cy="4429156"/>
          </a:xfrm>
        </p:spPr>
        <p:txBody>
          <a:bodyPr>
            <a:normAutofit/>
          </a:bodyPr>
          <a:lstStyle/>
          <a:p>
            <a:pPr marL="365125" indent="-255588">
              <a:defRPr/>
            </a:pP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Arial" charset="0"/>
              </a:rPr>
              <a:t>«Современные </a:t>
            </a:r>
            <a:r>
              <a:rPr lang="ru-RU" b="1" i="1" dirty="0" err="1" smtClean="0">
                <a:solidFill>
                  <a:srgbClr val="C00000"/>
                </a:solidFill>
                <a:latin typeface="Times New Roman" pitchFamily="18" charset="0"/>
                <a:cs typeface="Arial" charset="0"/>
              </a:rPr>
              <a:t>здоровьесберегающие</a:t>
            </a: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Arial" charset="0"/>
              </a:rPr>
              <a:t> </a:t>
            </a:r>
          </a:p>
          <a:p>
            <a:pPr marL="365125" indent="-255588">
              <a:defRPr/>
            </a:pP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Arial" charset="0"/>
              </a:rPr>
              <a:t>технологии в детском саду»</a:t>
            </a:r>
          </a:p>
          <a:p>
            <a:endParaRPr lang="ru-RU" b="1" dirty="0" smtClean="0">
              <a:solidFill>
                <a:srgbClr val="C00000"/>
              </a:solidFill>
            </a:endParaRPr>
          </a:p>
          <a:p>
            <a:r>
              <a:rPr lang="ru-RU" sz="1600" dirty="0" smtClean="0"/>
              <a:t>                                                                              </a:t>
            </a:r>
            <a:r>
              <a:rPr lang="ru-RU" sz="1600" dirty="0" smtClean="0">
                <a:solidFill>
                  <a:schemeClr val="tx1"/>
                </a:solidFill>
              </a:rPr>
              <a:t>Воспитатели: </a:t>
            </a:r>
            <a:r>
              <a:rPr lang="ru-RU" sz="1600" dirty="0" smtClean="0">
                <a:solidFill>
                  <a:schemeClr val="tx1"/>
                </a:solidFill>
              </a:rPr>
              <a:t>Антропова Алла Дмитриевна</a:t>
            </a:r>
            <a:endParaRPr lang="ru-RU" sz="1600" dirty="0" smtClean="0">
              <a:solidFill>
                <a:schemeClr val="tx1"/>
              </a:solidFill>
            </a:endParaRPr>
          </a:p>
          <a:p>
            <a:r>
              <a:rPr lang="ru-RU" sz="1600" dirty="0" smtClean="0">
                <a:solidFill>
                  <a:schemeClr val="tx1"/>
                </a:solidFill>
              </a:rPr>
              <a:t>                                                                                                             </a:t>
            </a:r>
            <a:endParaRPr lang="ru-RU" sz="1600" b="1" dirty="0" smtClean="0">
              <a:solidFill>
                <a:schemeClr val="tx1"/>
              </a:solidFill>
            </a:endParaRPr>
          </a:p>
          <a:p>
            <a:endParaRPr lang="ru-RU" sz="1600" b="1" dirty="0" smtClean="0">
              <a:solidFill>
                <a:schemeClr val="tx1"/>
              </a:solidFill>
            </a:endParaRPr>
          </a:p>
          <a:p>
            <a:endParaRPr lang="ru-RU" sz="1600" b="1" dirty="0" smtClean="0">
              <a:solidFill>
                <a:schemeClr val="tx1"/>
              </a:solidFill>
            </a:endParaRPr>
          </a:p>
          <a:p>
            <a:r>
              <a:rPr lang="ru-RU" sz="1600" b="1" dirty="0" smtClean="0">
                <a:solidFill>
                  <a:schemeClr val="tx1"/>
                </a:solidFill>
              </a:rPr>
              <a:t> </a:t>
            </a:r>
            <a:endParaRPr lang="ru-RU" sz="1600" dirty="0" smtClean="0">
              <a:solidFill>
                <a:schemeClr val="tx1"/>
              </a:solidFill>
            </a:endParaRPr>
          </a:p>
          <a:p>
            <a:r>
              <a:rPr lang="ru-RU" sz="1800" dirty="0" smtClean="0">
                <a:solidFill>
                  <a:schemeClr val="tx1"/>
                </a:solidFill>
              </a:rPr>
              <a:t>г.Шадринск </a:t>
            </a:r>
            <a:endParaRPr lang="ru-RU" sz="1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F:\Топорищев\весёлые старты\DSC0237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F:\Топорищев\весёлые старты\DSC0238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D60093"/>
                </a:solidFill>
                <a:latin typeface="Times New Roman" pitchFamily="18" charset="0"/>
              </a:rPr>
              <a:t>Применение в работе ДОУ </a:t>
            </a:r>
            <a:r>
              <a:rPr lang="ru-RU" b="1" i="1" dirty="0" err="1" smtClean="0">
                <a:solidFill>
                  <a:srgbClr val="D60093"/>
                </a:solidFill>
                <a:latin typeface="Times New Roman" pitchFamily="18" charset="0"/>
              </a:rPr>
              <a:t>здоровьесберегающих</a:t>
            </a:r>
            <a:r>
              <a:rPr lang="ru-RU" b="1" i="1" dirty="0" smtClean="0">
                <a:solidFill>
                  <a:srgbClr val="D60093"/>
                </a:solidFill>
                <a:latin typeface="Times New Roman" pitchFamily="18" charset="0"/>
              </a:rPr>
              <a:t> технологий, повышает результативность воспитательно-образовательного процесса, формирует у педагогов и родителей ценностные ориентации, направленные на сохранение и укрепление здоровья воспитанников.</a:t>
            </a:r>
            <a:br>
              <a:rPr lang="ru-RU" b="1" i="1" dirty="0" smtClean="0">
                <a:solidFill>
                  <a:srgbClr val="D60093"/>
                </a:solidFill>
                <a:latin typeface="Times New Roman" pitchFamily="18" charset="0"/>
              </a:rPr>
            </a:b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286000" y="2136339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FF33CC"/>
                </a:solidFill>
                <a:latin typeface="Times New Roman" pitchFamily="18" charset="0"/>
              </a:rPr>
              <a:t>Здоровье ребенка превыше всего,</a:t>
            </a:r>
            <a:br>
              <a:rPr lang="ru-RU" b="1" i="1" dirty="0" smtClean="0">
                <a:solidFill>
                  <a:srgbClr val="FF33CC"/>
                </a:solidFill>
                <a:latin typeface="Times New Roman" pitchFamily="18" charset="0"/>
              </a:rPr>
            </a:br>
            <a:r>
              <a:rPr lang="ru-RU" b="1" i="1" dirty="0" smtClean="0">
                <a:solidFill>
                  <a:srgbClr val="FF33CC"/>
                </a:solidFill>
                <a:latin typeface="Times New Roman" pitchFamily="18" charset="0"/>
              </a:rPr>
              <a:t>Богатство земли не заменит его.</a:t>
            </a:r>
            <a:br>
              <a:rPr lang="ru-RU" b="1" i="1" dirty="0" smtClean="0">
                <a:solidFill>
                  <a:srgbClr val="FF33CC"/>
                </a:solidFill>
                <a:latin typeface="Times New Roman" pitchFamily="18" charset="0"/>
              </a:rPr>
            </a:br>
            <a:r>
              <a:rPr lang="ru-RU" b="1" i="1" dirty="0" smtClean="0">
                <a:solidFill>
                  <a:srgbClr val="FF33CC"/>
                </a:solidFill>
                <a:latin typeface="Times New Roman" pitchFamily="18" charset="0"/>
              </a:rPr>
              <a:t>Здоровье не купишь, никто не продаст.</a:t>
            </a:r>
            <a:br>
              <a:rPr lang="ru-RU" b="1" i="1" dirty="0" smtClean="0">
                <a:solidFill>
                  <a:srgbClr val="FF33CC"/>
                </a:solidFill>
                <a:latin typeface="Times New Roman" pitchFamily="18" charset="0"/>
              </a:rPr>
            </a:br>
            <a:r>
              <a:rPr lang="ru-RU" b="1" i="1" dirty="0" smtClean="0">
                <a:solidFill>
                  <a:srgbClr val="FF33CC"/>
                </a:solidFill>
                <a:latin typeface="Times New Roman" pitchFamily="18" charset="0"/>
              </a:rPr>
              <a:t>Его берегите, как сердце, как глаз!!!</a:t>
            </a:r>
            <a:br>
              <a:rPr lang="ru-RU" b="1" i="1" dirty="0" smtClean="0">
                <a:solidFill>
                  <a:srgbClr val="FF33CC"/>
                </a:solidFill>
                <a:latin typeface="Times New Roman" pitchFamily="18" charset="0"/>
              </a:rPr>
            </a:br>
            <a:r>
              <a:rPr lang="ru-RU" b="1" i="1" dirty="0" smtClean="0"/>
              <a:t/>
            </a:r>
            <a:br>
              <a:rPr lang="ru-RU" b="1" i="1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ru-RU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Спасибо за внимание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>
                <a:latin typeface="+mn-lt"/>
              </a:rPr>
              <a:t>«Забота о здоровье- это важнейший труд воспитателя. </a:t>
            </a:r>
            <a:br>
              <a:rPr lang="ru-RU" sz="1600" dirty="0" smtClean="0">
                <a:latin typeface="+mn-lt"/>
              </a:rPr>
            </a:br>
            <a:r>
              <a:rPr lang="ru-RU" sz="1600" dirty="0" smtClean="0">
                <a:latin typeface="+mn-lt"/>
              </a:rPr>
              <a:t> От жизнерадостности, бодрости детей зависит их духовная жизнь, мировоззрение, умственное развитие, прочность знаний, вера в свои силы»</a:t>
            </a:r>
            <a:br>
              <a:rPr lang="ru-RU" sz="1600" dirty="0" smtClean="0">
                <a:latin typeface="+mn-lt"/>
              </a:rPr>
            </a:br>
            <a:r>
              <a:rPr lang="ru-RU" sz="1600" dirty="0" smtClean="0">
                <a:latin typeface="+mn-lt"/>
              </a:rPr>
              <a:t>В. А. Сухомлинский.</a:t>
            </a:r>
            <a:br>
              <a:rPr lang="ru-RU" sz="1600" dirty="0" smtClean="0">
                <a:latin typeface="+mn-lt"/>
              </a:rPr>
            </a:br>
            <a:r>
              <a:rPr lang="ru-RU" sz="1600" dirty="0" smtClean="0">
                <a:latin typeface="+mn-lt"/>
              </a:rPr>
              <a:t>Проблема воспитания здорового ребёнка была и остается самой актуальной в практике дошкольного воспитания. Особое значение в контексте обозначенной проблемы занимает организация оздоровительной и профилактической деятельности дошкольного учреждения в соответствии с современными требованиями общества , отраженными в Федеральном Государственном Образовательном Стандарте. Работа в группе ведется по программе «От рождения до школы» под ред. </a:t>
            </a:r>
            <a:r>
              <a:rPr lang="ru-RU" sz="1600" dirty="0" err="1" smtClean="0">
                <a:latin typeface="+mn-lt"/>
              </a:rPr>
              <a:t>Н.Е.Вераксы</a:t>
            </a:r>
            <a:r>
              <a:rPr lang="ru-RU" sz="1600" dirty="0" smtClean="0">
                <a:latin typeface="+mn-lt"/>
              </a:rPr>
              <a:t>, Т.С.Комаровой , М.А.Васильевой.</a:t>
            </a:r>
            <a:br>
              <a:rPr lang="ru-RU" sz="1600" dirty="0" smtClean="0">
                <a:latin typeface="+mn-lt"/>
              </a:rPr>
            </a:br>
            <a:r>
              <a:rPr lang="ru-RU" sz="1600" dirty="0" smtClean="0">
                <a:latin typeface="+mn-lt"/>
              </a:rPr>
              <a:t> Решая оздоровительные задачи в группе, организуем разностороннюю деятельность, направленную на сохранение здоровья детей, полноценному, гармоничному и физическому развитию ребенка способствует  в группе гибкий режим дня, соблюдение гигиенических требований.</a:t>
            </a:r>
            <a:br>
              <a:rPr lang="ru-RU" sz="1600" dirty="0" smtClean="0">
                <a:latin typeface="+mn-lt"/>
              </a:rPr>
            </a:br>
            <a:endParaRPr lang="ru-RU" sz="1600" dirty="0"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571612"/>
            <a:ext cx="8229600" cy="4525963"/>
          </a:xfrm>
        </p:spPr>
        <p:txBody>
          <a:bodyPr/>
          <a:lstStyle/>
          <a:p>
            <a:pPr algn="just"/>
            <a:endParaRPr lang="ru-RU" dirty="0" smtClean="0"/>
          </a:p>
          <a:p>
            <a:pPr algn="just"/>
            <a:endParaRPr lang="ru-RU" dirty="0" smtClean="0"/>
          </a:p>
          <a:p>
            <a:pPr algn="just"/>
            <a:endParaRPr lang="ru-RU" sz="1200" dirty="0" smtClean="0"/>
          </a:p>
          <a:p>
            <a:pPr algn="just">
              <a:buNone/>
            </a:pPr>
            <a:r>
              <a:rPr lang="ru-RU" sz="1400" dirty="0" smtClean="0"/>
              <a:t>Физкультурно-оздоровительные мероприятия в группе проводится с учётом индивидуальных</a:t>
            </a:r>
          </a:p>
          <a:p>
            <a:pPr algn="just">
              <a:buNone/>
            </a:pPr>
            <a:r>
              <a:rPr lang="ru-RU" sz="1400" dirty="0" smtClean="0"/>
              <a:t>особенностей каждого ребёнка, через физкультурные занятия, индивидуальную работу по физическому развитию, режимные моменты, прогулку.</a:t>
            </a:r>
          </a:p>
          <a:p>
            <a:pPr algn="just">
              <a:buNone/>
            </a:pPr>
            <a:r>
              <a:rPr lang="ru-RU" sz="1400" dirty="0" smtClean="0"/>
              <a:t>Каждый день мы начинаем с проветривания группы По режимному моменту начинаем утреннюю гимнастику, летом гимнастика проводится на улице ,а в холодное время года в физкультурном зале. утренняя зарядка пробуждает организм ребенка и настраивает ребенка на целый день. прививаем КГН,  мытье рук перед каждым приемом пищи, полоскание рта после приёма пищи, учим сервировке стола, каждый день назначаем дежурных, объявляем меню и проводим беседы . о здоровом питании, познавательные беседы о продуктах и витаминах:</a:t>
            </a:r>
            <a:r>
              <a:rPr lang="ru-RU" sz="1400" i="1" dirty="0" smtClean="0"/>
              <a:t> </a:t>
            </a:r>
            <a:r>
              <a:rPr lang="ru-RU" sz="1400" dirty="0" smtClean="0"/>
              <a:t>«Откуда берутся болезни», «Витамины в жизни человека</a:t>
            </a:r>
            <a:r>
              <a:rPr lang="ru-RU" sz="1400" i="1" dirty="0" smtClean="0"/>
              <a:t>»</a:t>
            </a:r>
            <a:r>
              <a:rPr lang="ru-RU" sz="1400" dirty="0" smtClean="0"/>
              <a:t> «Чистота-залог здоровья</a:t>
            </a:r>
            <a:r>
              <a:rPr lang="ru-RU" sz="1400" i="1" dirty="0" smtClean="0"/>
              <a:t>»,</a:t>
            </a:r>
            <a:r>
              <a:rPr lang="ru-RU" sz="1400" dirty="0" smtClean="0"/>
              <a:t>Д/и «Польза-вред». Используем элементы обширного умывания прохладной водой: мытьё рук до локтя, проводим воздушные и солнечные ванны (следим за тем, соответствует ли одежда детей температуре воздуха и погодным явлениям) ,дети в группе находятся в облегчённой одежде, обеспечиваем детей полным питьевым режимом.</a:t>
            </a:r>
            <a:br>
              <a:rPr lang="ru-RU" sz="1400" dirty="0" smtClean="0"/>
            </a:br>
            <a:endParaRPr lang="ru-RU" sz="1400" dirty="0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400" dirty="0" smtClean="0"/>
              <a:t>В группе мы играем в спокойные дидактические игры «Оденем куклу по погоде», «Что нужно лыжнику», настольные « Пирамида Здоровья» сюжетно-ролевые игры  «Магазин полезных продуктов»</a:t>
            </a:r>
            <a:br>
              <a:rPr lang="ru-RU" sz="1400" dirty="0" smtClean="0"/>
            </a:br>
            <a:r>
              <a:rPr lang="ru-RU" sz="1400" dirty="0" smtClean="0"/>
              <a:t>Проводим занятия каждый день по расписанию, следим за осанкой во время занятий и приема пищи.</a:t>
            </a:r>
            <a:br>
              <a:rPr lang="ru-RU" sz="1400" dirty="0" smtClean="0"/>
            </a:br>
            <a:r>
              <a:rPr lang="ru-RU" sz="1400" dirty="0" smtClean="0"/>
              <a:t>На каждом занятии с детьми проводим физкультминутки, стараемся подбирать таким образом, чтоб они перекликались с темой занятия, </a:t>
            </a:r>
            <a:br>
              <a:rPr lang="ru-RU" sz="1400" dirty="0" smtClean="0"/>
            </a:br>
            <a:r>
              <a:rPr lang="ru-RU" sz="1400" dirty="0" smtClean="0"/>
              <a:t>Они снимают напряжение мышц, переключают внимание с одной деятельности на другую, успокаивают нервную систему и восстанавливают работоспособность детей,</a:t>
            </a:r>
            <a:r>
              <a:rPr lang="ru-RU" sz="1400" u="sng" dirty="0" smtClean="0"/>
              <a:t> </a:t>
            </a:r>
            <a:r>
              <a:rPr lang="ru-RU" sz="1400" dirty="0" smtClean="0"/>
              <a:t>«Две весёлые лягушки», « Буратино»,проводим </a:t>
            </a:r>
            <a:r>
              <a:rPr lang="ru-RU" sz="1400" dirty="0" err="1" smtClean="0"/>
              <a:t>психогимнастику</a:t>
            </a:r>
            <a:r>
              <a:rPr lang="ru-RU" sz="1400" dirty="0" smtClean="0"/>
              <a:t>,  гимнастику для глаз,  оздоровительные паузы, дыхательную гимнастику, пальчиковую гимнастику, музыкально-ритмические паузы, релаксацию,</a:t>
            </a:r>
            <a:r>
              <a:rPr lang="ru-RU" sz="1400" u="sng" dirty="0" smtClean="0"/>
              <a:t> </a:t>
            </a:r>
            <a:r>
              <a:rPr lang="ru-RU" sz="1400" dirty="0" smtClean="0"/>
              <a:t>Релаксационная техника «напряжение-расслабление» — это самый лучший способ научиться распознавать существующие в мышцах напряжения и избавляться от них: « Бутон».</a:t>
            </a:r>
            <a:r>
              <a:rPr lang="ru-RU" sz="1400" b="1" dirty="0" smtClean="0"/>
              <a:t> </a:t>
            </a:r>
            <a:r>
              <a:rPr lang="ru-RU" sz="1400" dirty="0" smtClean="0"/>
              <a:t>«Гномик»,«Снег идёт»</a:t>
            </a:r>
            <a:r>
              <a:rPr lang="ru-RU" sz="1400" b="1" dirty="0" smtClean="0"/>
              <a:t>, </a:t>
            </a:r>
            <a:r>
              <a:rPr lang="ru-RU" sz="1400" dirty="0" smtClean="0"/>
              <a:t>через НОД провели рисование на тему «Мой любимый вид спорта»,оформили книгу, лепку на тему « Дружные ребята»,Через КДД провели викторину на тему</a:t>
            </a:r>
            <a:r>
              <a:rPr lang="ru-RU" sz="1400" b="1" dirty="0" smtClean="0"/>
              <a:t> «</a:t>
            </a:r>
            <a:r>
              <a:rPr lang="ru-RU" sz="1400" i="1" dirty="0" smtClean="0"/>
              <a:t>«</a:t>
            </a:r>
            <a:r>
              <a:rPr lang="ru-RU" sz="1400" dirty="0" smtClean="0"/>
              <a:t>Что мы знаем</a:t>
            </a:r>
            <a:r>
              <a:rPr lang="ru-RU" sz="1400" i="1" dirty="0" smtClean="0"/>
              <a:t> </a:t>
            </a:r>
            <a:r>
              <a:rPr lang="ru-RU" sz="1400" dirty="0" smtClean="0"/>
              <a:t>о здоровье</a:t>
            </a:r>
            <a:r>
              <a:rPr lang="ru-RU" sz="1400" i="1" dirty="0" smtClean="0"/>
              <a:t>»</a:t>
            </a:r>
            <a:r>
              <a:rPr lang="ru-RU" sz="1400" dirty="0" smtClean="0"/>
              <a:t>, конструировали из </a:t>
            </a:r>
            <a:r>
              <a:rPr lang="ru-RU" sz="1400" dirty="0" err="1" smtClean="0"/>
              <a:t>лего</a:t>
            </a:r>
            <a:r>
              <a:rPr lang="ru-RU" sz="1400" dirty="0" smtClean="0"/>
              <a:t> «Стадион»,читали поговорки и пословицы о здоровье.</a:t>
            </a:r>
            <a:br>
              <a:rPr lang="ru-RU" sz="1400" dirty="0" smtClean="0"/>
            </a:br>
            <a:endParaRPr lang="ru-RU" sz="1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ru-RU" sz="1400" dirty="0" smtClean="0"/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ru-RU" sz="1400" dirty="0" smtClean="0"/>
          </a:p>
          <a:p>
            <a:pPr>
              <a:buNone/>
            </a:pPr>
            <a:endParaRPr lang="ru-RU" sz="1400" dirty="0" smtClean="0"/>
          </a:p>
          <a:p>
            <a:pPr>
              <a:buNone/>
            </a:pPr>
            <a:endParaRPr lang="ru-RU" sz="1400" dirty="0" smtClean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54098"/>
          </a:xfrm>
        </p:spPr>
        <p:txBody>
          <a:bodyPr>
            <a:normAutofit fontScale="90000"/>
          </a:bodyPr>
          <a:lstStyle/>
          <a:p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Проводим совместно с инструктором по физической культуре физкультурно-спортивные праздники, одна из форм активного отдыха детей и взрослых, включающая разнообразные виды физических упражнений, провели Весёлые старты в День открытых дверей. </a:t>
            </a:r>
            <a:br>
              <a:rPr lang="ru-RU" sz="1600" dirty="0" smtClean="0"/>
            </a:br>
            <a:r>
              <a:rPr lang="ru-RU" sz="1600" dirty="0" smtClean="0"/>
              <a:t>Ежедневно организуем прогулки, с пребыванием на свежем воздухе,   На прогулках с детьми организуем различные подвижные игры, для формирования силы  используем </a:t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endParaRPr lang="ru-RU" sz="1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1400" dirty="0" smtClean="0"/>
              <a:t>игры, требующие проявления умеренных по нагрузке, кратковременных скоростно-силовых напряжений, например такие подвижные игры «Удочка», «Не оставайся на полу», «Не попадись», «С кочки на кочку»,совершенствование гибкости игры, связанные с частым изменением направления движений, например «Салки с ленточкой»,  проводим индивидуальную работу на развитие движений, упражнений в ходьбе, беге, прыжках, метании, ползании и лазании, элементам спортивных игр  </a:t>
            </a:r>
            <a:br>
              <a:rPr lang="ru-RU" sz="1400" dirty="0" smtClean="0"/>
            </a:br>
            <a:r>
              <a:rPr lang="ru-RU" sz="1400" dirty="0" smtClean="0"/>
              <a:t>Для профилактики простудных заболеваний принимаем лук, чеснок, укроп, петрушку, выращенные вместе с детьми   в огороде на окне , пьём отвар из шиповника,  принимаем салаты из овощей, включаем в рацион фрукты.</a:t>
            </a:r>
          </a:p>
          <a:p>
            <a:pPr>
              <a:buNone/>
            </a:pPr>
            <a:r>
              <a:rPr lang="ru-RU" sz="1400" dirty="0" smtClean="0"/>
              <a:t>Проводим оздоровительный комплекс после дневного сна, гимнастику пробуждения, </a:t>
            </a:r>
            <a:r>
              <a:rPr lang="ru-RU" sz="1400" dirty="0" err="1" smtClean="0"/>
              <a:t>самомассаж</a:t>
            </a:r>
            <a:r>
              <a:rPr lang="ru-RU" sz="1400" dirty="0" smtClean="0"/>
              <a:t> стоп, кистей рук, хождение босиком по дорожке здоровья воздушные процедуры проводим ежедневно. Организм ребенка после сна требует постепенного "пробуждения" и подготовки к активной деятельности. </a:t>
            </a:r>
            <a:br>
              <a:rPr lang="ru-RU" sz="1400" dirty="0" smtClean="0"/>
            </a:br>
            <a:r>
              <a:rPr lang="ru-RU" sz="1400" dirty="0" smtClean="0"/>
              <a:t>Основное средство воздействия здорового образа жизни, осуществляется в наглядной форме: оформлен информационный стенд на тему «Укрепление и сохранение здоровья дошкольников», проведена  индивидуальная беседа на тему «Значение режима дня в жизни и дошкольника»,оформлены альбомы на тему « Папа, мама ,я, спортивная семья», « Виды спорта»</a:t>
            </a:r>
            <a:br>
              <a:rPr lang="ru-RU" sz="1400" dirty="0" smtClean="0"/>
            </a:br>
            <a:r>
              <a:rPr lang="ru-RU" sz="1400" dirty="0" smtClean="0"/>
              <a:t> С помощью родителей приобретены атрибуты для развития основных и </a:t>
            </a:r>
            <a:r>
              <a:rPr lang="ru-RU" sz="1400" dirty="0" err="1" smtClean="0"/>
              <a:t>общеразвивающих</a:t>
            </a:r>
            <a:r>
              <a:rPr lang="ru-RU" sz="1400" dirty="0" smtClean="0"/>
              <a:t> упражнений.</a:t>
            </a:r>
            <a:endParaRPr lang="ru-RU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С учетом требований ФГОС,  в формировании у детей основ здорового образа жизни большое влияние оказывает предметно-пространственная среда, В раздевалке оформлен физкультурно-оздоровительный центр, который помогает разнообразить двигательную активность детей с помощью дополнительного оборудования, соблюдаем  требования к физкультурно-оздоровительному центру: безопасность, санитарно-гигиенические требования, прочность и надежность пособий, безвредность и </a:t>
            </a:r>
            <a:r>
              <a:rPr lang="ru-RU" sz="1600" dirty="0" err="1" smtClean="0"/>
              <a:t>влагоустойчивость</a:t>
            </a:r>
            <a:r>
              <a:rPr lang="ru-RU" sz="1600" dirty="0" smtClean="0"/>
              <a:t> материалов.</a:t>
            </a:r>
            <a:br>
              <a:rPr lang="ru-RU" sz="1600" dirty="0" smtClean="0"/>
            </a:br>
            <a:r>
              <a:rPr lang="ru-RU" sz="1600" dirty="0" smtClean="0"/>
              <a:t> Исходя из требований ФГОС ,  к  физкультурно-оздоровительном центру представлен теоретический и практический материал: картотека утренней гимнастики, картотека гимнастики после дневного сна, картотека подвижных игр, картотека зрительной гимнастики, картотека пальчиковых игр, иллюстрированный материал по видам спорта, сведения о событиях спортивной жизни страны, фотографии спортсменов города, области.</a:t>
            </a:r>
            <a:br>
              <a:rPr lang="ru-RU" sz="1600" dirty="0" smtClean="0"/>
            </a:br>
            <a:r>
              <a:rPr lang="ru-RU" sz="1600" dirty="0" smtClean="0"/>
              <a:t>Игры, настольно-печатные, спортивно-настольные, лабиринты, атрибуты подвижных игр, маски, ленточки, эмблемы, для игр и упражнений с прыжками, </a:t>
            </a:r>
            <a:r>
              <a:rPr lang="ru-RU" sz="1600" dirty="0" err="1" smtClean="0"/>
              <a:t>подлезанием</a:t>
            </a:r>
            <a:r>
              <a:rPr lang="ru-RU" sz="1600" dirty="0" smtClean="0"/>
              <a:t>,  перешагиванием( скакалки, обручи, шнуры,)</a:t>
            </a:r>
            <a:br>
              <a:rPr lang="ru-RU" sz="1600" dirty="0" smtClean="0"/>
            </a:br>
            <a:endParaRPr lang="ru-RU" sz="1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5768997"/>
          </a:xfrm>
        </p:spPr>
        <p:txBody>
          <a:bodyPr/>
          <a:lstStyle/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100" b="1" i="1" dirty="0" smtClean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Физкультурное занятие занятия проводятся в соответствии с программой, перед занятием необходимо хорошо проветрить помещение</a:t>
            </a:r>
            <a:endParaRPr lang="ru-RU" sz="3100" dirty="0"/>
          </a:p>
        </p:txBody>
      </p:sp>
      <p:pic>
        <p:nvPicPr>
          <p:cNvPr id="3074" name="Picture 2" descr="F:\Новая папка\фото с фотика\DSCN673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C00000"/>
                </a:solidFill>
              </a:rPr>
              <a:t>Подвижные игры на свежем воздухе</a:t>
            </a:r>
            <a:endParaRPr lang="ru-RU" sz="3600" dirty="0">
              <a:solidFill>
                <a:srgbClr val="C00000"/>
              </a:solidFill>
            </a:endParaRPr>
          </a:p>
        </p:txBody>
      </p:sp>
      <p:pic>
        <p:nvPicPr>
          <p:cNvPr id="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78893" y="1786978"/>
            <a:ext cx="7386214" cy="4152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1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Гимнастика для глаз рекомендуется использовать наглядный материал (ориентиры), показ педагога.</a:t>
            </a:r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84885" y="1845169"/>
            <a:ext cx="7174229" cy="403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b="1" i="1" dirty="0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Технологии музыкального воздействия используется в качестве вспомогательного средства , как часть других технологий , для снятия напряжения , повышения эмоционального настроя .</a:t>
            </a:r>
            <a:r>
              <a:rPr lang="ru-RU" sz="3200" b="1" i="1" dirty="0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i="1" dirty="0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200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20718" t="1819" r="11598" b="41106"/>
          <a:stretch>
            <a:fillRect/>
          </a:stretch>
        </p:blipFill>
        <p:spPr bwMode="auto">
          <a:xfrm>
            <a:off x="457200" y="1911400"/>
            <a:ext cx="8229600" cy="390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325</TotalTime>
  <Words>312</Words>
  <Application>Microsoft Office PowerPoint</Application>
  <PresentationFormat>Экран (4:3)</PresentationFormat>
  <Paragraphs>35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Муниципальное казенное  дошкольное образовательное учреждение «Детский сад общеразвивающего вида №15 «Яблонька»   </vt:lpstr>
      <vt:lpstr>      «Забота о здоровье- это важнейший труд воспитателя.   От жизнерадостности, бодрости детей зависит их духовная жизнь, мировоззрение, умственное развитие, прочность знаний, вера в свои силы» В. А. Сухомлинский. Проблема воспитания здорового ребёнка была и остается самой актуальной в практике дошкольного воспитания. Особое значение в контексте обозначенной проблемы занимает организация оздоровительной и профилактической деятельности дошкольного учреждения в соответствии с современными требованиями общества , отраженными в Федеральном Государственном Образовательном Стандарте. Работа в группе ведется по программе «От рождения до школы» под ред. Н.Е.Вераксы, Т.С.Комаровой , М.А.Васильевой.  Решая оздоровительные задачи в группе, организуем разностороннюю деятельность, направленную на сохранение здоровья детей, полноценному, гармоничному и физическому развитию ребенка способствует  в группе гибкий режим дня, соблюдение гигиенических требований. </vt:lpstr>
      <vt:lpstr>           В группе мы играем в спокойные дидактические игры «Оденем куклу по погоде», «Что нужно лыжнику», настольные « Пирамида Здоровья» сюжетно-ролевые игры  «Магазин полезных продуктов» Проводим занятия каждый день по расписанию, следим за осанкой во время занятий и приема пищи. На каждом занятии с детьми проводим физкультминутки, стараемся подбирать таким образом, чтоб они перекликались с темой занятия,  Они снимают напряжение мышц, переключают внимание с одной деятельности на другую, успокаивают нервную систему и восстанавливают работоспособность детей, «Две весёлые лягушки», « Буратино»,проводим психогимнастику,  гимнастику для глаз,  оздоровительные паузы, дыхательную гимнастику, пальчиковую гимнастику, музыкально-ритмические паузы, релаксацию, Релаксационная техника «напряжение-расслабление» — это самый лучший способ научиться распознавать существующие в мышцах напряжения и избавляться от них: « Бутон». «Гномик»,«Снег идёт», через НОД провели рисование на тему «Мой любимый вид спорта»,оформили книгу, лепку на тему « Дружные ребята»,Через КДД провели викторину на тему ««Что мы знаем о здоровье», конструировали из лего «Стадион»,читали поговорки и пословицы о здоровье. </vt:lpstr>
      <vt:lpstr>    Проводим совместно с инструктором по физической культуре физкультурно-спортивные праздники, одна из форм активного отдыха детей и взрослых, включающая разнообразные виды физических упражнений, провели Весёлые старты в День открытых дверей.  Ежедневно организуем прогулки, с пребыванием на свежем воздухе,   На прогулках с детьми организуем различные подвижные игры, для формирования силы  используем   </vt:lpstr>
      <vt:lpstr>                   С учетом требований ФГОС,  в формировании у детей основ здорового образа жизни большое влияние оказывает предметно-пространственная среда, В раздевалке оформлен физкультурно-оздоровительный центр, который помогает разнообразить двигательную активность детей с помощью дополнительного оборудования, соблюдаем  требования к физкультурно-оздоровительному центру: безопасность, санитарно-гигиенические требования, прочность и надежность пособий, безвредность и влагоустойчивость материалов.  Исходя из требований ФГОС ,  к  физкультурно-оздоровительном центру представлен теоретический и практический материал: картотека утренней гимнастики, картотека гимнастики после дневного сна, картотека подвижных игр, картотека зрительной гимнастики, картотека пальчиковых игр, иллюстрированный материал по видам спорта, сведения о событиях спортивной жизни страны, фотографии спортсменов города, области. Игры, настольно-печатные, спортивно-настольные, лабиринты, атрибуты подвижных игр, маски, ленточки, эмблемы, для игр и упражнений с прыжками, подлезанием,  перешагиванием( скакалки, обручи, шнуры,) </vt:lpstr>
      <vt:lpstr>Физкультурное занятие занятия проводятся в соответствии с программой, перед занятием необходимо хорошо проветрить помещение</vt:lpstr>
      <vt:lpstr>Подвижные игры на свежем воздухе</vt:lpstr>
      <vt:lpstr>Гимнастика для глаз рекомендуется использовать наглядный материал (ориентиры), показ педагога. .</vt:lpstr>
      <vt:lpstr>Технологии музыкального воздействия используется в качестве вспомогательного средства , как часть других технологий , для снятия напряжения , повышения эмоционального настроя . 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Ponchik</dc:creator>
  <cp:lastModifiedBy>Computer</cp:lastModifiedBy>
  <cp:revision>34</cp:revision>
  <dcterms:created xsi:type="dcterms:W3CDTF">2015-04-07T17:45:09Z</dcterms:created>
  <dcterms:modified xsi:type="dcterms:W3CDTF">2017-12-10T13:56:44Z</dcterms:modified>
</cp:coreProperties>
</file>