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0" r:id="rId2"/>
    <p:sldId id="257" r:id="rId3"/>
    <p:sldId id="256" r:id="rId4"/>
    <p:sldId id="259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57166"/>
            <a:ext cx="73735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Составим команду спортсменов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2536811" y="3107529"/>
            <a:ext cx="335679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Блок-схема: узел 4"/>
          <p:cNvSpPr/>
          <p:nvPr/>
        </p:nvSpPr>
        <p:spPr>
          <a:xfrm>
            <a:off x="3786182" y="5143512"/>
            <a:ext cx="642942" cy="642942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3071802" y="3929066"/>
            <a:ext cx="571504" cy="57150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071802" y="3143248"/>
            <a:ext cx="571504" cy="57150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3071802" y="2285992"/>
            <a:ext cx="571504" cy="57150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3000364" y="1500174"/>
            <a:ext cx="571504" cy="571504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714876" y="4000504"/>
            <a:ext cx="571504" cy="5715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4714876" y="3143248"/>
            <a:ext cx="571504" cy="5715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4714876" y="2285992"/>
            <a:ext cx="571504" cy="5715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714876" y="1500174"/>
            <a:ext cx="571504" cy="5715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291" y="142855"/>
          <a:ext cx="6715172" cy="67151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4302"/>
                <a:gridCol w="3520870"/>
              </a:tblGrid>
              <a:tr h="6790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0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0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0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0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6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0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50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0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Блок-схема: узел 3"/>
          <p:cNvSpPr/>
          <p:nvPr/>
        </p:nvSpPr>
        <p:spPr>
          <a:xfrm>
            <a:off x="3286116" y="357166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4857752" y="1000108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6286512" y="1000108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6786578" y="1000108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7286644" y="1000108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7643834" y="1000108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5357818" y="1000108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5786446" y="1000108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3786182" y="1714488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3357554" y="1714488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928926" y="1714488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5929322" y="235743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5429256" y="235743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7572396" y="235743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7000892" y="235743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6429388" y="235743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3214678" y="307181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2357422" y="307181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2857488" y="307181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3643306" y="307181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1857356" y="307181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7072330" y="3857628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узел 25"/>
          <p:cNvSpPr/>
          <p:nvPr/>
        </p:nvSpPr>
        <p:spPr>
          <a:xfrm>
            <a:off x="6643702" y="3857628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узел 26"/>
          <p:cNvSpPr/>
          <p:nvPr/>
        </p:nvSpPr>
        <p:spPr>
          <a:xfrm>
            <a:off x="6000760" y="3857628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узел 27"/>
          <p:cNvSpPr/>
          <p:nvPr/>
        </p:nvSpPr>
        <p:spPr>
          <a:xfrm>
            <a:off x="2928926" y="4714884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Блок-схема: узел 28"/>
          <p:cNvSpPr/>
          <p:nvPr/>
        </p:nvSpPr>
        <p:spPr>
          <a:xfrm>
            <a:off x="3714744" y="4714884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узел 29"/>
          <p:cNvSpPr/>
          <p:nvPr/>
        </p:nvSpPr>
        <p:spPr>
          <a:xfrm>
            <a:off x="2571736" y="4714884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Блок-схема: узел 30"/>
          <p:cNvSpPr/>
          <p:nvPr/>
        </p:nvSpPr>
        <p:spPr>
          <a:xfrm>
            <a:off x="4143372" y="4714884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Блок-схема: узел 31"/>
          <p:cNvSpPr/>
          <p:nvPr/>
        </p:nvSpPr>
        <p:spPr>
          <a:xfrm>
            <a:off x="1643042" y="4714884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2143108" y="4714884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Блок-схема: узел 33"/>
          <p:cNvSpPr/>
          <p:nvPr/>
        </p:nvSpPr>
        <p:spPr>
          <a:xfrm>
            <a:off x="3357554" y="4714884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7072330" y="557214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6715140" y="557214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5572132" y="557214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5143504" y="557214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узел 38"/>
          <p:cNvSpPr/>
          <p:nvPr/>
        </p:nvSpPr>
        <p:spPr>
          <a:xfrm>
            <a:off x="7500958" y="557214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6286512" y="557214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5929322" y="557214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Блок-схема: узел 41"/>
          <p:cNvSpPr/>
          <p:nvPr/>
        </p:nvSpPr>
        <p:spPr>
          <a:xfrm>
            <a:off x="4714876" y="5572140"/>
            <a:ext cx="285752" cy="28575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узел 42"/>
          <p:cNvSpPr/>
          <p:nvPr/>
        </p:nvSpPr>
        <p:spPr>
          <a:xfrm>
            <a:off x="4643438" y="28572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узел 43"/>
          <p:cNvSpPr/>
          <p:nvPr/>
        </p:nvSpPr>
        <p:spPr>
          <a:xfrm>
            <a:off x="5072066" y="28572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узел 44"/>
          <p:cNvSpPr/>
          <p:nvPr/>
        </p:nvSpPr>
        <p:spPr>
          <a:xfrm>
            <a:off x="5500694" y="28572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узел 45"/>
          <p:cNvSpPr/>
          <p:nvPr/>
        </p:nvSpPr>
        <p:spPr>
          <a:xfrm>
            <a:off x="5857884" y="28572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узел 46"/>
          <p:cNvSpPr/>
          <p:nvPr/>
        </p:nvSpPr>
        <p:spPr>
          <a:xfrm>
            <a:off x="6286512" y="28572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узел 47"/>
          <p:cNvSpPr/>
          <p:nvPr/>
        </p:nvSpPr>
        <p:spPr>
          <a:xfrm>
            <a:off x="6715140" y="28572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Блок-схема: узел 48"/>
          <p:cNvSpPr/>
          <p:nvPr/>
        </p:nvSpPr>
        <p:spPr>
          <a:xfrm>
            <a:off x="7143768" y="28572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Блок-схема: узел 49"/>
          <p:cNvSpPr/>
          <p:nvPr/>
        </p:nvSpPr>
        <p:spPr>
          <a:xfrm>
            <a:off x="7572396" y="28572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Блок-схема: узел 50"/>
          <p:cNvSpPr/>
          <p:nvPr/>
        </p:nvSpPr>
        <p:spPr>
          <a:xfrm>
            <a:off x="3000364" y="100010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3571868" y="100010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Блок-схема: узел 52"/>
          <p:cNvSpPr/>
          <p:nvPr/>
        </p:nvSpPr>
        <p:spPr>
          <a:xfrm>
            <a:off x="5143504" y="171448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узел 53"/>
          <p:cNvSpPr/>
          <p:nvPr/>
        </p:nvSpPr>
        <p:spPr>
          <a:xfrm>
            <a:off x="5643570" y="171448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Блок-схема: узел 54"/>
          <p:cNvSpPr/>
          <p:nvPr/>
        </p:nvSpPr>
        <p:spPr>
          <a:xfrm>
            <a:off x="6072198" y="171448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Блок-схема: узел 55"/>
          <p:cNvSpPr/>
          <p:nvPr/>
        </p:nvSpPr>
        <p:spPr>
          <a:xfrm>
            <a:off x="6500826" y="171448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Блок-схема: узел 56"/>
          <p:cNvSpPr/>
          <p:nvPr/>
        </p:nvSpPr>
        <p:spPr>
          <a:xfrm>
            <a:off x="6929454" y="171448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Блок-схема: узел 57"/>
          <p:cNvSpPr/>
          <p:nvPr/>
        </p:nvSpPr>
        <p:spPr>
          <a:xfrm>
            <a:off x="7500958" y="171448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узел 58"/>
          <p:cNvSpPr/>
          <p:nvPr/>
        </p:nvSpPr>
        <p:spPr>
          <a:xfrm>
            <a:off x="3929058" y="242886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Блок-схема: узел 59"/>
          <p:cNvSpPr/>
          <p:nvPr/>
        </p:nvSpPr>
        <p:spPr>
          <a:xfrm>
            <a:off x="2786050" y="242886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лок-схема: узел 60"/>
          <p:cNvSpPr/>
          <p:nvPr/>
        </p:nvSpPr>
        <p:spPr>
          <a:xfrm>
            <a:off x="3143240" y="242886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лок-схема: узел 61"/>
          <p:cNvSpPr/>
          <p:nvPr/>
        </p:nvSpPr>
        <p:spPr>
          <a:xfrm>
            <a:off x="3500430" y="242886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лок-схема: узел 62"/>
          <p:cNvSpPr/>
          <p:nvPr/>
        </p:nvSpPr>
        <p:spPr>
          <a:xfrm>
            <a:off x="4714876" y="3071810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лок-схема: узел 63"/>
          <p:cNvSpPr/>
          <p:nvPr/>
        </p:nvSpPr>
        <p:spPr>
          <a:xfrm>
            <a:off x="5143504" y="3071810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Блок-схема: узел 64"/>
          <p:cNvSpPr/>
          <p:nvPr/>
        </p:nvSpPr>
        <p:spPr>
          <a:xfrm>
            <a:off x="5500694" y="3071810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лок-схема: узел 65"/>
          <p:cNvSpPr/>
          <p:nvPr/>
        </p:nvSpPr>
        <p:spPr>
          <a:xfrm>
            <a:off x="5857884" y="3071810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лок-схема: узел 66"/>
          <p:cNvSpPr/>
          <p:nvPr/>
        </p:nvSpPr>
        <p:spPr>
          <a:xfrm>
            <a:off x="3929058" y="385762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Блок-схема: узел 67"/>
          <p:cNvSpPr/>
          <p:nvPr/>
        </p:nvSpPr>
        <p:spPr>
          <a:xfrm>
            <a:off x="3500430" y="385762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Блок-схема: узел 68"/>
          <p:cNvSpPr/>
          <p:nvPr/>
        </p:nvSpPr>
        <p:spPr>
          <a:xfrm>
            <a:off x="3000364" y="385762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Блок-схема: узел 69"/>
          <p:cNvSpPr/>
          <p:nvPr/>
        </p:nvSpPr>
        <p:spPr>
          <a:xfrm>
            <a:off x="2500298" y="385762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Блок-схема: узел 70"/>
          <p:cNvSpPr/>
          <p:nvPr/>
        </p:nvSpPr>
        <p:spPr>
          <a:xfrm>
            <a:off x="2071670" y="385762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лок-схема: узел 71"/>
          <p:cNvSpPr/>
          <p:nvPr/>
        </p:nvSpPr>
        <p:spPr>
          <a:xfrm>
            <a:off x="1571604" y="3857628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Блок-схема: узел 72"/>
          <p:cNvSpPr/>
          <p:nvPr/>
        </p:nvSpPr>
        <p:spPr>
          <a:xfrm>
            <a:off x="4786314" y="4714884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Блок-схема: узел 73"/>
          <p:cNvSpPr/>
          <p:nvPr/>
        </p:nvSpPr>
        <p:spPr>
          <a:xfrm>
            <a:off x="5214942" y="4714884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Блок-схема: узел 74"/>
          <p:cNvSpPr/>
          <p:nvPr/>
        </p:nvSpPr>
        <p:spPr>
          <a:xfrm>
            <a:off x="3571868" y="5572140"/>
            <a:ext cx="285752" cy="285752"/>
          </a:xfrm>
          <a:prstGeom prst="flowChartConnector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1" fill="hold">
                      <p:stCondLst>
                        <p:cond delay="indefinite"/>
                      </p:stCondLst>
                      <p:childTnLst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9" fill="hold">
                      <p:stCondLst>
                        <p:cond delay="indefinite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5" fill="hold">
                      <p:stCondLst>
                        <p:cond delay="indefinite"/>
                      </p:stCondLst>
                      <p:childTnLst>
                        <p:par>
                          <p:cTn id="576" fill="hold">
                            <p:stCondLst>
                              <p:cond delay="0"/>
                            </p:stCondLst>
                            <p:childTnLst>
                              <p:par>
                                <p:cTn id="5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3" fill="hold">
                      <p:stCondLst>
                        <p:cond delay="indefinite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0" fill="hold">
                      <p:stCondLst>
                        <p:cond delay="indefinite"/>
                      </p:stCondLst>
                      <p:childTnLst>
                        <p:par>
                          <p:cTn id="601" fill="hold">
                            <p:stCondLst>
                              <p:cond delay="0"/>
                            </p:stCondLst>
                            <p:childTnLst>
                              <p:par>
                                <p:cTn id="6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7" fill="hold">
                      <p:stCondLst>
                        <p:cond delay="indefinite"/>
                      </p:stCondLst>
                      <p:childTnLst>
                        <p:par>
                          <p:cTn id="608" fill="hold">
                            <p:stCondLst>
                              <p:cond delay="0"/>
                            </p:stCondLst>
                            <p:childTnLst>
                              <p:par>
                                <p:cTn id="6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4" fill="hold">
                      <p:stCondLst>
                        <p:cond delay="indefinite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8" fill="hold">
                      <p:stCondLst>
                        <p:cond delay="indefinite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5" fill="hold">
                      <p:stCondLst>
                        <p:cond delay="indefinite"/>
                      </p:stCondLst>
                      <p:childTnLst>
                        <p:par>
                          <p:cTn id="636" fill="hold">
                            <p:stCondLst>
                              <p:cond delay="0"/>
                            </p:stCondLst>
                            <p:childTnLst>
                              <p:par>
                                <p:cTn id="6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2" fill="hold">
                      <p:stCondLst>
                        <p:cond delay="indefinite"/>
                      </p:stCondLst>
                      <p:childTnLst>
                        <p:par>
                          <p:cTn id="643" fill="hold">
                            <p:stCondLst>
                              <p:cond delay="0"/>
                            </p:stCondLst>
                            <p:childTnLst>
                              <p:par>
                                <p:cTn id="6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9" fill="hold">
                      <p:stCondLst>
                        <p:cond delay="indefinite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6" fill="hold">
                      <p:stCondLst>
                        <p:cond delay="indefinite"/>
                      </p:stCondLst>
                      <p:childTnLst>
                        <p:par>
                          <p:cTn id="657" fill="hold">
                            <p:stCondLst>
                              <p:cond delay="0"/>
                            </p:stCondLst>
                            <p:childTnLst>
                              <p:par>
                                <p:cTn id="6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>
                      <p:stCondLst>
                        <p:cond delay="indefinite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6" fill="hold">
                      <p:stCondLst>
                        <p:cond delay="indefinite"/>
                      </p:stCondLst>
                      <p:childTnLst>
                        <p:par>
                          <p:cTn id="707" fill="hold">
                            <p:stCondLst>
                              <p:cond delay="0"/>
                            </p:stCondLst>
                            <p:childTnLst>
                              <p:par>
                                <p:cTn id="7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3" fill="hold">
                      <p:stCondLst>
                        <p:cond delay="indefinite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0" fill="hold">
                      <p:stCondLst>
                        <p:cond delay="indefinite"/>
                      </p:stCondLst>
                      <p:childTnLst>
                        <p:par>
                          <p:cTn id="721" fill="hold">
                            <p:stCondLst>
                              <p:cond delay="0"/>
                            </p:stCondLst>
                            <p:childTnLst>
                              <p:par>
                                <p:cTn id="7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7" fill="hold">
                      <p:stCondLst>
                        <p:cond delay="indefinite"/>
                      </p:stCondLst>
                      <p:childTnLst>
                        <p:par>
                          <p:cTn id="728" fill="hold">
                            <p:stCondLst>
                              <p:cond delay="0"/>
                            </p:stCondLst>
                            <p:childTnLst>
                              <p:par>
                                <p:cTn id="7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4" fill="hold">
                      <p:stCondLst>
                        <p:cond delay="indefinite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1" fill="hold">
                      <p:stCondLst>
                        <p:cond delay="indefinite"/>
                      </p:stCondLst>
                      <p:childTnLst>
                        <p:par>
                          <p:cTn id="742" fill="hold">
                            <p:stCondLst>
                              <p:cond delay="0"/>
                            </p:stCondLst>
                            <p:childTnLst>
                              <p:par>
                                <p:cTn id="7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8" fill="hold">
                      <p:stCondLst>
                        <p:cond delay="indefinite"/>
                      </p:stCondLst>
                      <p:childTnLst>
                        <p:par>
                          <p:cTn id="749" fill="hold">
                            <p:stCondLst>
                              <p:cond delay="0"/>
                            </p:stCondLst>
                            <p:childTnLst>
                              <p:par>
                                <p:cTn id="7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5" fill="hold">
                      <p:stCondLst>
                        <p:cond delay="indefinite"/>
                      </p:stCondLst>
                      <p:childTnLst>
                        <p:par>
                          <p:cTn id="756" fill="hold">
                            <p:stCondLst>
                              <p:cond delay="0"/>
                            </p:stCondLst>
                            <p:childTnLst>
                              <p:par>
                                <p:cTn id="7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3" fill="hold">
                      <p:stCondLst>
                        <p:cond delay="indefinite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1" fill="hold">
                      <p:stCondLst>
                        <p:cond delay="indefinite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9" fill="hold">
                      <p:stCondLst>
                        <p:cond delay="indefinite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7" fill="hold">
                      <p:stCondLst>
                        <p:cond delay="indefinite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3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2" fill="hold">
                      <p:stCondLst>
                        <p:cond delay="indefinite"/>
                      </p:stCondLst>
                      <p:childTnLst>
                        <p:par>
                          <p:cTn id="833" fill="hold">
                            <p:stCondLst>
                              <p:cond delay="0"/>
                            </p:stCondLst>
                            <p:childTnLst>
                              <p:par>
                                <p:cTn id="8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0" fill="hold">
                      <p:stCondLst>
                        <p:cond delay="indefinite"/>
                      </p:stCondLst>
                      <p:childTnLst>
                        <p:par>
                          <p:cTn id="851" fill="hold">
                            <p:stCondLst>
                              <p:cond delay="0"/>
                            </p:stCondLst>
                            <p:childTnLst>
                              <p:par>
                                <p:cTn id="8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3"/>
            <a:ext cx="2357454" cy="1874348"/>
          </a:xfrm>
          <a:prstGeom prst="rect">
            <a:avLst/>
          </a:prstGeom>
          <a:noFill/>
        </p:spPr>
      </p:pic>
      <p:pic>
        <p:nvPicPr>
          <p:cNvPr id="3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642918"/>
            <a:ext cx="2357454" cy="1874348"/>
          </a:xfrm>
          <a:prstGeom prst="rect">
            <a:avLst/>
          </a:prstGeom>
          <a:noFill/>
        </p:spPr>
      </p:pic>
      <p:pic>
        <p:nvPicPr>
          <p:cNvPr id="4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714356"/>
            <a:ext cx="2357454" cy="1874348"/>
          </a:xfrm>
          <a:prstGeom prst="rect">
            <a:avLst/>
          </a:prstGeom>
          <a:noFill/>
        </p:spPr>
      </p:pic>
      <p:pic>
        <p:nvPicPr>
          <p:cNvPr id="5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714356"/>
            <a:ext cx="2357454" cy="1874348"/>
          </a:xfrm>
          <a:prstGeom prst="rect">
            <a:avLst/>
          </a:prstGeom>
          <a:noFill/>
        </p:spPr>
      </p:pic>
      <p:pic>
        <p:nvPicPr>
          <p:cNvPr id="6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14620"/>
            <a:ext cx="2357454" cy="1874348"/>
          </a:xfrm>
          <a:prstGeom prst="rect">
            <a:avLst/>
          </a:prstGeom>
          <a:noFill/>
        </p:spPr>
      </p:pic>
      <p:pic>
        <p:nvPicPr>
          <p:cNvPr id="7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643182"/>
            <a:ext cx="2357454" cy="1874348"/>
          </a:xfrm>
          <a:prstGeom prst="rect">
            <a:avLst/>
          </a:prstGeom>
          <a:noFill/>
        </p:spPr>
      </p:pic>
      <p:pic>
        <p:nvPicPr>
          <p:cNvPr id="8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714620"/>
            <a:ext cx="2357454" cy="1874348"/>
          </a:xfrm>
          <a:prstGeom prst="rect">
            <a:avLst/>
          </a:prstGeom>
          <a:noFill/>
        </p:spPr>
      </p:pic>
      <p:pic>
        <p:nvPicPr>
          <p:cNvPr id="9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2643182"/>
            <a:ext cx="2357454" cy="1874348"/>
          </a:xfrm>
          <a:prstGeom prst="rect">
            <a:avLst/>
          </a:prstGeom>
          <a:noFill/>
        </p:spPr>
      </p:pic>
      <p:pic>
        <p:nvPicPr>
          <p:cNvPr id="10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643446"/>
            <a:ext cx="2357454" cy="1874348"/>
          </a:xfrm>
          <a:prstGeom prst="rect">
            <a:avLst/>
          </a:prstGeom>
          <a:noFill/>
        </p:spPr>
      </p:pic>
      <p:pic>
        <p:nvPicPr>
          <p:cNvPr id="11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572008"/>
            <a:ext cx="2357454" cy="1874348"/>
          </a:xfrm>
          <a:prstGeom prst="rect">
            <a:avLst/>
          </a:prstGeom>
          <a:noFill/>
        </p:spPr>
      </p:pic>
      <p:pic>
        <p:nvPicPr>
          <p:cNvPr id="12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500570"/>
            <a:ext cx="2357454" cy="1874348"/>
          </a:xfrm>
          <a:prstGeom prst="rect">
            <a:avLst/>
          </a:prstGeom>
          <a:noFill/>
        </p:spPr>
      </p:pic>
      <p:pic>
        <p:nvPicPr>
          <p:cNvPr id="13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500570"/>
            <a:ext cx="2357454" cy="18743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357290" y="128586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357554" y="142873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86380" y="142873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58082" y="150017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57290" y="350043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28992" y="34290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00694" y="350043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7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286644" y="342900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8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571604" y="542926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00430" y="5500702"/>
            <a:ext cx="7553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572132" y="5357826"/>
            <a:ext cx="7553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11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429520" y="5357826"/>
            <a:ext cx="7553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12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3"/>
            <a:ext cx="2357454" cy="1874348"/>
          </a:xfrm>
          <a:prstGeom prst="rect">
            <a:avLst/>
          </a:prstGeom>
          <a:noFill/>
        </p:spPr>
      </p:pic>
      <p:pic>
        <p:nvPicPr>
          <p:cNvPr id="3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642918"/>
            <a:ext cx="2357454" cy="1874348"/>
          </a:xfrm>
          <a:prstGeom prst="rect">
            <a:avLst/>
          </a:prstGeom>
          <a:noFill/>
        </p:spPr>
      </p:pic>
      <p:pic>
        <p:nvPicPr>
          <p:cNvPr id="4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714356"/>
            <a:ext cx="2357454" cy="1874348"/>
          </a:xfrm>
          <a:prstGeom prst="rect">
            <a:avLst/>
          </a:prstGeom>
          <a:noFill/>
        </p:spPr>
      </p:pic>
      <p:pic>
        <p:nvPicPr>
          <p:cNvPr id="5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714356"/>
            <a:ext cx="2357454" cy="1874348"/>
          </a:xfrm>
          <a:prstGeom prst="rect">
            <a:avLst/>
          </a:prstGeom>
          <a:noFill/>
        </p:spPr>
      </p:pic>
      <p:pic>
        <p:nvPicPr>
          <p:cNvPr id="6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714620"/>
            <a:ext cx="2357454" cy="1874348"/>
          </a:xfrm>
          <a:prstGeom prst="rect">
            <a:avLst/>
          </a:prstGeom>
          <a:noFill/>
        </p:spPr>
      </p:pic>
      <p:pic>
        <p:nvPicPr>
          <p:cNvPr id="7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714620"/>
            <a:ext cx="2357454" cy="1874348"/>
          </a:xfrm>
          <a:prstGeom prst="rect">
            <a:avLst/>
          </a:prstGeom>
          <a:noFill/>
        </p:spPr>
      </p:pic>
      <p:pic>
        <p:nvPicPr>
          <p:cNvPr id="8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714620"/>
            <a:ext cx="2357454" cy="1874348"/>
          </a:xfrm>
          <a:prstGeom prst="rect">
            <a:avLst/>
          </a:prstGeom>
          <a:noFill/>
        </p:spPr>
      </p:pic>
      <p:pic>
        <p:nvPicPr>
          <p:cNvPr id="9" name="Picture 2" descr="Картинки по запросу раскраски мы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571744"/>
            <a:ext cx="2357454" cy="18743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285852" y="1357298"/>
            <a:ext cx="7553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13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1571612"/>
            <a:ext cx="7553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14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14942" y="1643050"/>
            <a:ext cx="7553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15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15206" y="1571612"/>
            <a:ext cx="7553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16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14414" y="3643314"/>
            <a:ext cx="7553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17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57554" y="3643314"/>
            <a:ext cx="7040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18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143504" y="3643314"/>
            <a:ext cx="7040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19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215206" y="3500438"/>
            <a:ext cx="7040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20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2428860" y="2285992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3571868" y="228599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4786314" y="228599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428604"/>
            <a:ext cx="807249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Конспект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непрерывной образовательной деятельности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«Формирование элементарных математических представлений»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для подготовительной группы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образовательная  область  «Познавательное развитие»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Дата проведения: …</a:t>
            </a:r>
            <a:r>
              <a:rPr lang="ru-RU" sz="1200" b="1" u="sng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НОД № __</a:t>
            </a: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23__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Тема: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 числа 9. Счёт в пределах 20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«»</a:t>
            </a: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 конспекта: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Купчинская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Елена Васильевна,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Жабаровская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Валентина Васильевна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приоритетной образовательной области: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Познавательное развитие: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совершенствование навыки счёта в пределах 20, составлять число 9 из двух меньших чисел.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 ОО в интеграции: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Социально-коммуникативное развитие: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развитие общения и взаимодействия ребенка со взрослыми и сверстниками.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Физическое развитие: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формирование ежедневной двигательной деятельности, 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Предпосылки учебной деятельности: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формирование умения слушать и слышать, выполнять инструкции взрослого, следовать правилам.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Оборудование для педагога: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ноутбук, проектор, демонстрационный экран, презентация «20 мышат», карточки с цифрами от 0 до 9, кубы большие, рулетка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Оборудование для детей: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счётные палочки, таблица с кругами.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Вводная часть (мотивационный, подготовительный этап)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215074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НОД.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демонстрационном экране 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слайд № 1.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(звук колокольчика 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Педагог: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Прозвенел звоночек!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готовы? Всё готово?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Начинаем заниматься!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 читает стихотворение: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Бег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прекрасная игра.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Ускоритель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номера.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Приготовились. На старт!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Первым номером гепард!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Номер два. Ну и ну!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Скачет антилопа гну!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Страус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третий. Он в галопе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уступит антилопе.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за ним быстрее ветра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четвёртой скачет зебра.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Номер пятый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лев бежит.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Шесть. Жираф за ним бежит.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 легко бежит гиена.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Есть характер у спортсмена.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Номер восемь. Лошадь мчится.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девятая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волчица.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на этом кончим счёт.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Победителям почёт!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А.Усачёв.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Ребята, сколько всего кругов? (Ответы детей)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Слайд </a:t>
            </a:r>
            <a:r>
              <a:rPr lang="ru-RU" sz="11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1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экране изображена таблица. Нам необходимо перечислить варианты раскладывания числа 9 на 2 меньших числа.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 разделить девять спортсменов на две команды? (Ответы детей)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экране проводится работа с таблицей. У детей на столах счётные палочки, они выполняют подсчёты соответственно с работой в таблицей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Вывод: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Число девять можно составить по разному (8 вариантов: 1+8, 7+2, 2+7, 5+4, 4+5,6+3, 3+6, 8+1 )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166584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 rot="10800000" flipV="1">
            <a:off x="0" y="692498"/>
            <a:ext cx="842968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Слайды 3-4.  Игровое упражнение.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экране появляются  изображения мышат, на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маечках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стоят номерки от 1 до 15, с 16 до 20 проставляются номера совместно с детьми.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Стихотворение.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Двадцать спортсменов бегут на зарядку.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не желают бежать по порядку.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Последний, случается первым придет-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Такой вот бывает неправильный счёт.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Пересчитывают мышат в обратном порядке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Физкультминутка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«На зарядку становись!»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 читает стихотворение, показывая карточку с цифрой. Дети выполняют движения столько раз, какая цифра изображена на карточке.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зайчиков у нас? (5)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Столько и подпрыгнем раз.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палочек до точки (4)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Столько встанем на носочки.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точек будет в круге? (9)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Столько раз поднимем руки.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Ребята на соревнованиях спортсменам разрешено использовать кубы определенной высоты.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-у нас кубы разных размеров. Кто скажет чем можно измерить высоту  куба? (Ответы детей. Специальным измерительным прибором – линейкой, рулеткой, метром…)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нашим спортсменам разрешено использовать кубы высотой не более 20 см, у меня есть рулетка, на которой отмечены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стандарные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значении длины, сейчас мы измерим все кубы и узнаем, какой из них разрешено использовать на соревнованиях.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Проводятся измерения кубов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Игровое упражнение «Рисуем план расположения кубов»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Детям раздаются листы в клетку, на экран выводится лист с отмеченными точками.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 экране демонстрируется образец задания.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вас  на столах плен расположения кубов на соревновании. Вам необходимо продолжить до конца ряд, соблюдая последовательность точек через одну клеточку.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45720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Физкультминутка: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«Мы устали чуточку»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устали чуточку,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Отдохнем минуточку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Поворот, наклон, прыжок,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Улыбнись, давай, дружок,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Прямо спину ты держи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соседа посмотри,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Руки вверх и сразу вниз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за парту вновь садись.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тетрадях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Заключительная  часть (рефлексивный этап)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Состав какого числа мы сегодня изучали? (ответы детей)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Сколько мышат – спортсменов на соревнования готовились?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Чем можно измерить высоту предмета</a:t>
            </a: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Сколько вариантов составления цифры 9 возможно использовать ?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Домашнее задание: найти дома одинаковые 9 предметов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769</Words>
  <PresentationFormat>Экран (4:3)</PresentationFormat>
  <Paragraphs>119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3</cp:revision>
  <dcterms:created xsi:type="dcterms:W3CDTF">2017-11-20T17:24:06Z</dcterms:created>
  <dcterms:modified xsi:type="dcterms:W3CDTF">2017-11-20T20:22:35Z</dcterms:modified>
</cp:coreProperties>
</file>