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69" r:id="rId3"/>
    <p:sldId id="270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5" r:id="rId12"/>
    <p:sldId id="266" r:id="rId13"/>
    <p:sldId id="267" r:id="rId14"/>
    <p:sldId id="277" r:id="rId15"/>
    <p:sldId id="276" r:id="rId16"/>
    <p:sldId id="271" r:id="rId17"/>
    <p:sldId id="272" r:id="rId18"/>
    <p:sldId id="273" r:id="rId19"/>
    <p:sldId id="274" r:id="rId20"/>
    <p:sldId id="278" r:id="rId21"/>
    <p:sldId id="257" r:id="rId22"/>
    <p:sldId id="279" r:id="rId23"/>
    <p:sldId id="280" r:id="rId24"/>
    <p:sldId id="281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53B5B-877E-4DB4-B6AB-33C6C222FB4D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681F6-B78B-47BA-A79A-C42A34E29E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17A8-7FDD-4B53-A9D1-AA78BEC61B1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3CC-7806-4FA8-849F-BF69A600C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17A8-7FDD-4B53-A9D1-AA78BEC61B1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3CC-7806-4FA8-849F-BF69A600C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17A8-7FDD-4B53-A9D1-AA78BEC61B1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3CC-7806-4FA8-849F-BF69A600C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17A8-7FDD-4B53-A9D1-AA78BEC61B1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3CC-7806-4FA8-849F-BF69A600C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17A8-7FDD-4B53-A9D1-AA78BEC61B1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3CC-7806-4FA8-849F-BF69A600C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17A8-7FDD-4B53-A9D1-AA78BEC61B1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3CC-7806-4FA8-849F-BF69A600C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17A8-7FDD-4B53-A9D1-AA78BEC61B1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3CC-7806-4FA8-849F-BF69A600C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17A8-7FDD-4B53-A9D1-AA78BEC61B1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3CC-7806-4FA8-849F-BF69A600C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17A8-7FDD-4B53-A9D1-AA78BEC61B1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3CC-7806-4FA8-849F-BF69A600C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17A8-7FDD-4B53-A9D1-AA78BEC61B1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3CC-7806-4FA8-849F-BF69A600C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17A8-7FDD-4B53-A9D1-AA78BEC61B1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3CC-7806-4FA8-849F-BF69A600C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217A8-7FDD-4B53-A9D1-AA78BEC61B1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03CC-7806-4FA8-849F-BF69A600C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0438"/>
            <a:ext cx="4357686" cy="2903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Картинки по запросу Африка"/>
          <p:cNvPicPr>
            <a:picLocks noChangeAspect="1" noChangeArrowheads="1"/>
          </p:cNvPicPr>
          <p:nvPr/>
        </p:nvPicPr>
        <p:blipFill>
          <a:blip r:embed="rId3"/>
          <a:srcRect r="12500"/>
          <a:stretch>
            <a:fillRect/>
          </a:stretch>
        </p:blipFill>
        <p:spPr bwMode="auto">
          <a:xfrm>
            <a:off x="4857752" y="357166"/>
            <a:ext cx="3929058" cy="2806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Картинки по запросу африка природа"/>
          <p:cNvPicPr>
            <a:picLocks noChangeAspect="1" noChangeArrowheads="1"/>
          </p:cNvPicPr>
          <p:nvPr/>
        </p:nvPicPr>
        <p:blipFill>
          <a:blip r:embed="rId4"/>
          <a:srcRect r="1562" b="8004"/>
          <a:stretch>
            <a:fillRect/>
          </a:stretch>
        </p:blipFill>
        <p:spPr bwMode="auto">
          <a:xfrm>
            <a:off x="214282" y="3071810"/>
            <a:ext cx="4134896" cy="2904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857232"/>
            <a:ext cx="46620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африка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Африка мартышки"/>
          <p:cNvPicPr>
            <a:picLocks noChangeAspect="1" noChangeArrowheads="1"/>
          </p:cNvPicPr>
          <p:nvPr/>
        </p:nvPicPr>
        <p:blipFill>
          <a:blip r:embed="rId2"/>
          <a:srcRect r="5098"/>
          <a:stretch>
            <a:fillRect/>
          </a:stretch>
        </p:blipFill>
        <p:spPr bwMode="auto">
          <a:xfrm>
            <a:off x="-1" y="434531"/>
            <a:ext cx="9144001" cy="6423469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доктор айбол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22" y="4786322"/>
            <a:ext cx="2071678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и по запросу краски фото"/>
          <p:cNvPicPr>
            <a:picLocks noChangeAspect="1" noChangeArrowheads="1"/>
          </p:cNvPicPr>
          <p:nvPr/>
        </p:nvPicPr>
        <p:blipFill>
          <a:blip r:embed="rId2"/>
          <a:srcRect t="14063"/>
          <a:stretch>
            <a:fillRect/>
          </a:stretch>
        </p:blipFill>
        <p:spPr bwMode="auto">
          <a:xfrm>
            <a:off x="642910" y="-1"/>
            <a:ext cx="7858180" cy="6761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G:\ппппппппппп\прлпоп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2928958" cy="3051442"/>
          </a:xfrm>
          <a:prstGeom prst="rect">
            <a:avLst/>
          </a:prstGeom>
          <a:noFill/>
        </p:spPr>
      </p:pic>
      <p:pic>
        <p:nvPicPr>
          <p:cNvPr id="21508" name="Picture 4" descr="G:\ппппппппппп\крок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00041"/>
            <a:ext cx="3000396" cy="3125907"/>
          </a:xfrm>
          <a:prstGeom prst="rect">
            <a:avLst/>
          </a:prstGeom>
          <a:noFill/>
        </p:spPr>
      </p:pic>
      <p:pic>
        <p:nvPicPr>
          <p:cNvPr id="21509" name="Picture 5" descr="G:\ппппппппппп\крокодлтдлтд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85728"/>
            <a:ext cx="2811332" cy="2928934"/>
          </a:xfrm>
          <a:prstGeom prst="rect">
            <a:avLst/>
          </a:prstGeom>
          <a:noFill/>
        </p:spPr>
      </p:pic>
      <p:pic>
        <p:nvPicPr>
          <p:cNvPr id="21510" name="Picture 6" descr="G:\ппппппппппп\лрмлмлдро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732093"/>
            <a:ext cx="3000396" cy="3125907"/>
          </a:xfrm>
          <a:prstGeom prst="rect">
            <a:avLst/>
          </a:prstGeom>
          <a:noFill/>
        </p:spPr>
      </p:pic>
      <p:pic>
        <p:nvPicPr>
          <p:cNvPr id="21511" name="Picture 7" descr="G:\ппппппппппп\лрмлмлдроиюб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508814"/>
            <a:ext cx="3214710" cy="33491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G:\ппппппппппп\raskraska-slon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2214578" cy="2399326"/>
          </a:xfrm>
          <a:prstGeom prst="rect">
            <a:avLst/>
          </a:prstGeom>
          <a:noFill/>
        </p:spPr>
      </p:pic>
      <p:pic>
        <p:nvPicPr>
          <p:cNvPr id="20482" name="Picture 2" descr="G:\ппппппппппп\raskraska-slon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70"/>
            <a:ext cx="2307805" cy="2500330"/>
          </a:xfrm>
          <a:prstGeom prst="rect">
            <a:avLst/>
          </a:prstGeom>
          <a:noFill/>
        </p:spPr>
      </p:pic>
      <p:pic>
        <p:nvPicPr>
          <p:cNvPr id="4" name="Picture 1" descr="G:\ппппппппппп\raskraska-slon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613469"/>
            <a:ext cx="2071702" cy="2244531"/>
          </a:xfrm>
          <a:prstGeom prst="rect">
            <a:avLst/>
          </a:prstGeom>
          <a:noFill/>
        </p:spPr>
      </p:pic>
      <p:pic>
        <p:nvPicPr>
          <p:cNvPr id="6" name="Picture 1" descr="G:\ппппппппппп\raskraska-slon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214554"/>
            <a:ext cx="2071702" cy="2244531"/>
          </a:xfrm>
          <a:prstGeom prst="rect">
            <a:avLst/>
          </a:prstGeom>
          <a:noFill/>
        </p:spPr>
      </p:pic>
      <p:pic>
        <p:nvPicPr>
          <p:cNvPr id="7" name="Picture 2" descr="G:\ппппппппппп\raskraska-slon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000240"/>
            <a:ext cx="2175930" cy="2357454"/>
          </a:xfrm>
          <a:prstGeom prst="rect">
            <a:avLst/>
          </a:prstGeom>
          <a:noFill/>
        </p:spPr>
      </p:pic>
      <p:pic>
        <p:nvPicPr>
          <p:cNvPr id="8" name="Picture 2" descr="G:\ппппппппппп\raskraska-slon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57670"/>
            <a:ext cx="2307805" cy="2500330"/>
          </a:xfrm>
          <a:prstGeom prst="rect">
            <a:avLst/>
          </a:prstGeom>
          <a:noFill/>
        </p:spPr>
      </p:pic>
      <p:pic>
        <p:nvPicPr>
          <p:cNvPr id="9" name="Picture 2" descr="G:\ппппппппппп\raskraska-slon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0"/>
            <a:ext cx="2175909" cy="2357430"/>
          </a:xfrm>
          <a:prstGeom prst="rect">
            <a:avLst/>
          </a:prstGeom>
          <a:noFill/>
        </p:spPr>
      </p:pic>
      <p:pic>
        <p:nvPicPr>
          <p:cNvPr id="10" name="Picture 4" descr="Картинки по запросу доктор айболи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noFill/>
        </p:spPr>
      </p:pic>
      <p:pic>
        <p:nvPicPr>
          <p:cNvPr id="12" name="Picture 2" descr="G:\ппппппппппп\raskraska-slon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175909" cy="2357430"/>
          </a:xfrm>
          <a:prstGeom prst="rect">
            <a:avLst/>
          </a:prstGeom>
          <a:noFill/>
        </p:spPr>
      </p:pic>
      <p:pic>
        <p:nvPicPr>
          <p:cNvPr id="13" name="Picture 1" descr="G:\ппппппппппп\raskraska-slon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2071702" cy="2244531"/>
          </a:xfrm>
          <a:prstGeom prst="rect">
            <a:avLst/>
          </a:prstGeom>
          <a:noFill/>
        </p:spPr>
      </p:pic>
      <p:pic>
        <p:nvPicPr>
          <p:cNvPr id="14" name="Picture 2" descr="G:\ппппппппппп\raskraska-slon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143116"/>
            <a:ext cx="217593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G:\ппппппппппп\raskraska-slon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1928794" cy="2089701"/>
          </a:xfrm>
          <a:prstGeom prst="rect">
            <a:avLst/>
          </a:prstGeom>
          <a:noFill/>
        </p:spPr>
      </p:pic>
      <p:pic>
        <p:nvPicPr>
          <p:cNvPr id="20482" name="Picture 2" descr="G:\ппппппппппп\raskraska-slon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429108"/>
            <a:ext cx="2241867" cy="2428892"/>
          </a:xfrm>
          <a:prstGeom prst="rect">
            <a:avLst/>
          </a:prstGeom>
          <a:noFill/>
        </p:spPr>
      </p:pic>
      <p:pic>
        <p:nvPicPr>
          <p:cNvPr id="4" name="Picture 1" descr="G:\ппппппппппп\raskraska-slon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928802"/>
            <a:ext cx="1912180" cy="2071702"/>
          </a:xfrm>
          <a:prstGeom prst="rect">
            <a:avLst/>
          </a:prstGeom>
          <a:noFill/>
        </p:spPr>
      </p:pic>
      <p:pic>
        <p:nvPicPr>
          <p:cNvPr id="6" name="Picture 1" descr="G:\ппппппппппп\raskraska-slon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86446" y="2000240"/>
            <a:ext cx="1780306" cy="1928826"/>
          </a:xfrm>
          <a:prstGeom prst="rect">
            <a:avLst/>
          </a:prstGeom>
          <a:noFill/>
        </p:spPr>
      </p:pic>
      <p:pic>
        <p:nvPicPr>
          <p:cNvPr id="7" name="Picture 2" descr="G:\ппппппппппп\raskraska-slon3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15008" y="0"/>
            <a:ext cx="1846221" cy="2000240"/>
          </a:xfrm>
          <a:prstGeom prst="rect">
            <a:avLst/>
          </a:prstGeom>
          <a:noFill/>
        </p:spPr>
      </p:pic>
      <p:pic>
        <p:nvPicPr>
          <p:cNvPr id="8" name="Picture 2" descr="G:\ппппппппппп\raskraska-slon3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214678" y="4566048"/>
            <a:ext cx="2115471" cy="2291952"/>
          </a:xfrm>
          <a:prstGeom prst="rect">
            <a:avLst/>
          </a:prstGeom>
          <a:noFill/>
        </p:spPr>
      </p:pic>
      <p:pic>
        <p:nvPicPr>
          <p:cNvPr id="9" name="Picture 2" descr="G:\ппппппппппп\raskraska-slon3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000232" y="0"/>
            <a:ext cx="1785949" cy="1934938"/>
          </a:xfrm>
          <a:prstGeom prst="rect">
            <a:avLst/>
          </a:prstGeom>
          <a:noFill/>
        </p:spPr>
      </p:pic>
      <p:pic>
        <p:nvPicPr>
          <p:cNvPr id="10" name="Picture 4" descr="Картинки по запросу доктор айболи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32" y="4143380"/>
            <a:ext cx="2428868" cy="2428868"/>
          </a:xfrm>
          <a:prstGeom prst="rect">
            <a:avLst/>
          </a:prstGeom>
          <a:noFill/>
        </p:spPr>
      </p:pic>
      <p:pic>
        <p:nvPicPr>
          <p:cNvPr id="12" name="Picture 2" descr="G:\ппппппппппп\raskraska-slon37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912160" cy="2071678"/>
          </a:xfrm>
          <a:prstGeom prst="rect">
            <a:avLst/>
          </a:prstGeom>
          <a:noFill/>
        </p:spPr>
      </p:pic>
      <p:pic>
        <p:nvPicPr>
          <p:cNvPr id="13" name="Picture 1" descr="G:\ппппппппппп\raskraska-slon3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928794" y="1928802"/>
            <a:ext cx="1928826" cy="2089736"/>
          </a:xfrm>
          <a:prstGeom prst="rect">
            <a:avLst/>
          </a:prstGeom>
          <a:noFill/>
        </p:spPr>
      </p:pic>
      <p:pic>
        <p:nvPicPr>
          <p:cNvPr id="14" name="Picture 2" descr="G:\ппппппппппп\raskraska-slon37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0"/>
            <a:ext cx="1780284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0"/>
            <a:ext cx="6048579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  зоопарке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ходит  слон,</a:t>
            </a:r>
          </a:p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Уши,   хобот,   серый он,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Головой   своей   кивает,</a:t>
            </a:r>
          </a:p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Будто   в   гости   приглашает.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Раз,   два,   три – вперёд   наклон,</a:t>
            </a:r>
          </a:p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Раз, два, три-  теперь   назад.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Головой   кивает   слон-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  зарядку   делать   рад.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Гномику   он   шлёт  поклон.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Вдох  глубокий,   выдох   полный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Разгулялись    в  море  волны.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Руки   вверх   поднять   пора.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Дружно   ловим   комара.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Опустили   руки   вниз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  занятие   вернись.</a:t>
            </a:r>
          </a:p>
        </p:txBody>
      </p:sp>
      <p:pic>
        <p:nvPicPr>
          <p:cNvPr id="5" name="Picture 1" descr="G:\ппппппппппп\raskraska-slon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72264" y="4357670"/>
            <a:ext cx="230780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ппппппппппп\тигрь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2662326" cy="3571876"/>
          </a:xfrm>
          <a:prstGeom prst="rect">
            <a:avLst/>
          </a:prstGeom>
          <a:noFill/>
        </p:spPr>
      </p:pic>
      <p:pic>
        <p:nvPicPr>
          <p:cNvPr id="29699" name="Picture 3" descr="G:\ппппппппппп\тигрьтьм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113510" y="1"/>
            <a:ext cx="2449338" cy="3286123"/>
          </a:xfrm>
          <a:prstGeom prst="rect">
            <a:avLst/>
          </a:prstGeom>
          <a:noFill/>
        </p:spPr>
      </p:pic>
      <p:pic>
        <p:nvPicPr>
          <p:cNvPr id="29700" name="Picture 4" descr="G:\ппппппппппп\тигрьтьм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876"/>
            <a:ext cx="2449340" cy="3286124"/>
          </a:xfrm>
          <a:prstGeom prst="rect">
            <a:avLst/>
          </a:prstGeom>
          <a:noFill/>
        </p:spPr>
      </p:pic>
      <p:pic>
        <p:nvPicPr>
          <p:cNvPr id="5" name="Picture 4" descr="G:\ппппппппппп\тигрьтьм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89599" cy="3071810"/>
          </a:xfrm>
          <a:prstGeom prst="rect">
            <a:avLst/>
          </a:prstGeom>
          <a:noFill/>
        </p:spPr>
      </p:pic>
      <p:pic>
        <p:nvPicPr>
          <p:cNvPr id="6" name="Picture 2" descr="G:\ппппппппппп\тигрь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2662326" cy="3571876"/>
          </a:xfrm>
          <a:prstGeom prst="rect">
            <a:avLst/>
          </a:prstGeom>
          <a:noFill/>
        </p:spPr>
      </p:pic>
      <p:pic>
        <p:nvPicPr>
          <p:cNvPr id="7" name="Picture 2" descr="G:\ппппппппппп\тигрь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143636" y="3714752"/>
            <a:ext cx="2342844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ппппппппппп\zzs_zhiraf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1579566" cy="2943244"/>
          </a:xfrm>
          <a:prstGeom prst="rect">
            <a:avLst/>
          </a:prstGeom>
          <a:noFill/>
        </p:spPr>
      </p:pic>
      <p:pic>
        <p:nvPicPr>
          <p:cNvPr id="30723" name="Picture 3" descr="G:\ппппппппппп\zzs_zhiraf_hдьлол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00414"/>
            <a:ext cx="1801933" cy="3357586"/>
          </a:xfrm>
          <a:prstGeom prst="rect">
            <a:avLst/>
          </a:prstGeom>
          <a:noFill/>
        </p:spPr>
      </p:pic>
      <p:pic>
        <p:nvPicPr>
          <p:cNvPr id="30724" name="Picture 4" descr="G:\ппппппппппп\прлпоп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928670"/>
            <a:ext cx="2186988" cy="2278444"/>
          </a:xfrm>
          <a:prstGeom prst="rect">
            <a:avLst/>
          </a:prstGeom>
          <a:noFill/>
        </p:spPr>
      </p:pic>
      <p:pic>
        <p:nvPicPr>
          <p:cNvPr id="5" name="Picture 3" descr="G:\ппппппппппп\zzs_zhiraf_hдьлол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29388" y="3286124"/>
            <a:ext cx="1801933" cy="3357586"/>
          </a:xfrm>
          <a:prstGeom prst="rect">
            <a:avLst/>
          </a:prstGeom>
          <a:noFill/>
        </p:spPr>
      </p:pic>
      <p:pic>
        <p:nvPicPr>
          <p:cNvPr id="6" name="Picture 2" descr="G:\ппппппппппп\тигрь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071942"/>
            <a:ext cx="1928826" cy="25877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ппппппппппп\21-09-2015_20-05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71670" y="214290"/>
            <a:ext cx="1714512" cy="2286016"/>
          </a:xfrm>
          <a:prstGeom prst="rect">
            <a:avLst/>
          </a:prstGeom>
          <a:noFill/>
        </p:spPr>
      </p:pic>
      <p:pic>
        <p:nvPicPr>
          <p:cNvPr id="31747" name="Picture 3" descr="G:\ппппппппппп\21-09-2015_20-05-582,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10135"/>
            <a:ext cx="1535900" cy="2047865"/>
          </a:xfrm>
          <a:prstGeom prst="rect">
            <a:avLst/>
          </a:prstGeom>
          <a:noFill/>
        </p:spPr>
      </p:pic>
      <p:pic>
        <p:nvPicPr>
          <p:cNvPr id="31748" name="Picture 4" descr="G:\ппппппппппп\21-09-2015_20-05-582,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500306"/>
            <a:ext cx="1660933" cy="2214578"/>
          </a:xfrm>
          <a:prstGeom prst="rect">
            <a:avLst/>
          </a:prstGeom>
          <a:noFill/>
        </p:spPr>
      </p:pic>
      <p:pic>
        <p:nvPicPr>
          <p:cNvPr id="5" name="Picture 4" descr="G:\ппппппппппп\21-09-2015_20-05-582,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4282" y="214290"/>
            <a:ext cx="1643074" cy="2190765"/>
          </a:xfrm>
          <a:prstGeom prst="rect">
            <a:avLst/>
          </a:prstGeom>
          <a:noFill/>
        </p:spPr>
      </p:pic>
      <p:pic>
        <p:nvPicPr>
          <p:cNvPr id="6" name="Picture 4" descr="G:\ппппппппппп\21-09-2015_20-05-582,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14290"/>
            <a:ext cx="1660933" cy="2214578"/>
          </a:xfrm>
          <a:prstGeom prst="rect">
            <a:avLst/>
          </a:prstGeom>
          <a:noFill/>
        </p:spPr>
      </p:pic>
      <p:pic>
        <p:nvPicPr>
          <p:cNvPr id="7" name="Picture 3" descr="G:\ппппппппппп\21-09-2015_20-05-582,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57224" y="2571744"/>
            <a:ext cx="1571636" cy="2095515"/>
          </a:xfrm>
          <a:prstGeom prst="rect">
            <a:avLst/>
          </a:prstGeom>
          <a:noFill/>
        </p:spPr>
      </p:pic>
      <p:pic>
        <p:nvPicPr>
          <p:cNvPr id="8" name="Picture 3" descr="G:\ппппппппппп\21-09-2015_20-05-582,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571744"/>
            <a:ext cx="1571636" cy="2095514"/>
          </a:xfrm>
          <a:prstGeom prst="rect">
            <a:avLst/>
          </a:prstGeom>
          <a:noFill/>
        </p:spPr>
      </p:pic>
      <p:pic>
        <p:nvPicPr>
          <p:cNvPr id="9" name="Picture 2" descr="G:\ппппппппппп\21-09-2015_20-05-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715008" y="4714884"/>
            <a:ext cx="1607337" cy="2143116"/>
          </a:xfrm>
          <a:prstGeom prst="rect">
            <a:avLst/>
          </a:prstGeom>
          <a:noFill/>
        </p:spPr>
      </p:pic>
      <p:pic>
        <p:nvPicPr>
          <p:cNvPr id="10" name="Picture 4" descr="G:\ппппппппппп\21-09-2015_20-05-582,2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786322"/>
            <a:ext cx="1553758" cy="2071678"/>
          </a:xfrm>
          <a:prstGeom prst="rect">
            <a:avLst/>
          </a:prstGeom>
          <a:noFill/>
        </p:spPr>
      </p:pic>
      <p:pic>
        <p:nvPicPr>
          <p:cNvPr id="11" name="Picture 4" descr="G:\ппппппппппп\21-09-2015_20-05-582,2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4786298"/>
            <a:ext cx="1553776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доктор айбол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285860"/>
            <a:ext cx="3000372" cy="3000372"/>
          </a:xfrm>
          <a:prstGeom prst="rect">
            <a:avLst/>
          </a:prstGeom>
          <a:noFill/>
        </p:spPr>
      </p:pic>
      <p:pic>
        <p:nvPicPr>
          <p:cNvPr id="32770" name="Picture 2" descr="Картинки по запросу обезьяна клипа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1928826" cy="2546051"/>
          </a:xfrm>
          <a:prstGeom prst="rect">
            <a:avLst/>
          </a:prstGeom>
          <a:noFill/>
        </p:spPr>
      </p:pic>
      <p:pic>
        <p:nvPicPr>
          <p:cNvPr id="32774" name="Picture 6" descr="Картинки по запросу девочка с краск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24" y="2714620"/>
            <a:ext cx="6057943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и по запросу доктор айбол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807532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72166" y="3500438"/>
            <a:ext cx="3071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Лечит маленьких детей,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Лечит птичек и зверей,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Сквозь очки свои глядит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Добрый доктор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………….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000760" y="4429132"/>
            <a:ext cx="64294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000760" y="5143512"/>
            <a:ext cx="64294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000760" y="2214554"/>
            <a:ext cx="64294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000760" y="2928934"/>
            <a:ext cx="64294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00760" y="3643314"/>
            <a:ext cx="64294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7901749">
            <a:off x="4254996" y="1440713"/>
            <a:ext cx="1835079" cy="18872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3288851">
            <a:off x="4180215" y="3194783"/>
            <a:ext cx="1927821" cy="178901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4261736">
            <a:off x="6661411" y="1532211"/>
            <a:ext cx="1781029" cy="186816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8189397">
            <a:off x="6694463" y="3129754"/>
            <a:ext cx="1665712" cy="187604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6346590" y="940030"/>
            <a:ext cx="73710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V="1">
            <a:off x="5607850" y="1035827"/>
            <a:ext cx="785817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786446" y="714356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858016" y="714356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Улыбающееся лицо 21"/>
          <p:cNvSpPr/>
          <p:nvPr/>
        </p:nvSpPr>
        <p:spPr>
          <a:xfrm>
            <a:off x="5929322" y="1500174"/>
            <a:ext cx="785818" cy="642942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Ромб 23"/>
          <p:cNvSpPr/>
          <p:nvPr/>
        </p:nvSpPr>
        <p:spPr>
          <a:xfrm rot="19227791">
            <a:off x="4680435" y="1659498"/>
            <a:ext cx="642942" cy="102064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омб 24"/>
          <p:cNvSpPr/>
          <p:nvPr/>
        </p:nvSpPr>
        <p:spPr>
          <a:xfrm rot="3000127">
            <a:off x="7419869" y="1849887"/>
            <a:ext cx="642942" cy="102064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Ромб 25"/>
          <p:cNvSpPr/>
          <p:nvPr/>
        </p:nvSpPr>
        <p:spPr>
          <a:xfrm rot="14328113">
            <a:off x="4710696" y="3600880"/>
            <a:ext cx="642942" cy="102064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Ромб 26"/>
          <p:cNvSpPr/>
          <p:nvPr/>
        </p:nvSpPr>
        <p:spPr>
          <a:xfrm rot="18686761">
            <a:off x="7346174" y="3640312"/>
            <a:ext cx="642942" cy="102064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000100" y="642918"/>
            <a:ext cx="928694" cy="928694"/>
          </a:xfrm>
          <a:prstGeom prst="ellipse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857224" y="1857364"/>
            <a:ext cx="1285884" cy="121444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Ромб 30"/>
          <p:cNvSpPr/>
          <p:nvPr/>
        </p:nvSpPr>
        <p:spPr>
          <a:xfrm>
            <a:off x="1000100" y="3357562"/>
            <a:ext cx="1285884" cy="1928826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000760" y="4429132"/>
            <a:ext cx="64294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000760" y="5143512"/>
            <a:ext cx="64294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000760" y="2214554"/>
            <a:ext cx="64294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000760" y="2928934"/>
            <a:ext cx="64294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00760" y="3643314"/>
            <a:ext cx="64294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7901749">
            <a:off x="4254996" y="1440713"/>
            <a:ext cx="1835079" cy="188724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3288851">
            <a:off x="4180215" y="3194783"/>
            <a:ext cx="1927821" cy="178901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4261736">
            <a:off x="6661411" y="1532211"/>
            <a:ext cx="1781029" cy="186816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8189397">
            <a:off x="6694463" y="3129754"/>
            <a:ext cx="1665712" cy="187604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6346590" y="940030"/>
            <a:ext cx="73710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V="1">
            <a:off x="5607850" y="1035827"/>
            <a:ext cx="785817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786446" y="714356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858016" y="714356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Улыбающееся лицо 21"/>
          <p:cNvSpPr/>
          <p:nvPr/>
        </p:nvSpPr>
        <p:spPr>
          <a:xfrm>
            <a:off x="5929322" y="1500174"/>
            <a:ext cx="785818" cy="642942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Ромб 23"/>
          <p:cNvSpPr/>
          <p:nvPr/>
        </p:nvSpPr>
        <p:spPr>
          <a:xfrm rot="19227791">
            <a:off x="4680435" y="1659498"/>
            <a:ext cx="642942" cy="102064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омб 24"/>
          <p:cNvSpPr/>
          <p:nvPr/>
        </p:nvSpPr>
        <p:spPr>
          <a:xfrm rot="3000127">
            <a:off x="7419869" y="1849887"/>
            <a:ext cx="642942" cy="102064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Ромб 25"/>
          <p:cNvSpPr/>
          <p:nvPr/>
        </p:nvSpPr>
        <p:spPr>
          <a:xfrm rot="14328113">
            <a:off x="4710696" y="3600880"/>
            <a:ext cx="642942" cy="102064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Ромб 26"/>
          <p:cNvSpPr/>
          <p:nvPr/>
        </p:nvSpPr>
        <p:spPr>
          <a:xfrm rot="18686761">
            <a:off x="7346174" y="3640312"/>
            <a:ext cx="642942" cy="102064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 графический диктант цветок"/>
          <p:cNvPicPr>
            <a:picLocks noChangeAspect="1" noChangeArrowheads="1"/>
          </p:cNvPicPr>
          <p:nvPr/>
        </p:nvPicPr>
        <p:blipFill>
          <a:blip r:embed="rId2"/>
          <a:srcRect l="7402" t="12449" r="68804" b="12858"/>
          <a:stretch>
            <a:fillRect/>
          </a:stretch>
        </p:blipFill>
        <p:spPr bwMode="auto">
          <a:xfrm>
            <a:off x="2143108" y="0"/>
            <a:ext cx="4286280" cy="6858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28680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Конспект НОД по ФЭМП  в условиях реализации ФГОС с использованием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Продолжить формировать пространственные отношения. Развивать навыки счёта.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закреплять умение ориентироваться на листе бумаги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-закреплять прямой и количественный счет в пределах 10;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-закреплять умение устанавливать связи в зависимости между числами;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-закреплять умения соотносить цифру с количеством предметов;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-продолжать закреплять представления о геометрических фигурах;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-развивать мелкую моторику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 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проектор, демонстрационный экран, презентация с  картинками (Айболит, , крокодилы, слоны, мартышки, жираф, тигр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I.Орг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момент.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Прозвенел звонок весёлый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готовы?  Всё готово?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Мы, сейчас, не отдыхаем,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 работать начинаем.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(Слайд 1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Сегодня мы с вами отправимся в удивительную страну, которая называется Африка.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самостоятельно отправляться в путешествие нельзя, а чтобы узнать , кто нас будет сопровождать мы сможем узнать, отгадав загадку….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221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Лечит маленьких детей,</a:t>
            </a:r>
            <a:br>
              <a:rPr lang="ru-RU" sz="1200" dirty="0" smtClean="0">
                <a:solidFill>
                  <a:srgbClr val="1221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1221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Лечит птичек и зверей,</a:t>
            </a:r>
            <a:br>
              <a:rPr lang="ru-RU" sz="1200" dirty="0" smtClean="0">
                <a:solidFill>
                  <a:srgbClr val="1221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1221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Сквозь очки свои глядит</a:t>
            </a:r>
            <a:br>
              <a:rPr lang="ru-RU" sz="1200" dirty="0" smtClean="0">
                <a:solidFill>
                  <a:srgbClr val="1221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1221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Добрый доктор </a:t>
            </a:r>
            <a:r>
              <a:rPr lang="ru-RU" sz="1200" dirty="0" smtClean="0">
                <a:solidFill>
                  <a:srgbClr val="1221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(Слайд 2, 3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конечно! Молодцы, ребята.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сможете ли вы отгадать, каких зверей мы будем лечить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Серый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толстый, южный зверь…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Лишний хвостик? Ты не верь! 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ушами мух гоняет, 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Носом воду набирает.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и огромный,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Похож на кран подъёмный.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этот кран живой!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длинной шеей, с головой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(Слайд 4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и огромный,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Похож на кран подъёмный.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этот кран живой!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длинной шеей, с головой….. (слайд 5, 6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речке плавает бревно,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хочет есть оно.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Пасть зубастую открыл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Злой, зелёный ……….  (слайд 7,8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Непоседы целый день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Скачут и резвятся.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Прыгать, бегать им не лень,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ветвях качаться.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Громко, весело кричат,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Любят есть бананы,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лианах в ряд висят.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Это…-....   (слайд 9,10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-Молодцы!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28680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-Молодцы!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Случилась вот какая история: звери этой страны нашли краски. Они не знали, что это такое. Думали они, что делать с красками, да так и не придумали. Сели они и съели все краски. (11)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ничего не произошло, но потом вдруг они поменяли свой цвет.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посмотрим какими стали животные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12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1.Какие это животные? (крокодилы)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Красный, зелёный, синий, желтый и сиреневый.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Сколько крокодилов вы видите? (5) —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крокодил стоит первым?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Какой крокодил стоит между красным и синим?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Какой стоит справа от желтого?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Слева от синего?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Каким по счёту стоит жёлтый крокодил?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Какой стоит перед синим крокодилом?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Какой крокодил стоит после желтого?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Идём дальше.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Кого мы видим? (слоны)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какой краски объелись слоны? (желтой и синей)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Сколько всего слонов? (10)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Сколько синих слонов? (6)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Сколько жёлтых слонов? (4)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Каких слонов меньше? (Жёлтых)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сколько желтых меньше ? (на 2)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вот это мы сейчас и проверим, расставим каждому слонёнку пару по цвету и посмотрим сколько останется без пары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14: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вот это мы сейчас и проверим, расставим каждому слонёнку пару по цвету и посмотрим сколько останется без пары….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15: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Физкультминутка.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 зоопарке   ходит  слон,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Уши,   хобот,   серый он,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Головой   своей   кивает,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Будто   в   гости   приглашает.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  два,   три – вперёд   наклон,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три-  теперь   назад.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Головой   кивает   слон-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  зарядку   делать   рад.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Гномику   он   шлёт  поклон.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Вдох  глубокий,   выдох   полный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Разгулялись    в  море  волны.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  вверх   поднять   пора.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Дружно   ловим   комара.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Опустили   руки   вниз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 занятие   вернись.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 теперь мы идём на полянку, где играют другие животные.  Слайд 16: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это?  (тигр)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Скажите, сколько всего тигров на поляне? (6)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Сколько зелёных? (3)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Сколько красных? (3)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Каких больше, зелёных или красных? (одинаково)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Между зелёными какой находится тигр? (красный)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Между красными? (зелёный)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Самира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проговори пожалуйста полную последовательность всех тигрят (зелёный, красный, зелёный, красный, зелёный, красный). Молодец!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-Ребята, правильно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Самира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назвала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последовательность?</a:t>
            </a:r>
            <a:endParaRPr lang="ru-RU" sz="1200" dirty="0"/>
          </a:p>
        </p:txBody>
      </p:sp>
    </p:spTree>
  </p:cSld>
  <p:clrMapOvr>
    <a:masterClrMapping/>
  </p:clrMapOvr>
  <p:transition spd="slow">
    <p:checke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21537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17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Какие животные на этой поляне?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Сколько всего их здесь?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Какого цвета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жирафчики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Кто стоит между двух синих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жирафчиков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стоит после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голубого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жирафчика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18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Кто на следующей поляне? (обезьяны)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Сколько синих?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-Сколько зелёных?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сиреневых?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Какя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обезянка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стоит между синими?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Какая между зелеными?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зелёной и сиреневой какие стоят? Сколько?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думаете, ребята, какой наказ дал доктор Айболит всем зверям в Африке?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что он им подарил, чтобы они больше не ели краски?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Каких животных мы повстречали? (тигр, жираф, обезьяна, слон)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Скажите сколько зверей живет в Африке? Их можно всех сосчитать? Конечно нет!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сегодня каких зверей считали? Правильно, только которые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покрасились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Физкультминутка Смешные Человечки.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Бежали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мимо речки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(Бег на месте)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Смешные человечки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(хлопки по </a:t>
            </a:r>
            <a:r>
              <a:rPr lang="ru-RU" sz="14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колням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Прыгали, скакали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(прыжки на месте)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Солнышко встречали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(Поглаживание щёчек)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Забрались на мостик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(хлопки над головой)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забили гвоздик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Стучание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кулачкми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головой)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потом БУЛЬТЫХ в речку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(достать руками пол)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смешные человечки!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(развести руки в стороны)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Купаются!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(имитация плавания)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20: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 всем животным, Доктор Айболит передал вам для работы вот такую бабочку, посмотрите внимательно. Она не совсем простая, а из геометрических фигур.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каких фигур бабочка?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Круг, треугольник, ромб.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экране для вас подсказка, в какие цвета необходимо раскрасить каждую фигуру.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Проверяются работы, ставятся улыбочки по качеству выполненной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Картинки по запросу доктор айбол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Африка"/>
          <p:cNvPicPr>
            <a:picLocks noChangeAspect="1" noChangeArrowheads="1"/>
          </p:cNvPicPr>
          <p:nvPr/>
        </p:nvPicPr>
        <p:blipFill>
          <a:blip r:embed="rId2"/>
          <a:srcRect l="11639" r="7664"/>
          <a:stretch>
            <a:fillRect/>
          </a:stretch>
        </p:blipFill>
        <p:spPr bwMode="auto">
          <a:xfrm>
            <a:off x="0" y="214290"/>
            <a:ext cx="9103825" cy="6215082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доктор айбол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4346" y="3643314"/>
            <a:ext cx="3000372" cy="30003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2066" y="21429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Серый, толстый, южный зверь…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Лишний хвостик? Ты не верь!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Он ушами мух гоняет,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Носом воду набирает.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Афр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63738" cy="6643710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доктор айбол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98" y="4929198"/>
            <a:ext cx="1928802" cy="19288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357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Высокий и огромный,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Похож на кран подъёмный.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Только этот кран живой!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С длинной шеей, с головой</a:t>
            </a:r>
            <a:r>
              <a:rPr lang="ru-RU" dirty="0"/>
              <a:t>! 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Афр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доктор айбол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143380"/>
            <a:ext cx="2714620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Африка крокоди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810251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доктор айбол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0" y="4143380"/>
            <a:ext cx="2714620" cy="27146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64291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В речке плавает бревно,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Очень хочет есть оно.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Пасть зубастую открыл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Злой, </a:t>
            </a:r>
            <a:r>
              <a:rPr lang="ru-RU" sz="2400" b="1" dirty="0" smtClean="0"/>
              <a:t>зелёный ……….</a:t>
            </a:r>
            <a:endParaRPr lang="ru-RU" sz="2400" b="1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Картинки по запросу Африка крокоди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4" name="AutoShape 4" descr="Картинки по запросу Африка крокоди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66" name="Picture 6" descr="Картинки по запросу Африка крокоди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00750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доктор айбол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500438"/>
            <a:ext cx="3357562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Картинки по запросу Африка марты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56" name="AutoShape 4" descr="Картинки по запросу Африка марты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558" name="Picture 6" descr="Картинки по запросу Африка мартышки"/>
          <p:cNvPicPr>
            <a:picLocks noChangeAspect="1" noChangeArrowheads="1"/>
          </p:cNvPicPr>
          <p:nvPr/>
        </p:nvPicPr>
        <p:blipFill>
          <a:blip r:embed="rId2"/>
          <a:srcRect l="10869"/>
          <a:stretch>
            <a:fillRect/>
          </a:stretch>
        </p:blipFill>
        <p:spPr bwMode="auto">
          <a:xfrm>
            <a:off x="0" y="0"/>
            <a:ext cx="9168878" cy="6858000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доктор айбол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572008"/>
            <a:ext cx="2285992" cy="22859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Непоседы целый день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Скачут и резвятся.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Прыгать, бегать им не лень,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На ветвях качаться.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Громко, весело кричат,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Любят есть бананы,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На лианах в ряд висят.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Это</a:t>
            </a:r>
            <a:r>
              <a:rPr lang="ru-RU" sz="2400" b="1" dirty="0" smtClean="0"/>
              <a:t>…-....</a:t>
            </a:r>
            <a:endParaRPr lang="ru-RU" sz="2400" b="1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647</Words>
  <Application>Microsoft Office PowerPoint</Application>
  <PresentationFormat>Экран (4:3)</PresentationFormat>
  <Paragraphs>159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</cp:revision>
  <dcterms:created xsi:type="dcterms:W3CDTF">2017-04-05T15:51:27Z</dcterms:created>
  <dcterms:modified xsi:type="dcterms:W3CDTF">2017-11-14T09:13:10Z</dcterms:modified>
</cp:coreProperties>
</file>