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7" r:id="rId3"/>
    <p:sldId id="257" r:id="rId4"/>
    <p:sldId id="260" r:id="rId5"/>
    <p:sldId id="262" r:id="rId6"/>
    <p:sldId id="266" r:id="rId7"/>
    <p:sldId id="268" r:id="rId8"/>
    <p:sldId id="269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>
        <p:scale>
          <a:sx n="60" d="100"/>
          <a:sy n="60" d="100"/>
        </p:scale>
        <p:origin x="-78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820EDA-5383-4AF6-9773-5C6D28DD5253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0497C5-B889-4E74-974B-A174E1920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55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AB557-207F-4C3C-BD0C-13C4DE2E608C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8766D-F9A0-4CCA-9A8D-E3246F296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0B60-F710-4875-B7EA-62D42E2B2B6B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EDD4-5542-449A-B300-5C349F763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099E7-7FD5-48D4-96BC-FE32BE46DCA9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6A27-8D78-4545-90DF-CE919F9B0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B41D7E-5387-45EE-AD15-DFF0A3AF908B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EBF2AB-4908-44DC-8651-47CDC697B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37AF-620F-4A9F-BC86-F6AFA37EA647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EFDA3-E30C-4766-8660-F08F7BE87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9ACC-7C3B-4686-86B4-C2C7025C9190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1B802-1FD1-45AB-9913-08AE87B74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E88E-E505-4774-A328-4B4F44016BA2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EB249-D3AA-4437-A58A-0D2682FA2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9FC324-68C6-4735-9D3D-3A8ABC5EF35E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00F6E-416F-4EFE-8004-DDA1C24B4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F0AE-D9F0-4FBE-ABBC-538D6FDEEFE7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85C4-97C5-407F-8416-841240C12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1F875C-B25E-4910-A1D6-D00099E148C0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4AAFDF-D1BE-4A3F-B0D7-507CC5C41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BAB2C1-0FD5-47FC-BB9E-81BDEBF93FB4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674C82-0E8F-4C6A-AFEA-B676A96D9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092F78B-C220-4037-B087-E5C6DE181678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24BE751-720D-4CC5-837C-662F9ACE1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7" r:id="rId4"/>
    <p:sldLayoutId id="2147483706" r:id="rId5"/>
    <p:sldLayoutId id="2147483711" r:id="rId6"/>
    <p:sldLayoutId id="2147483705" r:id="rId7"/>
    <p:sldLayoutId id="2147483712" r:id="rId8"/>
    <p:sldLayoutId id="2147483713" r:id="rId9"/>
    <p:sldLayoutId id="2147483704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76672"/>
            <a:ext cx="6172200" cy="18938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Изучение коэффициента полезного действия электрической плитки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5" y="4572000"/>
            <a:ext cx="4314825" cy="14430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Выполнила:  Попова Софья. 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Проверила: Баннова Т.С.                  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2014 год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C:\Documents and Settings\Учитэл\Рабочий стол\IMG_20141218_163730.jpg"/>
          <p:cNvPicPr>
            <a:picLocks noChangeAspect="1" noChangeArrowheads="1"/>
          </p:cNvPicPr>
          <p:nvPr/>
        </p:nvPicPr>
        <p:blipFill>
          <a:blip r:embed="rId2"/>
          <a:srcRect t="7291" r="7812" b="23958"/>
          <a:stretch>
            <a:fillRect/>
          </a:stretch>
        </p:blipFill>
        <p:spPr bwMode="auto">
          <a:xfrm>
            <a:off x="0" y="0"/>
            <a:ext cx="9061841" cy="717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dirty="0" smtClean="0">
                <a:latin typeface="Arial" charset="0"/>
              </a:rPr>
              <a:t>Цель проекта: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Изучить тепловые явления окружающие нас и определить кпд нагревательного элемента.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514350" indent="-514350">
              <a:buFont typeface="Century Schoolbook" pitchFamily="18" charset="0"/>
              <a:buAutoNum type="arabicPeriod"/>
            </a:pPr>
            <a:r>
              <a:rPr lang="ru-RU" dirty="0" smtClean="0"/>
              <a:t>Установление зависимости, передачи количество теплоты от площади соприкасающейся  поверхности.</a:t>
            </a:r>
          </a:p>
          <a:p>
            <a:pPr marL="514350" indent="-514350">
              <a:buFont typeface="Century Schoolbook" pitchFamily="18" charset="0"/>
              <a:buAutoNum type="arabicPeriod"/>
            </a:pPr>
            <a:r>
              <a:rPr lang="ru-RU" dirty="0" smtClean="0"/>
              <a:t>Расчет  кпд электрической  плитки. </a:t>
            </a:r>
          </a:p>
          <a:p>
            <a:pPr marL="514350" indent="-514350">
              <a:buFont typeface="Century Schoolbook" pitchFamily="18" charset="0"/>
              <a:buAutoNum type="arabicPeriod"/>
            </a:pPr>
            <a:r>
              <a:rPr lang="ru-RU" dirty="0" smtClean="0"/>
              <a:t>Расчет потерь электрической энергии при нагревании. </a:t>
            </a:r>
          </a:p>
          <a:p>
            <a:pPr marL="514350" indent="-514350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467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8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Опыт 1</a:t>
            </a:r>
            <a:br>
              <a:rPr lang="ru-RU" sz="48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dirty="0" smtClean="0"/>
              <a:t>Установить зависимость количества теплоты от площади</a:t>
            </a:r>
            <a:r>
              <a:rPr lang="en-US" sz="3600" dirty="0" smtClean="0"/>
              <a:t>.</a:t>
            </a:r>
            <a:endParaRPr lang="ru-RU" sz="3600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88" y="2214563"/>
          <a:ext cx="804388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797"/>
                <a:gridCol w="1308167"/>
                <a:gridCol w="1007390"/>
                <a:gridCol w="1928826"/>
                <a:gridCol w="1874061"/>
                <a:gridCol w="1340648"/>
              </a:tblGrid>
              <a:tr h="62007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Начальная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Конечная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Начало</a:t>
                      </a:r>
                      <a:r>
                        <a:rPr lang="ru-RU" baseline="0" dirty="0" smtClean="0"/>
                        <a:t> опыта</a:t>
                      </a:r>
                      <a:r>
                        <a:rPr lang="en-US" baseline="0" dirty="0" smtClean="0"/>
                        <a:t>(</a:t>
                      </a:r>
                      <a:r>
                        <a:rPr lang="ru-RU" baseline="0" dirty="0" err="1" smtClean="0"/>
                        <a:t>ч;мин</a:t>
                      </a:r>
                      <a:r>
                        <a:rPr lang="ru-RU" baseline="0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Конец опыта</a:t>
                      </a:r>
                      <a:r>
                        <a:rPr lang="en-US" baseline="0" dirty="0" smtClean="0"/>
                        <a:t>(</a:t>
                      </a:r>
                      <a:r>
                        <a:rPr lang="ru-RU" baseline="0" dirty="0" err="1" smtClean="0"/>
                        <a:t>ч;мин</a:t>
                      </a:r>
                      <a:r>
                        <a:rPr lang="ru-RU" baseline="0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  см</a:t>
                      </a:r>
                      <a:r>
                        <a:rPr lang="ru-RU" baseline="30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5432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-24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dirty="0" smtClean="0">
                          <a:latin typeface="Arial Rounded MT Bold"/>
                          <a:cs typeface="Times New Roman"/>
                        </a:rPr>
                        <a:t>°</a:t>
                      </a:r>
                      <a:r>
                        <a:rPr lang="ru-RU" dirty="0" smtClean="0">
                          <a:latin typeface="Arial Rounded MT Bold"/>
                          <a:cs typeface="Times New Roman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100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dirty="0" smtClean="0">
                          <a:latin typeface="Arial Rounded MT Bold"/>
                          <a:cs typeface="Times New Roman"/>
                        </a:rPr>
                        <a:t>°</a:t>
                      </a:r>
                      <a:r>
                        <a:rPr lang="ru-RU" dirty="0" smtClean="0">
                          <a:latin typeface="Arial Rounded MT Bold"/>
                          <a:cs typeface="Times New Roman"/>
                        </a:rPr>
                        <a:t>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r>
                        <a:rPr lang="ru-RU" baseline="30000" dirty="0" smtClean="0"/>
                        <a:t>10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16</a:t>
                      </a:r>
                      <a:r>
                        <a:rPr lang="ru-RU" baseline="30000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ru-RU" baseline="-25000" dirty="0" smtClean="0"/>
                        <a:t>м</a:t>
                      </a:r>
                      <a:r>
                        <a:rPr lang="ru-RU" dirty="0" smtClean="0"/>
                        <a:t>-28см</a:t>
                      </a:r>
                      <a:r>
                        <a:rPr lang="ru-RU" baseline="30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5432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-24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dirty="0" smtClean="0">
                          <a:latin typeface="Arial Rounded MT Bold"/>
                          <a:cs typeface="Times New Roman"/>
                        </a:rPr>
                        <a:t>°</a:t>
                      </a:r>
                      <a:r>
                        <a:rPr lang="ru-RU" dirty="0" smtClean="0">
                          <a:latin typeface="Arial Rounded MT Bold"/>
                          <a:cs typeface="Times New Roman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dirty="0" smtClean="0">
                          <a:latin typeface="Arial Rounded MT Bold"/>
                          <a:cs typeface="Times New Roman"/>
                        </a:rPr>
                        <a:t>°</a:t>
                      </a:r>
                      <a:r>
                        <a:rPr lang="ru-RU" dirty="0" smtClean="0">
                          <a:latin typeface="Arial Rounded MT Bold"/>
                          <a:cs typeface="Times New Roman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r>
                        <a:rPr lang="ru-RU" baseline="30000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16</a:t>
                      </a:r>
                      <a:r>
                        <a:rPr lang="ru-RU" baseline="30000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ru-RU" baseline="-25000" dirty="0" smtClean="0"/>
                        <a:t>2б</a:t>
                      </a:r>
                      <a:r>
                        <a:rPr lang="ru-RU" dirty="0" smtClean="0"/>
                        <a:t>-80см</a:t>
                      </a:r>
                      <a:r>
                        <a:rPr lang="ru-RU" baseline="30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491" name="Group 59"/>
          <p:cNvGraphicFramePr>
            <a:graphicFrameLocks noGrp="1"/>
          </p:cNvGraphicFramePr>
          <p:nvPr/>
        </p:nvGraphicFramePr>
        <p:xfrm>
          <a:off x="1214438" y="4286250"/>
          <a:ext cx="6096000" cy="109728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</a:rPr>
                        <a:t>Q1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</a:rPr>
                        <a:t>Q2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</a:rPr>
                        <a:t>кпд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</a:rPr>
                        <a:t>потери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319200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331500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69%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2,5%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480000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480000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66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,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5%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857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 Опыт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расчет К.П.Д. электроплитки в зависимости  от  площади соприкасающейся  поверхности 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1"/>
          </p:nvPr>
        </p:nvSpPr>
        <p:spPr>
          <a:xfrm>
            <a:off x="785813" y="1785938"/>
            <a:ext cx="7467600" cy="46878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dirty="0" smtClean="0"/>
              <a:t>η</a:t>
            </a:r>
            <a:r>
              <a:rPr lang="ru-RU" dirty="0" smtClean="0"/>
              <a:t> </a:t>
            </a:r>
            <a:r>
              <a:rPr lang="ru-RU" baseline="-25000" dirty="0" smtClean="0"/>
              <a:t>1</a:t>
            </a:r>
            <a:r>
              <a:rPr lang="ru-RU" dirty="0" smtClean="0"/>
              <a:t>=69 %</a:t>
            </a:r>
          </a:p>
          <a:p>
            <a:pPr>
              <a:buFont typeface="Wingdings" pitchFamily="2" charset="2"/>
              <a:buNone/>
            </a:pPr>
            <a:r>
              <a:rPr lang="el-GR" dirty="0" smtClean="0"/>
              <a:t>η</a:t>
            </a:r>
            <a:r>
              <a:rPr lang="ru-RU" dirty="0" smtClean="0"/>
              <a:t> </a:t>
            </a:r>
            <a:r>
              <a:rPr lang="ru-RU" baseline="-25000" dirty="0" smtClean="0"/>
              <a:t>2</a:t>
            </a:r>
            <a:r>
              <a:rPr lang="ru-RU" dirty="0" smtClean="0"/>
              <a:t> =66,5 %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dirty="0" smtClean="0"/>
              <a:t>Вывод : К.П.Д. электроплитки зависит от площади соприкасающейся поверхности и потери тепла составляют примерно 31 % и 33,5%. Кпд электроплитки тем больше, чем больше площадь соприкасающейся поверхности электроплитки и нагревающей емкости. Чем меньше соприкасающаяся площадь, тем меньше кпд электроплитки.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dirty="0" smtClean="0"/>
              <a:t>Расчет потерь электрической энергии в семьях Ольхонского района.</a:t>
            </a:r>
          </a:p>
        </p:txBody>
      </p:sp>
      <p:graphicFrame>
        <p:nvGraphicFramePr>
          <p:cNvPr id="21548" name="Group 44"/>
          <p:cNvGraphicFramePr>
            <a:graphicFrameLocks noGrp="1"/>
          </p:cNvGraphicFramePr>
          <p:nvPr/>
        </p:nvGraphicFramePr>
        <p:xfrm>
          <a:off x="539750" y="1628775"/>
          <a:ext cx="7416800" cy="4663440"/>
        </p:xfrm>
        <a:graphic>
          <a:graphicData uri="http://schemas.openxmlformats.org/drawingml/2006/table">
            <a:tbl>
              <a:tblPr/>
              <a:tblGrid>
                <a:gridCol w="1511300"/>
                <a:gridCol w="2073275"/>
                <a:gridCol w="1277938"/>
                <a:gridCol w="1276350"/>
                <a:gridCol w="1277937"/>
              </a:tblGrid>
              <a:tr h="78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Месяц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кВт*ч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Одна семья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480 семей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Семьи Ольхонского р-на (3000)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Декабрь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17 руб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8160 руб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48960 руб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Январь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16,21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7780 руб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46680 руб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Февраль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15 руб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7200 руб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43200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руб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Данные таблицы выше показывают, что потери в месяц в одной семье составляют от 15 рублей до 17 рублей с одной </a:t>
            </a:r>
            <a:r>
              <a:rPr lang="ru-RU" dirty="0" err="1" smtClean="0"/>
              <a:t>камфорки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Если же мы подсчитаем потери во всех семьях учащихся нашей школы, то потери составляют от 7200 рублей до 8160 рублей.</a:t>
            </a:r>
          </a:p>
          <a:p>
            <a:r>
              <a:rPr lang="ru-RU" dirty="0" smtClean="0"/>
              <a:t>А во всех семьях Ольхонского района эта сумма составит от 43200 рублей до 48960 рублей.</a:t>
            </a:r>
          </a:p>
          <a:p>
            <a:r>
              <a:rPr lang="ru-RU" dirty="0" smtClean="0"/>
              <a:t>Можно приблизительно подсчитать в семьях Иркутской области и  на территории всей России. И эта сумма будет внушительна.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dirty="0" smtClean="0"/>
              <a:t>Мы рекомендуем: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При работе на электроплитках учитывать размеры конфорки и кастрюли;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Экономно использовать электроэнергию;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Экономию средств пускать на повышение благосостояния семей Ольхонского района, Иркутской области и всей России.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Сэкономленную  электроэнергии можно продавать в Китай и другие страны. Доход от таких продаж можно пускать на ремонт школ, приобретение учебников, компьютеров, для строительства новых школ, для развития экономики нашей страны.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Documents and Settings\Учитэл\Рабочий стол\IMG_20141218_164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Учитэл\Рабочий стол\IMG_20141218_164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Documents and Settings\Учитэл\Рабочий стол\IMG_20141218_164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2148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Учитэл\Рабочий стол\IMG_20141218_164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2148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Учитэл\Рабочий стол\IMG_20141218_164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30832"/>
            <a:ext cx="42148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Учитэл\Рабочий стол\IMG_20141218_164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41146"/>
            <a:ext cx="42148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409</TotalTime>
  <Words>368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Изучение коэффициента полезного действия электрической плитки</vt:lpstr>
      <vt:lpstr>Цель проекта:</vt:lpstr>
      <vt:lpstr>Задачи проекта:</vt:lpstr>
      <vt:lpstr> Опыт 1 Установить зависимость количества теплоты от площади.</vt:lpstr>
      <vt:lpstr>                  Опыт 2  расчет К.П.Д. электроплитки в зависимости  от  площади соприкасающейся  поверхности </vt:lpstr>
      <vt:lpstr>Расчет потерь электрической энергии в семьях Ольхонского района.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Расчет количества теплоты при нагревании</dc:title>
  <cp:lastModifiedBy>1</cp:lastModifiedBy>
  <cp:revision>41</cp:revision>
  <dcterms:modified xsi:type="dcterms:W3CDTF">2017-10-30T09:38:31Z</dcterms:modified>
</cp:coreProperties>
</file>