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1" r:id="rId4"/>
    <p:sldId id="262" r:id="rId5"/>
    <p:sldId id="270" r:id="rId6"/>
    <p:sldId id="268" r:id="rId7"/>
    <p:sldId id="269" r:id="rId8"/>
    <p:sldId id="263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6" r:id="rId21"/>
    <p:sldId id="283" r:id="rId22"/>
    <p:sldId id="285" r:id="rId23"/>
    <p:sldId id="289" r:id="rId24"/>
    <p:sldId id="287" r:id="rId25"/>
    <p:sldId id="288" r:id="rId26"/>
    <p:sldId id="292" r:id="rId27"/>
    <p:sldId id="291" r:id="rId28"/>
    <p:sldId id="293" r:id="rId29"/>
    <p:sldId id="298" r:id="rId30"/>
    <p:sldId id="301" r:id="rId31"/>
    <p:sldId id="300" r:id="rId32"/>
    <p:sldId id="25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89C8-B9A2-4E38-8CD4-32E79CF9ACEE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1A00-614E-4001-836E-77FA37F16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5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1A00-614E-4001-836E-77FA37F164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59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1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8E252-D04B-445B-B63D-8F832E829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2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2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3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2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1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4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F8BD2-AB12-411C-933A-21551C4937BD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8A7E-CE29-4B17-8692-187332839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Г л а г о л 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94709"/>
            <a:ext cx="4312568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учитель начальных классов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МБОУ «СОШ № 33 им. </a:t>
            </a:r>
            <a:r>
              <a:rPr lang="ru-RU" b="1" dirty="0" err="1" smtClean="0">
                <a:solidFill>
                  <a:schemeClr val="tx1"/>
                </a:solidFill>
              </a:rPr>
              <a:t>П.А.Столыпина</a:t>
            </a:r>
            <a:r>
              <a:rPr lang="ru-RU" b="1" dirty="0" smtClean="0">
                <a:solidFill>
                  <a:schemeClr val="tx1"/>
                </a:solidFill>
              </a:rPr>
              <a:t>» 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Энгельсского</a:t>
            </a:r>
            <a:r>
              <a:rPr lang="ru-RU" b="1" dirty="0" smtClean="0">
                <a:solidFill>
                  <a:schemeClr val="tx1"/>
                </a:solidFill>
              </a:rPr>
              <a:t> муниципального района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Саратовской области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Щербакова Светлана Владимировна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Подчеркни слова, отвечающие на вопрос «Что делает?»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132856"/>
            <a:ext cx="5400600" cy="233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Кот поёт, глаза </a:t>
            </a:r>
            <a:r>
              <a:rPr lang="ru-RU" sz="3600" b="1" dirty="0" err="1" smtClean="0"/>
              <a:t>прищуря</a:t>
            </a:r>
            <a:r>
              <a:rPr lang="ru-RU" sz="3600" b="1" dirty="0" smtClean="0"/>
              <a:t>,</a:t>
            </a:r>
          </a:p>
          <a:p>
            <a:pPr marL="0" indent="0">
              <a:buNone/>
            </a:pPr>
            <a:r>
              <a:rPr lang="ru-RU" sz="3600" b="1" dirty="0" smtClean="0"/>
              <a:t>Мальчик дремлет на ковре.</a:t>
            </a:r>
          </a:p>
          <a:p>
            <a:pPr marL="0" indent="0">
              <a:buNone/>
            </a:pPr>
            <a:r>
              <a:rPr lang="ru-RU" sz="3600" b="1" dirty="0" smtClean="0"/>
              <a:t>На дворе играет буря, Ветер свищет на дворе.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6951" y="3671400"/>
            <a:ext cx="3096344" cy="298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355976" y="2708920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08104" y="3429000"/>
            <a:ext cx="16561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08104" y="4581128"/>
            <a:ext cx="12961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60032" y="5085184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Напиши название животного с глаголом, отражающим его движения.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7074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Порхает      Плавает      Ползает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Летает      Прыгает        Бегает</a:t>
            </a:r>
          </a:p>
          <a:p>
            <a:pPr marL="0" indent="0">
              <a:buNone/>
            </a:pPr>
            <a:endParaRPr lang="ru-RU" sz="4400" b="1" dirty="0"/>
          </a:p>
        </p:txBody>
      </p:sp>
      <p:pic>
        <p:nvPicPr>
          <p:cNvPr id="4" name="Picture 5" descr="50359518d10da609bb6669becf2e4a89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473650"/>
            <a:ext cx="1196752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476" y="5319365"/>
            <a:ext cx="1206023" cy="14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25814"/>
            <a:ext cx="13026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071" y="5237925"/>
            <a:ext cx="1575714" cy="146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485670"/>
            <a:ext cx="1068111" cy="13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5408672"/>
            <a:ext cx="1269085" cy="13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27812 -0.55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1979 -0.5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717 -0.5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-0.63142 -0.26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43281 -0.292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48194 -0.3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7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 глаголов.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Звукоподражательным путём.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444270"/>
            <a:ext cx="1935743" cy="134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3" y="1685923"/>
            <a:ext cx="1795815" cy="193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05369"/>
            <a:ext cx="2952328" cy="203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414213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323528" y="3620636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Петух </a:t>
            </a:r>
            <a:r>
              <a:rPr lang="ru-RU" b="1" dirty="0" smtClean="0">
                <a:solidFill>
                  <a:srgbClr val="0070C0"/>
                </a:solidFill>
              </a:rPr>
              <a:t>кукарекает.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Ку-ка-ре-ку.</a:t>
            </a:r>
            <a:endParaRPr lang="ru-RU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84168" y="3416946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Корова </a:t>
            </a:r>
            <a:r>
              <a:rPr lang="ru-RU" b="1" dirty="0" smtClean="0">
                <a:solidFill>
                  <a:srgbClr val="0070C0"/>
                </a:solidFill>
              </a:rPr>
              <a:t>мычит.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Му-му-</a:t>
            </a:r>
            <a:r>
              <a:rPr lang="ru-RU" b="1" dirty="0" err="1" smtClean="0"/>
              <a:t>му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91880" y="4784952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Лягушка </a:t>
            </a:r>
            <a:r>
              <a:rPr lang="ru-RU" b="1" dirty="0" smtClean="0">
                <a:solidFill>
                  <a:srgbClr val="0070C0"/>
                </a:solidFill>
              </a:rPr>
              <a:t>квакает.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Ква-ква-</a:t>
            </a:r>
            <a:r>
              <a:rPr lang="ru-RU" b="1" dirty="0" err="1" smtClean="0"/>
              <a:t>ква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5928" y="6093296"/>
            <a:ext cx="258390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Свинья </a:t>
            </a:r>
            <a:r>
              <a:rPr lang="ru-RU" b="1" dirty="0" smtClean="0">
                <a:solidFill>
                  <a:srgbClr val="0070C0"/>
                </a:solidFill>
              </a:rPr>
              <a:t>хрюкает.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err="1" smtClean="0"/>
              <a:t>Хрб</a:t>
            </a:r>
            <a:r>
              <a:rPr lang="ru-RU" b="1" dirty="0" smtClean="0"/>
              <a:t>-хрю-хрю.</a:t>
            </a:r>
            <a:endParaRPr lang="ru-RU" b="1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084168" y="6021288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Кукушка </a:t>
            </a:r>
            <a:r>
              <a:rPr lang="ru-RU" b="1" dirty="0" smtClean="0">
                <a:solidFill>
                  <a:srgbClr val="0070C0"/>
                </a:solidFill>
              </a:rPr>
              <a:t>кукует.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Ку-ку, ку-ку.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51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 глаголов.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 названию профессии.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41999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8954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41895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36193"/>
            <a:ext cx="2147763" cy="22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437" y="4214910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92367" y="3388227"/>
            <a:ext cx="266263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Фотограф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фотограф</a:t>
            </a:r>
            <a:r>
              <a:rPr lang="ru-RU" b="1" dirty="0" smtClean="0"/>
              <a:t>ирует.</a:t>
            </a:r>
            <a:endParaRPr lang="ru-RU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224437" y="6190667"/>
            <a:ext cx="259176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Стро</a:t>
            </a:r>
            <a:r>
              <a:rPr lang="ru-RU" b="1" dirty="0" smtClean="0"/>
              <a:t>итель </a:t>
            </a:r>
            <a:r>
              <a:rPr lang="ru-RU" b="1" dirty="0" smtClean="0">
                <a:solidFill>
                  <a:srgbClr val="FF0000"/>
                </a:solidFill>
              </a:rPr>
              <a:t>стро</a:t>
            </a:r>
            <a:r>
              <a:rPr lang="ru-RU" b="1" dirty="0" smtClean="0"/>
              <a:t>ит.</a:t>
            </a:r>
            <a:endParaRPr lang="ru-RU" b="1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203848" y="3563115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Пис</a:t>
            </a:r>
            <a:r>
              <a:rPr lang="ru-RU" b="1" dirty="0" smtClean="0"/>
              <a:t>атель </a:t>
            </a:r>
            <a:r>
              <a:rPr lang="ru-RU" b="1" dirty="0" smtClean="0">
                <a:solidFill>
                  <a:srgbClr val="FF0000"/>
                </a:solidFill>
              </a:rPr>
              <a:t>пиш</a:t>
            </a:r>
            <a:r>
              <a:rPr lang="ru-RU" b="1" dirty="0" smtClean="0"/>
              <a:t>ет.</a:t>
            </a:r>
            <a:endParaRPr lang="ru-RU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736085" y="3329581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По</a:t>
            </a:r>
            <a:r>
              <a:rPr lang="ru-RU" b="1" dirty="0" smtClean="0">
                <a:solidFill>
                  <a:srgbClr val="FF0000"/>
                </a:solidFill>
              </a:rPr>
              <a:t>вар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вар</a:t>
            </a:r>
            <a:r>
              <a:rPr lang="ru-RU" b="1" dirty="0" smtClean="0"/>
              <a:t>ит.</a:t>
            </a:r>
            <a:endParaRPr lang="ru-RU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29945" y="6219674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</a:t>
            </a:r>
            <a:r>
              <a:rPr lang="ru-RU" b="1" dirty="0" smtClean="0"/>
              <a:t>итель </a:t>
            </a:r>
            <a:r>
              <a:rPr lang="ru-RU" b="1" dirty="0" smtClean="0">
                <a:solidFill>
                  <a:srgbClr val="FF0000"/>
                </a:solidFill>
              </a:rPr>
              <a:t>уч</a:t>
            </a:r>
            <a:r>
              <a:rPr lang="ru-RU" b="1" dirty="0" smtClean="0"/>
              <a:t>ит.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49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Образование глаголов.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При помощи приставок.</a:t>
            </a:r>
            <a:endParaRPr lang="ru-RU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92367" y="3388227"/>
            <a:ext cx="26626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</a:t>
            </a:r>
            <a:r>
              <a:rPr lang="ru-RU" b="1" dirty="0" smtClean="0"/>
              <a:t>ходит</a:t>
            </a:r>
            <a:endParaRPr lang="ru-RU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224437" y="6190667"/>
            <a:ext cx="25917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</a:t>
            </a:r>
            <a:r>
              <a:rPr lang="ru-RU" b="1" dirty="0" smtClean="0"/>
              <a:t>ходит</a:t>
            </a:r>
            <a:endParaRPr lang="ru-RU" b="1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203848" y="3563115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/>
              <a:t>ходит</a:t>
            </a:r>
            <a:endParaRPr lang="ru-RU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736085" y="3329581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</a:t>
            </a:r>
            <a:r>
              <a:rPr lang="ru-RU" b="1" dirty="0" smtClean="0"/>
              <a:t>ходит</a:t>
            </a:r>
            <a:endParaRPr lang="ru-RU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29945" y="6219674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</a:t>
            </a:r>
            <a:r>
              <a:rPr lang="ru-RU" b="1" dirty="0" smtClean="0"/>
              <a:t>ходит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59616" y="4434296"/>
            <a:ext cx="1721409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5F4FC"/>
              </a:clrFrom>
              <a:clrTo>
                <a:srgbClr val="F5F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620786" y="1763793"/>
            <a:ext cx="2095928" cy="115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939463" y="4434296"/>
            <a:ext cx="1796334" cy="184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28521" y="1497407"/>
            <a:ext cx="1998925" cy="213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08097" y="1727105"/>
            <a:ext cx="2065107" cy="1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Число глаголов.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82" y="1052736"/>
            <a:ext cx="3767862" cy="568863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Единственное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68863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Множественное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448272" cy="275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839599">
            <a:off x="6894323" y="2643604"/>
            <a:ext cx="1959939" cy="257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5369" y="1700808"/>
            <a:ext cx="1959939" cy="299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13224" y="5445224"/>
            <a:ext cx="26626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Фея лета</a:t>
            </a:r>
            <a:r>
              <a:rPr lang="ru-RU" b="1" dirty="0" smtClean="0">
                <a:solidFill>
                  <a:srgbClr val="FF0000"/>
                </a:solidFill>
              </a:rPr>
              <a:t>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5509256" y="5472760"/>
            <a:ext cx="26626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Феи лета</a:t>
            </a:r>
            <a:r>
              <a:rPr lang="ru-RU" b="1" dirty="0" smtClean="0">
                <a:solidFill>
                  <a:srgbClr val="FF0000"/>
                </a:solidFill>
              </a:rPr>
              <a:t>ют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71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Лицо глагола.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1052736"/>
            <a:ext cx="2975774" cy="5688632"/>
          </a:xfrm>
          <a:ln w="1905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1-е лицо.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1520" y="5752212"/>
            <a:ext cx="2662632" cy="98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Мы чита</a:t>
            </a:r>
            <a:r>
              <a:rPr lang="ru-RU" b="1" dirty="0" smtClean="0">
                <a:solidFill>
                  <a:srgbClr val="FF0000"/>
                </a:solidFill>
              </a:rPr>
              <a:t>ем</a:t>
            </a:r>
            <a:r>
              <a:rPr lang="ru-RU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(мн. ч.)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59832" y="1052736"/>
            <a:ext cx="2975774" cy="56886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2-е лицо.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084168" y="1068644"/>
            <a:ext cx="2975774" cy="56886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3-е лицо.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5503" y="4221088"/>
            <a:ext cx="1468672" cy="11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157327" y="3087916"/>
            <a:ext cx="2662632" cy="98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Я чита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(ед. ч.)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364594"/>
            <a:ext cx="2071571" cy="129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50005"/>
            <a:ext cx="1259308" cy="134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337" y="4211478"/>
            <a:ext cx="1605080" cy="120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68" b="-189"/>
          <a:stretch/>
        </p:blipFill>
        <p:spPr bwMode="auto">
          <a:xfrm>
            <a:off x="6137998" y="1051201"/>
            <a:ext cx="2248745" cy="1656184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7667" y="1671963"/>
            <a:ext cx="1271881" cy="135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3195736" y="5668887"/>
            <a:ext cx="2662632" cy="98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Вы чита</a:t>
            </a:r>
            <a:r>
              <a:rPr lang="ru-RU" b="1" dirty="0" smtClean="0">
                <a:solidFill>
                  <a:srgbClr val="FF0000"/>
                </a:solidFill>
              </a:rPr>
              <a:t>ете</a:t>
            </a:r>
            <a:r>
              <a:rPr lang="ru-RU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(мн. ч.)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101543" y="3004591"/>
            <a:ext cx="2662632" cy="98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Ты чита</a:t>
            </a:r>
            <a:r>
              <a:rPr lang="ru-RU" b="1" dirty="0" smtClean="0">
                <a:solidFill>
                  <a:srgbClr val="FF0000"/>
                </a:solidFill>
              </a:rPr>
              <a:t>ешь</a:t>
            </a:r>
            <a:r>
              <a:rPr lang="ru-RU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(ед. ч.)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156304" y="1832971"/>
            <a:ext cx="1242835" cy="97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048402" y="4391688"/>
            <a:ext cx="1143990" cy="8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6397310" y="5691802"/>
            <a:ext cx="2662632" cy="98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Они чита</a:t>
            </a:r>
            <a:r>
              <a:rPr lang="ru-RU" b="1" dirty="0" smtClean="0">
                <a:solidFill>
                  <a:srgbClr val="FF0000"/>
                </a:solidFill>
              </a:rPr>
              <a:t>ют</a:t>
            </a:r>
            <a:r>
              <a:rPr lang="ru-RU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(мн. ч.)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6131913" y="2807879"/>
            <a:ext cx="2771458" cy="1604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Он (она, оно) чита</a:t>
            </a:r>
            <a:r>
              <a:rPr lang="ru-RU" sz="2400" b="1" dirty="0" smtClean="0">
                <a:solidFill>
                  <a:srgbClr val="FF0000"/>
                </a:solidFill>
              </a:rPr>
              <a:t>ет</a:t>
            </a:r>
            <a:r>
              <a:rPr lang="ru-RU" sz="2400" b="1" dirty="0" smtClean="0"/>
              <a:t>.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b="1" dirty="0" smtClean="0"/>
              <a:t>(ед. ч.)</a:t>
            </a:r>
          </a:p>
        </p:txBody>
      </p:sp>
    </p:spTree>
    <p:extLst>
      <p:ext uri="{BB962C8B-B14F-4D97-AF65-F5344CB8AC3E}">
        <p14:creationId xmlns:p14="http://schemas.microsoft.com/office/powerpoint/2010/main" val="39702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Времена </a:t>
            </a:r>
            <a:r>
              <a:rPr lang="ru-RU" b="1" dirty="0">
                <a:solidFill>
                  <a:srgbClr val="FF0000"/>
                </a:solidFill>
              </a:rPr>
              <a:t>глаголов.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82" y="980728"/>
            <a:ext cx="8592398" cy="24120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Глаголы </a:t>
            </a:r>
            <a:r>
              <a:rPr lang="ru-RU" b="1" dirty="0" smtClean="0">
                <a:solidFill>
                  <a:srgbClr val="7030A0"/>
                </a:solidFill>
              </a:rPr>
              <a:t>настоящего</a:t>
            </a:r>
            <a:r>
              <a:rPr lang="ru-RU" b="1" dirty="0" smtClean="0"/>
              <a:t> времени обозначают действие, которое происходит в данный момент.</a:t>
            </a:r>
          </a:p>
          <a:p>
            <a:pPr marL="0" indent="0">
              <a:buNone/>
            </a:pPr>
            <a:r>
              <a:rPr lang="ru-RU" b="1" dirty="0" smtClean="0"/>
              <a:t>Отвечают на вопросы: «Что делает?», Что делают?»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15616" y="5874713"/>
            <a:ext cx="63367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Лиса </a:t>
            </a:r>
            <a:r>
              <a:rPr lang="ru-RU" b="1" dirty="0" smtClean="0">
                <a:solidFill>
                  <a:srgbClr val="FF0000"/>
                </a:solidFill>
              </a:rPr>
              <a:t>слушает</a:t>
            </a:r>
            <a:r>
              <a:rPr lang="ru-RU" b="1" dirty="0" smtClean="0"/>
              <a:t> песенку Колобка.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242" y="2600585"/>
            <a:ext cx="2376264" cy="314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Времена </a:t>
            </a:r>
            <a:r>
              <a:rPr lang="ru-RU" b="1" dirty="0">
                <a:solidFill>
                  <a:srgbClr val="FF0000"/>
                </a:solidFill>
              </a:rPr>
              <a:t>глаголов.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082" y="1088961"/>
            <a:ext cx="8592398" cy="24120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Глаголы </a:t>
            </a:r>
            <a:r>
              <a:rPr lang="ru-RU" b="1" dirty="0" smtClean="0">
                <a:solidFill>
                  <a:srgbClr val="7030A0"/>
                </a:solidFill>
              </a:rPr>
              <a:t>будущего</a:t>
            </a:r>
            <a:r>
              <a:rPr lang="ru-RU" b="1" dirty="0" smtClean="0"/>
              <a:t> времени обозначают действие, которое ещё будет происходить.</a:t>
            </a:r>
          </a:p>
          <a:p>
            <a:pPr marL="0" indent="0">
              <a:buNone/>
            </a:pPr>
            <a:r>
              <a:rPr lang="ru-RU" b="1" dirty="0" smtClean="0"/>
              <a:t>Отвечают на вопросы: «Что сделает?», « Что будут делать?», «Что сделают?», « Что будут делать?»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30474" y="6068924"/>
            <a:ext cx="633670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Емеля </a:t>
            </a:r>
            <a:r>
              <a:rPr lang="ru-RU" b="1" dirty="0" smtClean="0">
                <a:solidFill>
                  <a:srgbClr val="FF0000"/>
                </a:solidFill>
              </a:rPr>
              <a:t>отпустит</a:t>
            </a:r>
            <a:r>
              <a:rPr lang="ru-RU" b="1" dirty="0" smtClean="0"/>
              <a:t> щуку в воду.</a:t>
            </a: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2232248" cy="33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Времена </a:t>
            </a:r>
            <a:r>
              <a:rPr lang="ru-RU" b="1" dirty="0">
                <a:solidFill>
                  <a:srgbClr val="FF0000"/>
                </a:solidFill>
              </a:rPr>
              <a:t>глаголов.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592398" cy="24120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Глаголы </a:t>
            </a:r>
            <a:r>
              <a:rPr lang="ru-RU" b="1" dirty="0" smtClean="0">
                <a:solidFill>
                  <a:srgbClr val="7030A0"/>
                </a:solidFill>
              </a:rPr>
              <a:t>прошедшего</a:t>
            </a:r>
            <a:r>
              <a:rPr lang="ru-RU" b="1" dirty="0" smtClean="0"/>
              <a:t> времени обозначают действие, которое уже закончилось.</a:t>
            </a:r>
          </a:p>
          <a:p>
            <a:pPr marL="0" indent="0">
              <a:buNone/>
            </a:pPr>
            <a:r>
              <a:rPr lang="ru-RU" b="1" dirty="0" smtClean="0"/>
              <a:t>Отвечают на вопросы: «Что делал?», Что сделал?»,</a:t>
            </a:r>
          </a:p>
          <a:p>
            <a:pPr marL="0" indent="0">
              <a:buNone/>
            </a:pPr>
            <a:r>
              <a:rPr lang="ru-RU" b="1" dirty="0"/>
              <a:t>«Что </a:t>
            </a:r>
            <a:r>
              <a:rPr lang="ru-RU" b="1" dirty="0" smtClean="0"/>
              <a:t>делали?», </a:t>
            </a:r>
            <a:r>
              <a:rPr lang="ru-RU" b="1" dirty="0"/>
              <a:t>Что </a:t>
            </a:r>
            <a:r>
              <a:rPr lang="ru-RU" b="1" dirty="0" smtClean="0"/>
              <a:t>сделали?»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3528" y="6090737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Лягушка </a:t>
            </a:r>
            <a:r>
              <a:rPr lang="ru-RU" b="1" dirty="0" smtClean="0">
                <a:solidFill>
                  <a:srgbClr val="FF0000"/>
                </a:solidFill>
              </a:rPr>
              <a:t>поймала</a:t>
            </a:r>
            <a:r>
              <a:rPr lang="ru-RU" b="1" dirty="0" smtClean="0"/>
              <a:t> стрелу Ивана -царевича.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3" y="2855495"/>
            <a:ext cx="2846099" cy="33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7089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FF3300"/>
                </a:solidFill>
              </a:rPr>
              <a:t>ГЛАГОЛ.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720"/>
            <a:ext cx="8002588" cy="49244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Интересная часть речи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В русском языке живёт.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Кто что делает расскажет: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dirty="0" smtClean="0"/>
              <a:t>Чертит, пишет иль поёт,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600" dirty="0" smtClean="0"/>
              <a:t>Вышивает или пашет,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600" dirty="0" smtClean="0"/>
              <a:t>Или забивает гол,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600" dirty="0" smtClean="0"/>
              <a:t>Варит, жарит, моет, чистит-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3600" dirty="0" smtClean="0"/>
              <a:t>Всё расскажет нам … </a:t>
            </a:r>
            <a:r>
              <a:rPr lang="ru-RU" sz="3600" b="1" dirty="0" smtClean="0"/>
              <a:t>ГЛАГОЛ!</a:t>
            </a:r>
          </a:p>
        </p:txBody>
      </p:sp>
    </p:spTree>
    <p:extLst>
      <p:ext uri="{BB962C8B-B14F-4D97-AF65-F5344CB8AC3E}">
        <p14:creationId xmlns:p14="http://schemas.microsoft.com/office/powerpoint/2010/main" val="99785063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Назови действия девочки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39" y="908720"/>
            <a:ext cx="3069751" cy="219831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9670" y="4005064"/>
            <a:ext cx="279624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565457" y="4496432"/>
            <a:ext cx="2500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СЕГОДНЯ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2729" y="5949280"/>
            <a:ext cx="20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ЗАВТРА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4372" y="3163615"/>
            <a:ext cx="16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ВЧЕРА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2175754"/>
            <a:ext cx="3226978" cy="232067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4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Род глаголов в прошедшем времени.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592398" cy="241204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Глаголы </a:t>
            </a:r>
            <a:r>
              <a:rPr lang="ru-RU" b="1" dirty="0" smtClean="0">
                <a:solidFill>
                  <a:srgbClr val="7030A0"/>
                </a:solidFill>
              </a:rPr>
              <a:t>прошедшего</a:t>
            </a:r>
            <a:r>
              <a:rPr lang="ru-RU" b="1" dirty="0" smtClean="0"/>
              <a:t> времени изменяются по родам.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35496" y="1556792"/>
            <a:ext cx="2975774" cy="518457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Мужской род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59832" y="1556792"/>
            <a:ext cx="2975774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Женский род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084168" y="1556792"/>
            <a:ext cx="2975774" cy="51845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Средний род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79512" y="5553236"/>
            <a:ext cx="2736304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Он  светил.</a:t>
            </a:r>
            <a:endParaRPr lang="ru-RU" sz="36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778849" cy="30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80" y="2924944"/>
            <a:ext cx="1512168" cy="223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179566" y="5517926"/>
            <a:ext cx="2904601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Она  светил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84167" y="5481228"/>
            <a:ext cx="2975775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dirty="0" smtClean="0"/>
              <a:t>Оно  светил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196" y="2379539"/>
            <a:ext cx="2304184" cy="22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47" y="3473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</a:t>
            </a:r>
            <a:r>
              <a:rPr lang="ru-RU" b="1" dirty="0">
                <a:solidFill>
                  <a:srgbClr val="FF0000"/>
                </a:solidFill>
              </a:rPr>
              <a:t>глаголов.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4008" y="764704"/>
            <a:ext cx="4271918" cy="597666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Совершенный вид: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глагол обозначает действие, которое уже было совершено.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764704"/>
            <a:ext cx="4464496" cy="5976664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Несовершенный вид: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глагол обозначает действие, которое </a:t>
            </a:r>
            <a:r>
              <a:rPr lang="ru-RU" sz="2400" b="1" dirty="0" smtClean="0">
                <a:solidFill>
                  <a:schemeClr val="tx1"/>
                </a:solidFill>
              </a:rPr>
              <a:t>ещё не было совершено и не закончено.</a:t>
            </a:r>
            <a:endParaRPr lang="ru-RU" sz="2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95536" y="5661248"/>
            <a:ext cx="3810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Красная Шапочка </a:t>
            </a:r>
            <a:r>
              <a:rPr lang="ru-RU" b="1" dirty="0" smtClean="0">
                <a:solidFill>
                  <a:srgbClr val="FF0000"/>
                </a:solidFill>
              </a:rPr>
              <a:t>идёт</a:t>
            </a:r>
            <a:r>
              <a:rPr lang="ru-RU" b="1" dirty="0" smtClean="0"/>
              <a:t> к бабушке.</a:t>
            </a:r>
            <a:endParaRPr lang="ru-RU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100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956847" cy="273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861447" y="5674171"/>
            <a:ext cx="3810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/>
              <a:t>Красная Шапочка </a:t>
            </a:r>
            <a:r>
              <a:rPr lang="ru-RU" b="1" dirty="0" smtClean="0">
                <a:solidFill>
                  <a:srgbClr val="FF0000"/>
                </a:solidFill>
              </a:rPr>
              <a:t>пришла</a:t>
            </a:r>
            <a:r>
              <a:rPr lang="ru-RU" b="1" dirty="0" smtClean="0"/>
              <a:t> к бабушке.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61256" y="5088235"/>
            <a:ext cx="3810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делает?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94448" y="5099645"/>
            <a:ext cx="38100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сделала?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Неопределенная форма глагола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03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 глаголов в неопределенной форме нельзя определить число, время, лицо, род.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80491" y="2780928"/>
            <a:ext cx="360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7030A0"/>
                </a:solidFill>
                <a:ea typeface="+mj-ea"/>
                <a:cs typeface="+mj-cs"/>
              </a:rPr>
              <a:t>Что делать?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5787261"/>
            <a:ext cx="8482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Глаголы </a:t>
            </a:r>
            <a:r>
              <a:rPr lang="ru-RU" sz="2800" b="1" dirty="0"/>
              <a:t>в неопределенной форме </a:t>
            </a:r>
            <a:r>
              <a:rPr lang="ru-RU" sz="2800" b="1" dirty="0" smtClean="0"/>
              <a:t>заканчиваются на -</a:t>
            </a:r>
            <a:r>
              <a:rPr lang="ru-RU" sz="2800" b="1" dirty="0" err="1" smtClean="0"/>
              <a:t>ть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ти</a:t>
            </a:r>
            <a:r>
              <a:rPr lang="ru-RU" sz="2800" b="1" dirty="0" smtClean="0"/>
              <a:t>, -</a:t>
            </a:r>
            <a:r>
              <a:rPr lang="ru-RU" sz="2800" b="1" dirty="0" err="1" smtClean="0"/>
              <a:t>чь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972" y="2477966"/>
            <a:ext cx="1439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96326" y="2638872"/>
            <a:ext cx="460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7030A0"/>
                </a:solidFill>
                <a:ea typeface="+mj-ea"/>
                <a:cs typeface="+mj-cs"/>
              </a:rPr>
              <a:t>Айболита пригласили лечи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ть</a:t>
            </a:r>
            <a:r>
              <a:rPr lang="ru-RU" sz="3600" b="1" dirty="0" smtClean="0">
                <a:solidFill>
                  <a:srgbClr val="7030A0"/>
                </a:solidFill>
                <a:ea typeface="+mj-ea"/>
                <a:cs typeface="+mj-cs"/>
              </a:rPr>
              <a:t> больных.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0491" y="4462186"/>
            <a:ext cx="3601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rgbClr val="7030A0"/>
                </a:solidFill>
                <a:ea typeface="+mj-ea"/>
                <a:cs typeface="+mj-cs"/>
              </a:rPr>
              <a:t>Что сделать?</a:t>
            </a:r>
            <a:endParaRPr lang="ru-RU" sz="4000" b="1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677" y="4009821"/>
            <a:ext cx="1284952" cy="161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48726" y="4215963"/>
            <a:ext cx="4609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rgbClr val="7030A0"/>
                </a:solidFill>
                <a:ea typeface="+mj-ea"/>
                <a:cs typeface="+mj-cs"/>
              </a:rPr>
              <a:t>Ребёнок должен почисти</a:t>
            </a:r>
            <a:r>
              <a:rPr lang="ru-RU" sz="3600" b="1" dirty="0" smtClean="0">
                <a:solidFill>
                  <a:srgbClr val="FF0000"/>
                </a:solidFill>
                <a:ea typeface="+mj-ea"/>
                <a:cs typeface="+mj-cs"/>
              </a:rPr>
              <a:t>ть</a:t>
            </a:r>
            <a:r>
              <a:rPr lang="ru-RU" sz="3600" b="1" dirty="0" smtClean="0">
                <a:solidFill>
                  <a:srgbClr val="7030A0"/>
                </a:solidFill>
                <a:ea typeface="+mj-ea"/>
                <a:cs typeface="+mj-cs"/>
              </a:rPr>
              <a:t> зубы.</a:t>
            </a:r>
          </a:p>
        </p:txBody>
      </p:sp>
    </p:spTree>
    <p:extLst>
      <p:ext uri="{BB962C8B-B14F-4D97-AF65-F5344CB8AC3E}">
        <p14:creationId xmlns:p14="http://schemas.microsoft.com/office/powerpoint/2010/main" val="5364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307079"/>
            <a:ext cx="1865759" cy="24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Спряжение глаголов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980728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 </a:t>
            </a:r>
            <a:r>
              <a:rPr lang="ru-RU" dirty="0" smtClean="0">
                <a:solidFill>
                  <a:srgbClr val="7030A0"/>
                </a:solidFill>
              </a:rPr>
              <a:t>спряжение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980728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I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спряжение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23528" y="1638350"/>
            <a:ext cx="8640960" cy="3230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Я                     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r>
              <a:rPr lang="ru-RU" sz="2800" b="1" dirty="0" smtClean="0"/>
              <a:t>     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ю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Ты                   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ёшь</a:t>
            </a:r>
            <a:r>
              <a:rPr lang="ru-RU" sz="2800" b="1" dirty="0" smtClean="0"/>
              <a:t>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ишь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Мы                 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ём </a:t>
            </a:r>
            <a:r>
              <a:rPr lang="ru-RU" sz="2800" b="1" dirty="0" smtClean="0"/>
              <a:t> 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им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Вы                  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ёте</a:t>
            </a:r>
            <a:r>
              <a:rPr lang="ru-RU" sz="2800" b="1" dirty="0" smtClean="0"/>
              <a:t>  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ите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Он, она, оно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ёт</a:t>
            </a:r>
            <a:r>
              <a:rPr lang="ru-RU" sz="2800" b="1" dirty="0" smtClean="0"/>
              <a:t>    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ит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/>
              <a:t>Они                          по</a:t>
            </a:r>
            <a:r>
              <a:rPr lang="ru-RU" sz="2800" b="1" dirty="0" smtClean="0">
                <a:solidFill>
                  <a:srgbClr val="FF0000"/>
                </a:solidFill>
              </a:rPr>
              <a:t>ют  </a:t>
            </a:r>
            <a:r>
              <a:rPr lang="ru-RU" sz="2800" b="1" dirty="0" smtClean="0"/>
              <a:t>                      говор</a:t>
            </a:r>
            <a:r>
              <a:rPr lang="ru-RU" sz="2800" b="1" dirty="0" smtClean="0">
                <a:solidFill>
                  <a:srgbClr val="FF0000"/>
                </a:solidFill>
              </a:rPr>
              <a:t>ят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35818" y="50577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</a:rPr>
              <a:t>Спряжение глаголов – это изменение глаголов по лицам и числам.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00" y="18437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 – исключения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II </a:t>
            </a:r>
            <a:r>
              <a:rPr lang="ru-RU" b="1" dirty="0" smtClean="0">
                <a:solidFill>
                  <a:srgbClr val="FF0000"/>
                </a:solidFill>
              </a:rPr>
              <a:t> спряжения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3140968"/>
            <a:ext cx="8075612" cy="34563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Слышать, видеть, ненавидеть,</a:t>
            </a:r>
          </a:p>
          <a:p>
            <a:pPr marL="0" indent="0">
              <a:buNone/>
            </a:pPr>
            <a:r>
              <a:rPr lang="ru-RU" b="1" dirty="0" smtClean="0"/>
              <a:t>Гнать, держать, дышать, обидеть,</a:t>
            </a:r>
          </a:p>
          <a:p>
            <a:pPr marL="0" indent="0">
              <a:buNone/>
            </a:pPr>
            <a:r>
              <a:rPr lang="ru-RU" b="1" dirty="0" smtClean="0"/>
              <a:t>И зависеть, и терпеть,</a:t>
            </a:r>
          </a:p>
          <a:p>
            <a:pPr marL="0" indent="0">
              <a:buNone/>
            </a:pPr>
            <a:r>
              <a:rPr lang="ru-RU" b="1" dirty="0" smtClean="0"/>
              <a:t>И ещё смотреть, вертеть.</a:t>
            </a:r>
          </a:p>
          <a:p>
            <a:pPr marL="0" indent="0">
              <a:buNone/>
            </a:pPr>
            <a:r>
              <a:rPr lang="ru-RU" b="1" dirty="0" smtClean="0"/>
              <a:t>Вы запомните, друзья,</a:t>
            </a:r>
          </a:p>
          <a:p>
            <a:pPr marL="0" indent="0">
              <a:buNone/>
            </a:pPr>
            <a:r>
              <a:rPr lang="ru-RU" b="1" dirty="0" smtClean="0"/>
              <a:t>Их на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 спрягать </a:t>
            </a:r>
            <a:r>
              <a:rPr lang="ru-RU" b="1" dirty="0" smtClean="0">
                <a:solidFill>
                  <a:srgbClr val="FF0000"/>
                </a:solidFill>
              </a:rPr>
              <a:t>нельзя</a:t>
            </a:r>
            <a:r>
              <a:rPr lang="ru-RU" b="1" dirty="0" smtClean="0"/>
              <a:t>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7504" y="24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Глаголы – исключения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ru-RU" b="1" dirty="0" smtClean="0">
                <a:solidFill>
                  <a:srgbClr val="FF0000"/>
                </a:solidFill>
              </a:rPr>
              <a:t> спряжения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77888" y="1195636"/>
            <a:ext cx="807561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Брить, стелить.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2555" y="3861048"/>
            <a:ext cx="2162372" cy="31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Определение спряжения глагола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030" y="1407560"/>
            <a:ext cx="8810466" cy="518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32" r="7973" b="6577"/>
          <a:stretch/>
        </p:blipFill>
        <p:spPr bwMode="auto">
          <a:xfrm>
            <a:off x="107504" y="1484784"/>
            <a:ext cx="1551399" cy="141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17744" y="59386"/>
            <a:ext cx="10002374" cy="6858001"/>
          </a:xfrm>
          <a:prstGeom prst="triangle">
            <a:avLst>
              <a:gd name="adj" fmla="val 4457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Выноска со стрелкой вниз 22"/>
          <p:cNvSpPr/>
          <p:nvPr/>
        </p:nvSpPr>
        <p:spPr>
          <a:xfrm>
            <a:off x="3275856" y="620688"/>
            <a:ext cx="1601781" cy="486287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Вопрос</a:t>
            </a:r>
            <a:endParaRPr lang="ru-RU" sz="32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8740">
            <a:off x="2150614" y="777047"/>
            <a:ext cx="1297459" cy="1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-993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Морфологический разбор глагола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Выноска со стрелкой вниз 22"/>
          <p:cNvSpPr/>
          <p:nvPr/>
        </p:nvSpPr>
        <p:spPr>
          <a:xfrm>
            <a:off x="2799344" y="2276872"/>
            <a:ext cx="2633829" cy="387798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Начальная форма</a:t>
            </a:r>
            <a:endParaRPr lang="ru-RU" sz="24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Выноска со стрелкой вниз 22"/>
          <p:cNvSpPr/>
          <p:nvPr/>
        </p:nvSpPr>
        <p:spPr>
          <a:xfrm>
            <a:off x="2950227" y="1556792"/>
            <a:ext cx="2071612" cy="437043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Часть речи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1" name="Выноска со стрелкой вниз 22"/>
          <p:cNvSpPr/>
          <p:nvPr/>
        </p:nvSpPr>
        <p:spPr>
          <a:xfrm>
            <a:off x="2987824" y="2919949"/>
            <a:ext cx="2260428" cy="437043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Спряжение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Выноска со стрелкой вниз 22"/>
          <p:cNvSpPr/>
          <p:nvPr/>
        </p:nvSpPr>
        <p:spPr>
          <a:xfrm>
            <a:off x="3419870" y="3559429"/>
            <a:ext cx="1594765" cy="445635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Время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4" name="Выноска со стрелкой вниз 22"/>
          <p:cNvSpPr/>
          <p:nvPr/>
        </p:nvSpPr>
        <p:spPr>
          <a:xfrm>
            <a:off x="2195736" y="4207501"/>
            <a:ext cx="4320479" cy="437043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Лицо (Наст. и Буд. </a:t>
            </a:r>
            <a:r>
              <a:rPr lang="ru-RU" sz="2800" b="1" i="1" dirty="0" err="1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вр</a:t>
            </a: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.)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Выноска со стрелкой вниз 22"/>
          <p:cNvSpPr/>
          <p:nvPr/>
        </p:nvSpPr>
        <p:spPr>
          <a:xfrm>
            <a:off x="3419871" y="4913292"/>
            <a:ext cx="1828382" cy="445635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Число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" name="Выноска со стрелкой вниз 22"/>
          <p:cNvSpPr/>
          <p:nvPr/>
        </p:nvSpPr>
        <p:spPr>
          <a:xfrm>
            <a:off x="2281295" y="5728261"/>
            <a:ext cx="4004296" cy="437043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Род (Прош. </a:t>
            </a:r>
            <a:r>
              <a:rPr lang="ru-RU" sz="2800" b="1" i="1" dirty="0" err="1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вр</a:t>
            </a: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., ед. ч.)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7" name="Выноска со стрелкой вниз 22"/>
          <p:cNvSpPr/>
          <p:nvPr/>
        </p:nvSpPr>
        <p:spPr>
          <a:xfrm>
            <a:off x="1849166" y="6448341"/>
            <a:ext cx="4868553" cy="437043"/>
          </a:xfrm>
          <a:custGeom>
            <a:avLst/>
            <a:gdLst>
              <a:gd name="connsiteX0" fmla="*/ 0 w 1013248"/>
              <a:gd name="connsiteY0" fmla="*/ 0 h 518636"/>
              <a:gd name="connsiteX1" fmla="*/ 1013248 w 1013248"/>
              <a:gd name="connsiteY1" fmla="*/ 0 h 518636"/>
              <a:gd name="connsiteX2" fmla="*/ 1013248 w 1013248"/>
              <a:gd name="connsiteY2" fmla="*/ 336994 h 518636"/>
              <a:gd name="connsiteX3" fmla="*/ 636283 w 1013248"/>
              <a:gd name="connsiteY3" fmla="*/ 336994 h 518636"/>
              <a:gd name="connsiteX4" fmla="*/ 636283 w 1013248"/>
              <a:gd name="connsiteY4" fmla="*/ 388977 h 518636"/>
              <a:gd name="connsiteX5" fmla="*/ 636283 w 1013248"/>
              <a:gd name="connsiteY5" fmla="*/ 388977 h 518636"/>
              <a:gd name="connsiteX6" fmla="*/ 506624 w 1013248"/>
              <a:gd name="connsiteY6" fmla="*/ 518636 h 518636"/>
              <a:gd name="connsiteX7" fmla="*/ 376965 w 1013248"/>
              <a:gd name="connsiteY7" fmla="*/ 388977 h 518636"/>
              <a:gd name="connsiteX8" fmla="*/ 376965 w 1013248"/>
              <a:gd name="connsiteY8" fmla="*/ 388977 h 518636"/>
              <a:gd name="connsiteX9" fmla="*/ 376965 w 1013248"/>
              <a:gd name="connsiteY9" fmla="*/ 336994 h 518636"/>
              <a:gd name="connsiteX10" fmla="*/ 0 w 1013248"/>
              <a:gd name="connsiteY10" fmla="*/ 336994 h 518636"/>
              <a:gd name="connsiteX11" fmla="*/ 0 w 1013248"/>
              <a:gd name="connsiteY11" fmla="*/ 0 h 518636"/>
              <a:gd name="connsiteX0" fmla="*/ 0 w 1013248"/>
              <a:gd name="connsiteY0" fmla="*/ 0 h 413861"/>
              <a:gd name="connsiteX1" fmla="*/ 1013248 w 1013248"/>
              <a:gd name="connsiteY1" fmla="*/ 0 h 413861"/>
              <a:gd name="connsiteX2" fmla="*/ 1013248 w 1013248"/>
              <a:gd name="connsiteY2" fmla="*/ 336994 h 413861"/>
              <a:gd name="connsiteX3" fmla="*/ 636283 w 1013248"/>
              <a:gd name="connsiteY3" fmla="*/ 336994 h 413861"/>
              <a:gd name="connsiteX4" fmla="*/ 636283 w 1013248"/>
              <a:gd name="connsiteY4" fmla="*/ 388977 h 413861"/>
              <a:gd name="connsiteX5" fmla="*/ 636283 w 1013248"/>
              <a:gd name="connsiteY5" fmla="*/ 388977 h 413861"/>
              <a:gd name="connsiteX6" fmla="*/ 525674 w 1013248"/>
              <a:gd name="connsiteY6" fmla="*/ 413861 h 413861"/>
              <a:gd name="connsiteX7" fmla="*/ 376965 w 1013248"/>
              <a:gd name="connsiteY7" fmla="*/ 388977 h 413861"/>
              <a:gd name="connsiteX8" fmla="*/ 376965 w 1013248"/>
              <a:gd name="connsiteY8" fmla="*/ 388977 h 413861"/>
              <a:gd name="connsiteX9" fmla="*/ 376965 w 1013248"/>
              <a:gd name="connsiteY9" fmla="*/ 336994 h 413861"/>
              <a:gd name="connsiteX10" fmla="*/ 0 w 1013248"/>
              <a:gd name="connsiteY10" fmla="*/ 336994 h 413861"/>
              <a:gd name="connsiteX11" fmla="*/ 0 w 1013248"/>
              <a:gd name="connsiteY11" fmla="*/ 0 h 4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248" h="413861">
                <a:moveTo>
                  <a:pt x="0" y="0"/>
                </a:moveTo>
                <a:lnTo>
                  <a:pt x="1013248" y="0"/>
                </a:lnTo>
                <a:lnTo>
                  <a:pt x="1013248" y="336994"/>
                </a:lnTo>
                <a:lnTo>
                  <a:pt x="636283" y="336994"/>
                </a:lnTo>
                <a:lnTo>
                  <a:pt x="636283" y="388977"/>
                </a:lnTo>
                <a:lnTo>
                  <a:pt x="636283" y="388977"/>
                </a:lnTo>
                <a:lnTo>
                  <a:pt x="525674" y="413861"/>
                </a:lnTo>
                <a:lnTo>
                  <a:pt x="376965" y="388977"/>
                </a:lnTo>
                <a:lnTo>
                  <a:pt x="376965" y="388977"/>
                </a:lnTo>
                <a:lnTo>
                  <a:pt x="376965" y="336994"/>
                </a:lnTo>
                <a:lnTo>
                  <a:pt x="0" y="336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Роль в предложении</a:t>
            </a:r>
            <a:endParaRPr lang="ru-RU" sz="28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22899 0.65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Правописание частицы НЕ</a:t>
            </a:r>
            <a:endParaRPr lang="ru-RU" b="1" dirty="0"/>
          </a:p>
        </p:txBody>
      </p:sp>
      <p:pic>
        <p:nvPicPr>
          <p:cNvPr id="5" name="Picture 9" descr="d:\Мои документы\мамина папка\Презентации\мои шаблоны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4077072"/>
            <a:ext cx="2000250" cy="27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4790648" y="1196752"/>
            <a:ext cx="3189967" cy="2736304"/>
          </a:xfrm>
          <a:prstGeom prst="wedgeEllipseCallout">
            <a:avLst>
              <a:gd name="adj1" fmla="val 26625"/>
              <a:gd name="adj2" fmla="val 819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Отрицательная частица </a:t>
            </a:r>
            <a:r>
              <a:rPr lang="ru-RU" sz="2400" b="1" dirty="0" smtClean="0">
                <a:solidFill>
                  <a:schemeClr val="tx1"/>
                </a:solidFill>
              </a:rPr>
              <a:t>НЕ</a:t>
            </a:r>
            <a:r>
              <a:rPr lang="ru-RU" sz="2400" b="1" dirty="0" smtClean="0">
                <a:solidFill>
                  <a:srgbClr val="FF0000"/>
                </a:solidFill>
              </a:rPr>
              <a:t> с глаголами пишется раздельно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97248"/>
            <a:ext cx="1944216" cy="3439767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1259632" y="1340768"/>
            <a:ext cx="3189967" cy="2736304"/>
          </a:xfrm>
          <a:prstGeom prst="wedgeEllipseCallout">
            <a:avLst>
              <a:gd name="adj1" fmla="val -33282"/>
              <a:gd name="adj2" fmla="val 6691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Существуют глаголы которые без Не </a:t>
            </a:r>
            <a:r>
              <a:rPr lang="ru-RU" sz="2400" b="1" dirty="0" err="1" smtClean="0">
                <a:solidFill>
                  <a:schemeClr val="tx1"/>
                </a:solidFill>
              </a:rPr>
              <a:t>не</a:t>
            </a:r>
            <a:r>
              <a:rPr lang="ru-RU" sz="2400" b="1" dirty="0" smtClean="0">
                <a:solidFill>
                  <a:schemeClr val="tx1"/>
                </a:solidFill>
              </a:rPr>
              <a:t> пишутся: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ненавидеть,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негодовать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5632" y="4031486"/>
            <a:ext cx="4776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Глагол употребляется без НЕ?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углом вверх 7"/>
          <p:cNvSpPr/>
          <p:nvPr/>
        </p:nvSpPr>
        <p:spPr>
          <a:xfrm flipV="1">
            <a:off x="5929878" y="4487286"/>
            <a:ext cx="709273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углом вверх 10"/>
          <p:cNvSpPr/>
          <p:nvPr/>
        </p:nvSpPr>
        <p:spPr>
          <a:xfrm flipH="1" flipV="1">
            <a:off x="2606168" y="4499145"/>
            <a:ext cx="730887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86770" y="5087995"/>
            <a:ext cx="762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2320" y="5012835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4159" y="6237312"/>
            <a:ext cx="22349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слитно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1723" y="6246772"/>
            <a:ext cx="2825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Пиши раздельно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06168" y="5611215"/>
            <a:ext cx="271819" cy="63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353130" y="5611215"/>
            <a:ext cx="271819" cy="635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231" y="4554392"/>
            <a:ext cx="1080120" cy="179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9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3" grpId="0"/>
      <p:bldP spid="8" grpId="0" animBg="1"/>
      <p:bldP spid="11" grpId="0" animBg="1"/>
      <p:bldP spid="12" grpId="0"/>
      <p:bldP spid="13" grpId="0"/>
      <p:bldP spid="14" grpId="0"/>
      <p:bldP spid="15" grpId="0"/>
      <p:bldP spid="9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sz="3600" b="1" u="sng" dirty="0" smtClean="0">
                <a:latin typeface="Calibri" pitchFamily="34" charset="0"/>
              </a:rPr>
              <a:t>Орфограмма</a:t>
            </a:r>
            <a:br>
              <a:rPr lang="ru-RU" sz="3600" b="1" u="sng" dirty="0" smtClean="0">
                <a:latin typeface="Calibri" pitchFamily="34" charset="0"/>
              </a:rPr>
            </a:br>
            <a:r>
              <a:rPr lang="ru-RU" sz="3600" b="1" u="sng" dirty="0" smtClean="0">
                <a:latin typeface="Calibri" pitchFamily="34" charset="0"/>
              </a:rPr>
              <a:t>«-</a:t>
            </a:r>
            <a:r>
              <a:rPr lang="ru-RU" sz="3600" b="1" u="sng" dirty="0" err="1" smtClean="0">
                <a:latin typeface="Calibri" pitchFamily="34" charset="0"/>
              </a:rPr>
              <a:t>тся</a:t>
            </a:r>
            <a:r>
              <a:rPr lang="ru-RU" sz="3600" b="1" u="sng" dirty="0" smtClean="0">
                <a:latin typeface="Calibri" pitchFamily="34" charset="0"/>
              </a:rPr>
              <a:t> и -</a:t>
            </a:r>
            <a:r>
              <a:rPr lang="ru-RU" sz="3600" b="1" u="sng" dirty="0" err="1" smtClean="0">
                <a:latin typeface="Calibri" pitchFamily="34" charset="0"/>
              </a:rPr>
              <a:t>ться</a:t>
            </a:r>
            <a:r>
              <a:rPr lang="ru-RU" sz="3600" b="1" u="sng" dirty="0" smtClean="0">
                <a:latin typeface="Calibri" pitchFamily="34" charset="0"/>
              </a:rPr>
              <a:t> в глаголах»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547813" y="2133600"/>
            <a:ext cx="3124200" cy="1143000"/>
          </a:xfrm>
          <a:prstGeom prst="rect">
            <a:avLst/>
          </a:prstGeom>
          <a:solidFill>
            <a:srgbClr val="CCFFCC"/>
          </a:solidFill>
          <a:ln w="571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692275" y="242093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Ь </a:t>
            </a:r>
            <a:r>
              <a:rPr lang="en-US" sz="3200" b="1" dirty="0" err="1">
                <a:solidFill>
                  <a:srgbClr val="006600"/>
                </a:solidFill>
              </a:rPr>
              <a:t>пишется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364163" y="2133600"/>
            <a:ext cx="3124200" cy="1143000"/>
          </a:xfrm>
          <a:prstGeom prst="rect">
            <a:avLst/>
          </a:prstGeom>
          <a:solidFill>
            <a:srgbClr val="CCFFCC"/>
          </a:solidFill>
          <a:ln w="571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64163" y="2349500"/>
            <a:ext cx="3240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Ь </a:t>
            </a:r>
            <a:r>
              <a:rPr lang="ru-RU" sz="3200" b="1" dirty="0">
                <a:solidFill>
                  <a:srgbClr val="006600"/>
                </a:solidFill>
              </a:rPr>
              <a:t>не </a:t>
            </a:r>
            <a:r>
              <a:rPr lang="en-US" sz="3200" b="1" dirty="0" err="1">
                <a:solidFill>
                  <a:srgbClr val="006600"/>
                </a:solidFill>
              </a:rPr>
              <a:t>пишется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39750" y="3862388"/>
            <a:ext cx="4105275" cy="1079500"/>
          </a:xfrm>
          <a:prstGeom prst="rect">
            <a:avLst/>
          </a:prstGeom>
          <a:solidFill>
            <a:srgbClr val="CCFFCC"/>
          </a:solidFill>
          <a:ln w="571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68313" y="3933825"/>
            <a:ext cx="4238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6600"/>
                </a:solidFill>
              </a:rPr>
              <a:t>у глаголов в </a:t>
            </a:r>
            <a:endParaRPr lang="ru-RU" sz="2400">
              <a:solidFill>
                <a:srgbClr val="006600"/>
              </a:solidFill>
            </a:endParaRPr>
          </a:p>
          <a:p>
            <a:pPr algn="ctr"/>
            <a:r>
              <a:rPr lang="en-US" sz="2400" b="1">
                <a:solidFill>
                  <a:srgbClr val="006600"/>
                </a:solidFill>
              </a:rPr>
              <a:t>неопределённой</a:t>
            </a:r>
            <a:r>
              <a:rPr lang="ru-RU" sz="2400" b="1">
                <a:solidFill>
                  <a:srgbClr val="006600"/>
                </a:solidFill>
              </a:rPr>
              <a:t>  </a:t>
            </a:r>
            <a:r>
              <a:rPr lang="en-US" sz="2400" b="1">
                <a:solidFill>
                  <a:srgbClr val="006600"/>
                </a:solidFill>
              </a:rPr>
              <a:t>форме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148263" y="3860800"/>
            <a:ext cx="3744912" cy="1081088"/>
          </a:xfrm>
          <a:prstGeom prst="rect">
            <a:avLst/>
          </a:prstGeom>
          <a:solidFill>
            <a:srgbClr val="CCFFCC"/>
          </a:solidFill>
          <a:ln w="571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19700" y="4221163"/>
            <a:ext cx="3457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6600"/>
                </a:solidFill>
              </a:rPr>
              <a:t>у</a:t>
            </a:r>
            <a:r>
              <a:rPr lang="en-US" sz="2400">
                <a:solidFill>
                  <a:srgbClr val="006600"/>
                </a:solidFill>
              </a:rPr>
              <a:t> глаголов </a:t>
            </a:r>
            <a:r>
              <a:rPr lang="en-US" sz="2400" b="1">
                <a:solidFill>
                  <a:srgbClr val="006600"/>
                </a:solidFill>
              </a:rPr>
              <a:t>3-го</a:t>
            </a:r>
            <a:r>
              <a:rPr lang="ru-RU" sz="2400" b="1">
                <a:solidFill>
                  <a:srgbClr val="006600"/>
                </a:solidFill>
              </a:rPr>
              <a:t> </a:t>
            </a:r>
            <a:r>
              <a:rPr lang="en-US" sz="2400" b="1">
                <a:solidFill>
                  <a:srgbClr val="006600"/>
                </a:solidFill>
              </a:rPr>
              <a:t>лица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1116013" y="5589588"/>
            <a:ext cx="3097212" cy="720725"/>
          </a:xfrm>
          <a:prstGeom prst="rect">
            <a:avLst/>
          </a:prstGeom>
          <a:solidFill>
            <a:srgbClr val="CCFFCC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116013" y="5734050"/>
            <a:ext cx="3024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6666"/>
                </a:solidFill>
              </a:rPr>
              <a:t>ката</a:t>
            </a:r>
            <a:r>
              <a:rPr lang="en-US" sz="2000" b="1" i="1"/>
              <a:t>тьс</a:t>
            </a:r>
            <a:r>
              <a:rPr lang="en-US" sz="2000" b="1" i="1">
                <a:solidFill>
                  <a:srgbClr val="006666"/>
                </a:solidFill>
              </a:rPr>
              <a:t>я, смея</a:t>
            </a:r>
            <a:r>
              <a:rPr lang="en-US" sz="2000" b="1" i="1"/>
              <a:t>тьс</a:t>
            </a:r>
            <a:r>
              <a:rPr lang="en-US" sz="2000" b="1" i="1">
                <a:solidFill>
                  <a:srgbClr val="006666"/>
                </a:solidFill>
              </a:rPr>
              <a:t>я</a:t>
            </a:r>
            <a:endParaRPr lang="ru-RU" sz="2000" b="1" i="1">
              <a:solidFill>
                <a:srgbClr val="006666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5435600" y="5597525"/>
            <a:ext cx="3097213" cy="720725"/>
          </a:xfrm>
          <a:prstGeom prst="rect">
            <a:avLst/>
          </a:prstGeom>
          <a:solidFill>
            <a:srgbClr val="CCFFCC"/>
          </a:solidFill>
          <a:ln w="3810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435600" y="5589588"/>
            <a:ext cx="3024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i="1">
                <a:solidFill>
                  <a:srgbClr val="006666"/>
                </a:solidFill>
              </a:rPr>
              <a:t>(он) катае</a:t>
            </a:r>
            <a:r>
              <a:rPr lang="en-US" sz="2000" b="1" i="1"/>
              <a:t>тс</a:t>
            </a:r>
            <a:r>
              <a:rPr lang="en-US" sz="2000" b="1" i="1">
                <a:solidFill>
                  <a:srgbClr val="006666"/>
                </a:solidFill>
              </a:rPr>
              <a:t>я,</a:t>
            </a:r>
          </a:p>
          <a:p>
            <a:pPr algn="ctr"/>
            <a:r>
              <a:rPr lang="en-US" sz="2000" b="1" i="1">
                <a:solidFill>
                  <a:srgbClr val="006666"/>
                </a:solidFill>
              </a:rPr>
              <a:t>(они) смею</a:t>
            </a:r>
            <a:r>
              <a:rPr lang="en-US" sz="2000" b="1" i="1"/>
              <a:t>тс</a:t>
            </a:r>
            <a:r>
              <a:rPr lang="en-US" sz="2000" b="1" i="1">
                <a:solidFill>
                  <a:srgbClr val="006666"/>
                </a:solidFill>
              </a:rPr>
              <a:t>я</a:t>
            </a:r>
            <a:r>
              <a:rPr lang="ru-RU" sz="2000" b="1">
                <a:solidFill>
                  <a:srgbClr val="006666"/>
                </a:solidFill>
              </a:rPr>
              <a:t> </a:t>
            </a: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411413" y="3284538"/>
            <a:ext cx="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7019925" y="3284538"/>
            <a:ext cx="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2339975" y="4941888"/>
            <a:ext cx="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7019925" y="4941888"/>
            <a:ext cx="0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373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/>
      <p:bldP spid="41990" grpId="0" animBg="1"/>
      <p:bldP spid="41991" grpId="0"/>
      <p:bldP spid="41992" grpId="0" animBg="1"/>
      <p:bldP spid="41993" grpId="0"/>
      <p:bldP spid="41994" grpId="0" animBg="1"/>
      <p:bldP spid="41995" grpId="0"/>
      <p:bldP spid="41996" grpId="0" animBg="1"/>
      <p:bldP spid="41997" grpId="0"/>
      <p:bldP spid="41998" grpId="0" animBg="1"/>
      <p:bldP spid="41999" grpId="0"/>
      <p:bldP spid="42004" grpId="0" animBg="1"/>
      <p:bldP spid="42005" grpId="0" animBg="1"/>
      <p:bldP spid="42006" grpId="0" animBg="1"/>
      <p:bldP spid="420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603875" cy="9144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Глагол</a:t>
            </a:r>
            <a:r>
              <a:rPr lang="ru-RU" dirty="0" smtClean="0">
                <a:latin typeface="Arial Black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2249786"/>
            <a:ext cx="3203848" cy="461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ru-RU" dirty="0" smtClean="0"/>
              <a:t>Знакомьтесь. Это дедушка Глагол.</a:t>
            </a:r>
          </a:p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u="sng" dirty="0" smtClean="0"/>
              <a:t>делает</a:t>
            </a:r>
            <a:r>
              <a:rPr lang="ru-RU" dirty="0" smtClean="0"/>
              <a:t> так много дел сразу,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 кажется, будто у него </a:t>
            </a:r>
          </a:p>
          <a:p>
            <a:pPr marL="0" indent="0">
              <a:buNone/>
            </a:pPr>
            <a:r>
              <a:rPr lang="ru-RU" dirty="0" smtClean="0"/>
              <a:t>несколько рук и ног.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2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549275"/>
            <a:ext cx="8436297" cy="6120085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</a:t>
            </a:r>
            <a:r>
              <a:rPr lang="ru-RU" sz="3600" dirty="0" smtClean="0">
                <a:latin typeface="Calibri" pitchFamily="34" charset="0"/>
              </a:rPr>
              <a:t>Чтобы не ошибаться в написании </a:t>
            </a:r>
            <a:r>
              <a:rPr lang="ru-RU" sz="3600" b="1" dirty="0" smtClean="0">
                <a:latin typeface="Calibri" pitchFamily="34" charset="0"/>
              </a:rPr>
              <a:t>‑</a:t>
            </a:r>
            <a:r>
              <a:rPr lang="ru-RU" sz="3600" b="1" i="1" dirty="0" err="1" smtClean="0">
                <a:latin typeface="Calibri" pitchFamily="34" charset="0"/>
              </a:rPr>
              <a:t>тся</a:t>
            </a:r>
            <a:r>
              <a:rPr lang="ru-RU" sz="3600" b="1" i="1" dirty="0" smtClean="0">
                <a:latin typeface="Calibri" pitchFamily="34" charset="0"/>
              </a:rPr>
              <a:t>  </a:t>
            </a:r>
            <a:r>
              <a:rPr lang="ru-RU" sz="3600" dirty="0" smtClean="0">
                <a:latin typeface="Calibri" pitchFamily="34" charset="0"/>
              </a:rPr>
              <a:t>и </a:t>
            </a:r>
            <a:r>
              <a:rPr lang="ru-RU" sz="3600" b="1" dirty="0" smtClean="0">
                <a:latin typeface="Calibri" pitchFamily="34" charset="0"/>
              </a:rPr>
              <a:t>‑</a:t>
            </a:r>
            <a:r>
              <a:rPr lang="ru-RU" sz="3600" b="1" i="1" dirty="0" err="1" smtClean="0">
                <a:latin typeface="Calibri" pitchFamily="34" charset="0"/>
              </a:rPr>
              <a:t>ться</a:t>
            </a:r>
            <a:r>
              <a:rPr lang="ru-RU" sz="3600" dirty="0" smtClean="0">
                <a:latin typeface="Calibri" pitchFamily="34" charset="0"/>
              </a:rPr>
              <a:t>, нужно  ставить к глаголам вопросы: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i="1" dirty="0" smtClean="0">
                <a:latin typeface="Calibri" pitchFamily="34" charset="0"/>
              </a:rPr>
              <a:t>что дела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</a:rPr>
              <a:t>ть</a:t>
            </a:r>
            <a:r>
              <a:rPr lang="ru-RU" sz="3600" b="1" i="1" dirty="0" smtClean="0">
                <a:latin typeface="Calibri" pitchFamily="34" charset="0"/>
              </a:rPr>
              <a:t>? смея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</a:rPr>
              <a:t>ть</a:t>
            </a:r>
            <a:r>
              <a:rPr lang="ru-RU" sz="3600" b="1" i="1" dirty="0" smtClean="0">
                <a:latin typeface="Calibri" pitchFamily="34" charset="0"/>
              </a:rPr>
              <a:t>ся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3600" b="1" i="1" dirty="0" smtClean="0">
                <a:latin typeface="Calibri" pitchFamily="34" charset="0"/>
              </a:rPr>
              <a:t>что делае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3600" b="1" i="1" dirty="0" smtClean="0">
                <a:latin typeface="Calibri" pitchFamily="34" charset="0"/>
              </a:rPr>
              <a:t>? смеё</a:t>
            </a: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3600" b="1" i="1" dirty="0" smtClean="0">
                <a:latin typeface="Calibri" pitchFamily="34" charset="0"/>
              </a:rPr>
              <a:t>ся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3600" b="1" i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Calibri" pitchFamily="34" charset="0"/>
              </a:rPr>
              <a:t>Если мягкий знак (</a:t>
            </a:r>
            <a:r>
              <a:rPr lang="ru-RU" sz="3600" b="1" i="1" dirty="0" smtClean="0">
                <a:latin typeface="Calibri" pitchFamily="34" charset="0"/>
              </a:rPr>
              <a:t>ь</a:t>
            </a:r>
            <a:r>
              <a:rPr lang="ru-RU" sz="3600" dirty="0" smtClean="0">
                <a:latin typeface="Calibri" pitchFamily="34" charset="0"/>
              </a:rPr>
              <a:t>) есть в вопросе, то он пишется и в глаголе. </a:t>
            </a:r>
          </a:p>
          <a:p>
            <a:pPr>
              <a:lnSpc>
                <a:spcPct val="90000"/>
              </a:lnSpc>
            </a:pPr>
            <a:r>
              <a:rPr lang="ru-RU" sz="3600" dirty="0" smtClean="0">
                <a:latin typeface="Calibri" pitchFamily="34" charset="0"/>
              </a:rPr>
              <a:t>Если в вопросе мягкого знака (</a:t>
            </a:r>
            <a:r>
              <a:rPr lang="ru-RU" sz="3600" b="1" i="1" dirty="0" smtClean="0">
                <a:latin typeface="Calibri" pitchFamily="34" charset="0"/>
              </a:rPr>
              <a:t>ь</a:t>
            </a:r>
            <a:r>
              <a:rPr lang="ru-RU" sz="3600" dirty="0" smtClean="0">
                <a:latin typeface="Calibri" pitchFamily="34" charset="0"/>
              </a:rPr>
              <a:t>) нет, то и в глаголе он не пишется.</a:t>
            </a:r>
          </a:p>
        </p:txBody>
      </p:sp>
    </p:spTree>
    <p:extLst>
      <p:ext uri="{BB962C8B-B14F-4D97-AF65-F5344CB8AC3E}">
        <p14:creationId xmlns:p14="http://schemas.microsoft.com/office/powerpoint/2010/main" val="25530551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Возвратные глаголы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1403350" y="1600200"/>
            <a:ext cx="7283450" cy="3916363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r>
              <a:rPr lang="ru-RU" sz="3600" smtClean="0">
                <a:solidFill>
                  <a:srgbClr val="006600"/>
                </a:solidFill>
                <a:latin typeface="Calibri" pitchFamily="34" charset="0"/>
              </a:rPr>
              <a:t>Глаголы с суффиксом </a:t>
            </a:r>
            <a:r>
              <a:rPr lang="ru-RU" sz="3600" i="1" smtClean="0">
                <a:solidFill>
                  <a:srgbClr val="006600"/>
                </a:solidFill>
                <a:latin typeface="Calibri" pitchFamily="34" charset="0"/>
              </a:rPr>
              <a:t>-ся (-сь) </a:t>
            </a:r>
            <a:r>
              <a:rPr lang="ru-RU" sz="3600" smtClean="0">
                <a:solidFill>
                  <a:srgbClr val="006600"/>
                </a:solidFill>
                <a:latin typeface="Calibri" pitchFamily="34" charset="0"/>
              </a:rPr>
              <a:t>называются </a:t>
            </a:r>
            <a:r>
              <a:rPr lang="ru-RU" sz="3600" b="1" smtClean="0">
                <a:solidFill>
                  <a:srgbClr val="006600"/>
                </a:solidFill>
                <a:latin typeface="Calibri" pitchFamily="34" charset="0"/>
              </a:rPr>
              <a:t>возвратными</a:t>
            </a:r>
            <a:r>
              <a:rPr lang="ru-RU" sz="3600" smtClean="0">
                <a:solidFill>
                  <a:srgbClr val="006600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None/>
            </a:pPr>
            <a:endParaRPr lang="ru-RU" sz="3600" i="1" smtClean="0">
              <a:solidFill>
                <a:srgbClr val="0066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ru-RU" sz="3600" b="1" i="1" smtClean="0">
                <a:solidFill>
                  <a:srgbClr val="006666"/>
                </a:solidFill>
                <a:latin typeface="Calibri" pitchFamily="34" charset="0"/>
              </a:rPr>
              <a:t>хвалить — хвалиться</a:t>
            </a:r>
            <a:endParaRPr lang="ru-RU" sz="3600" b="1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ru-RU" sz="3600" b="1" i="1" smtClean="0">
              <a:solidFill>
                <a:srgbClr val="006666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ru-RU" sz="3600" b="1" i="1" smtClean="0">
                <a:solidFill>
                  <a:srgbClr val="006666"/>
                </a:solidFill>
                <a:latin typeface="Calibri" pitchFamily="34" charset="0"/>
              </a:rPr>
              <a:t>спасти — спастись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V="1">
            <a:off x="2700338" y="3429000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5651500" y="34290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339975" y="4724400"/>
            <a:ext cx="3587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V="1">
            <a:off x="5076825" y="47244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2987675" y="34290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 flipV="1">
            <a:off x="5867400" y="34290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 flipV="1">
            <a:off x="2700338" y="4724400"/>
            <a:ext cx="28892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5292725" y="4724400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46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1acbfac431d009018b53ff8218c2b9a3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043608" y="1219200"/>
            <a:ext cx="68580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1300" b="1" kern="10" spc="-36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man Old Style"/>
              </a:rPr>
              <a:t>Спасибо !</a:t>
            </a:r>
            <a:endParaRPr lang="ru-RU" sz="41300" b="1" kern="10" spc="-36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030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FF3300"/>
                </a:solidFill>
              </a:rPr>
              <a:t>Глагол:</a:t>
            </a:r>
            <a:endParaRPr lang="ru-RU" sz="5400" b="1" dirty="0" smtClean="0">
              <a:solidFill>
                <a:srgbClr val="FF33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8075612" cy="4752975"/>
          </a:xfrm>
        </p:spPr>
        <p:txBody>
          <a:bodyPr>
            <a:normAutofit/>
          </a:bodyPr>
          <a:lstStyle/>
          <a:p>
            <a:r>
              <a:rPr lang="ru-RU" dirty="0" smtClean="0"/>
              <a:t>Происходит </a:t>
            </a:r>
            <a:r>
              <a:rPr lang="ru-RU" dirty="0" smtClean="0"/>
              <a:t>от старославянского «слово», «речь», «</a:t>
            </a:r>
            <a:r>
              <a:rPr lang="ru-RU" dirty="0" err="1" smtClean="0"/>
              <a:t>глаголить</a:t>
            </a:r>
            <a:r>
              <a:rPr lang="ru-RU" dirty="0" smtClean="0"/>
              <a:t>»(говорить</a:t>
            </a:r>
            <a:r>
              <a:rPr lang="ru-RU" dirty="0"/>
              <a:t>)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Обознача</a:t>
            </a:r>
            <a:r>
              <a:rPr lang="ru-RU" dirty="0"/>
              <a:t>е</a:t>
            </a:r>
            <a:r>
              <a:rPr lang="ru-RU" dirty="0" smtClean="0"/>
              <a:t>т </a:t>
            </a:r>
            <a:r>
              <a:rPr lang="ru-RU" dirty="0"/>
              <a:t>действия предметов, </a:t>
            </a:r>
            <a:r>
              <a:rPr lang="ru-RU" dirty="0" smtClean="0"/>
              <a:t>  оживляет </a:t>
            </a:r>
            <a:r>
              <a:rPr lang="ru-RU" dirty="0"/>
              <a:t>картину.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Важен </a:t>
            </a:r>
            <a:r>
              <a:rPr lang="ru-RU" dirty="0" smtClean="0"/>
              <a:t>при построении предложений, 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для </a:t>
            </a:r>
            <a:r>
              <a:rPr lang="ru-RU" dirty="0" smtClean="0"/>
              <a:t>передачи сообщений.</a:t>
            </a:r>
          </a:p>
        </p:txBody>
      </p:sp>
    </p:spTree>
    <p:extLst>
      <p:ext uri="{BB962C8B-B14F-4D97-AF65-F5344CB8AC3E}">
        <p14:creationId xmlns:p14="http://schemas.microsoft.com/office/powerpoint/2010/main" val="133765220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Задаем вопросы: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089" y="1088258"/>
            <a:ext cx="1512168" cy="21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459" y="1123243"/>
            <a:ext cx="1695989" cy="218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911625"/>
            <a:ext cx="1656184" cy="198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966987"/>
            <a:ext cx="1242243" cy="18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05554" y="3243958"/>
            <a:ext cx="2034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делает?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4162" y="3307876"/>
            <a:ext cx="2123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делают?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894980"/>
            <a:ext cx="21854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сделает?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5580" y="5871809"/>
            <a:ext cx="20549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сделал?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530031" y="5805264"/>
            <a:ext cx="2255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сделали?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27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глаголам относятся слова, обозначающие разные действия: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1656184" cy="16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16816"/>
            <a:ext cx="1712423" cy="186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607590"/>
            <a:ext cx="1657722" cy="186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778" y="4332468"/>
            <a:ext cx="1944216" cy="18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581127"/>
            <a:ext cx="2021098" cy="161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222" y="4460613"/>
            <a:ext cx="1645873" cy="164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091" y="3268586"/>
            <a:ext cx="16256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7748" y="6134831"/>
            <a:ext cx="1616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тянуть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9720" y="6106978"/>
            <a:ext cx="1786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думать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38" y="6150114"/>
            <a:ext cx="1632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2161" y="3475145"/>
            <a:ext cx="1886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изучать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3820" y="3371843"/>
            <a:ext cx="1599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бегать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1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5603875" cy="9144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Глагол</a:t>
            </a:r>
            <a:r>
              <a:rPr lang="ru-RU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001000" cy="3581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Это </a:t>
            </a:r>
            <a:r>
              <a:rPr lang="ru-RU" sz="3600" b="1" dirty="0" smtClean="0">
                <a:solidFill>
                  <a:schemeClr val="accent2"/>
                </a:solidFill>
              </a:rPr>
              <a:t>самостоятельная часть речи.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Обозначает </a:t>
            </a:r>
            <a:r>
              <a:rPr lang="ru-RU" sz="3600" b="1" dirty="0" smtClean="0">
                <a:solidFill>
                  <a:schemeClr val="accent2"/>
                </a:solidFill>
              </a:rPr>
              <a:t>действие предмета.</a:t>
            </a:r>
          </a:p>
          <a:p>
            <a:pPr eaLnBrk="1" hangingPunct="1">
              <a:lnSpc>
                <a:spcPct val="90000"/>
              </a:lnSpc>
            </a:pPr>
            <a:endParaRPr lang="ru-RU" sz="3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Отвечает на вопросы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что делать? что сделать?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6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Например: рисовать, бегать, нести.</a:t>
            </a:r>
          </a:p>
        </p:txBody>
      </p:sp>
    </p:spTree>
    <p:extLst>
      <p:ext uri="{BB962C8B-B14F-4D97-AF65-F5344CB8AC3E}">
        <p14:creationId xmlns:p14="http://schemas.microsoft.com/office/powerpoint/2010/main" val="22831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542" y="864095"/>
            <a:ext cx="9395110" cy="5993905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1372" y="260648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Алгоритм определения глагола.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 rot="16200000" flipV="1">
            <a:off x="4341413" y="5869582"/>
            <a:ext cx="457200" cy="4572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 rot="3375663">
            <a:off x="7463998" y="5243308"/>
            <a:ext cx="1142059" cy="457200"/>
          </a:xfrm>
          <a:prstGeom prst="notchedRightArrow">
            <a:avLst>
              <a:gd name="adj1" fmla="val 50000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29244" y="6360305"/>
            <a:ext cx="4053995" cy="4370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ln w="50800"/>
              </a:rPr>
              <a:t>Поставь к слову вопрос.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41078" y="3029353"/>
            <a:ext cx="3631122" cy="7903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ln w="50800"/>
              </a:rPr>
              <a:t>Слово обозначает </a:t>
            </a:r>
            <a:endParaRPr lang="ru-RU" sz="2800" b="1" i="1" dirty="0" smtClean="0">
              <a:ln w="50800"/>
            </a:endParaRPr>
          </a:p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/>
              </a:rPr>
              <a:t>действие </a:t>
            </a:r>
            <a:r>
              <a:rPr lang="ru-RU" sz="2800" b="1" i="1" dirty="0">
                <a:ln w="50800"/>
              </a:rPr>
              <a:t>предмета?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140" y="4931466"/>
            <a:ext cx="7776864" cy="790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ln w="50800"/>
              </a:rPr>
              <a:t>Слово отвечает на вопрос </a:t>
            </a:r>
          </a:p>
          <a:p>
            <a:pPr algn="ctr">
              <a:lnSpc>
                <a:spcPct val="80000"/>
              </a:lnSpc>
            </a:pPr>
            <a:r>
              <a:rPr lang="ru-RU" sz="2800" b="1" i="1" dirty="0">
                <a:ln w="50800"/>
              </a:rPr>
              <a:t>что делает?, что сделает? …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rot="16200000" flipV="1">
            <a:off x="4337521" y="3824858"/>
            <a:ext cx="464983" cy="4572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 rot="16200000" flipV="1">
            <a:off x="4229089" y="1878719"/>
            <a:ext cx="457200" cy="457200"/>
          </a:xfrm>
          <a:prstGeom prst="notched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30082" y="779835"/>
            <a:ext cx="2683180" cy="535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50800">
                  <a:solidFill>
                    <a:srgbClr val="FF00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Это глагол</a:t>
            </a:r>
            <a:endParaRPr lang="ru-RU" sz="3600" b="1" i="1" dirty="0">
              <a:ln w="50800">
                <a:solidFill>
                  <a:srgbClr val="FF0000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54143" y="4381968"/>
            <a:ext cx="737061" cy="546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9158" y="2473791"/>
            <a:ext cx="737061" cy="546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 rot="3375663">
            <a:off x="6593460" y="3636200"/>
            <a:ext cx="1142059" cy="457200"/>
          </a:xfrm>
          <a:prstGeom prst="notchedRightArrow">
            <a:avLst>
              <a:gd name="adj1" fmla="val 50000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35378" y="4507662"/>
            <a:ext cx="1072731" cy="546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875613"/>
            <a:ext cx="1072731" cy="5466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8740">
            <a:off x="84918" y="5123301"/>
            <a:ext cx="1297459" cy="1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63210" y="6122523"/>
            <a:ext cx="2343636" cy="7817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 smtClean="0">
                <a:ln w="50800"/>
              </a:rPr>
              <a:t>Другая часть речи.</a:t>
            </a:r>
            <a:endParaRPr lang="ru-RU" sz="2800" b="1" i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7201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5746 -0.1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-0.13773 L 0.15989 -0.4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8 -0.40023 L 0.31754 -0.662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5" grpId="0" animBg="1"/>
      <p:bldP spid="16" grpId="0"/>
      <p:bldP spid="17" grpId="0"/>
      <p:bldP spid="18" grpId="0" animBg="1"/>
      <p:bldP spid="22" grpId="0" animBg="1"/>
      <p:bldP spid="23" grpId="0" animBg="1"/>
      <p:bldP spid="25" grpId="0"/>
      <p:bldP spid="26" grpId="0"/>
      <p:bldP spid="27" grpId="0" animBg="1"/>
      <p:bldP spid="28" grpId="0"/>
      <p:bldP spid="2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Какие из слов являются глаголами?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Подчеркни.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861048"/>
            <a:ext cx="822960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/>
              <a:t>Красный, вечер, бежит, болеет,</a:t>
            </a:r>
          </a:p>
          <a:p>
            <a:pPr marL="0" indent="0">
              <a:buNone/>
            </a:pPr>
            <a:r>
              <a:rPr lang="ru-RU" sz="4400" b="1" dirty="0" smtClean="0"/>
              <a:t>лежит, ползёт, легкий, рыба.</a:t>
            </a:r>
            <a:endParaRPr lang="ru-RU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60032" y="4509120"/>
            <a:ext cx="144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732240" y="4509120"/>
            <a:ext cx="144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5576" y="5301208"/>
            <a:ext cx="144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5301208"/>
            <a:ext cx="1440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945</Words>
  <Application>Microsoft Office PowerPoint</Application>
  <PresentationFormat>Экран (4:3)</PresentationFormat>
  <Paragraphs>224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Г л а г о л </vt:lpstr>
      <vt:lpstr>ГЛАГОЛ.</vt:lpstr>
      <vt:lpstr>Глагол </vt:lpstr>
      <vt:lpstr>Глагол:</vt:lpstr>
      <vt:lpstr>Задаем вопросы:</vt:lpstr>
      <vt:lpstr>К глаголам относятся слова, обозначающие разные действия:</vt:lpstr>
      <vt:lpstr>Глагол </vt:lpstr>
      <vt:lpstr>Алгоритм определения глагола.</vt:lpstr>
      <vt:lpstr>Какие из слов являются глаголами? Подчеркни.</vt:lpstr>
      <vt:lpstr>Подчеркни слова, отвечающие на вопрос «Что делает?»</vt:lpstr>
      <vt:lpstr>Напиши название животного с глаголом, отражающим его движения.</vt:lpstr>
      <vt:lpstr>Образование глаголов.</vt:lpstr>
      <vt:lpstr>Образование глаголов.</vt:lpstr>
      <vt:lpstr>Образование глаголов.</vt:lpstr>
      <vt:lpstr>Число глаголов.</vt:lpstr>
      <vt:lpstr>Лицо глагола.</vt:lpstr>
      <vt:lpstr>Времена глаголов.</vt:lpstr>
      <vt:lpstr>Времена глаголов.</vt:lpstr>
      <vt:lpstr>Времена глаголов.</vt:lpstr>
      <vt:lpstr>Назови действия девочки</vt:lpstr>
      <vt:lpstr>Род глаголов в прошедшем времени.</vt:lpstr>
      <vt:lpstr>Виды глаголов.</vt:lpstr>
      <vt:lpstr>Неопределенная форма глагола</vt:lpstr>
      <vt:lpstr>Спряжение глаголов</vt:lpstr>
      <vt:lpstr>Глаголы – исключения  II  спряжения</vt:lpstr>
      <vt:lpstr>Определение спряжения глагола</vt:lpstr>
      <vt:lpstr>Презентация PowerPoint</vt:lpstr>
      <vt:lpstr>Правописание частицы НЕ</vt:lpstr>
      <vt:lpstr>Орфограмма «-тся и -ться в глаголах»</vt:lpstr>
      <vt:lpstr>Презентация PowerPoint</vt:lpstr>
      <vt:lpstr>Возвратные глаголы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л а г о л</dc:title>
  <dc:creator>Alexey</dc:creator>
  <cp:lastModifiedBy>Alexey</cp:lastModifiedBy>
  <cp:revision>48</cp:revision>
  <dcterms:created xsi:type="dcterms:W3CDTF">2013-10-06T10:16:30Z</dcterms:created>
  <dcterms:modified xsi:type="dcterms:W3CDTF">2016-02-01T18:01:47Z</dcterms:modified>
</cp:coreProperties>
</file>