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9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0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yourpic.org/images/201209/f3arnnrjv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27984" y="836712"/>
            <a:ext cx="41764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«Развитие инициативы и творческих способностей дошкольников в театрализованной деятельности на татарском языке как условие социализации дошкольников»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60032" y="5361468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М.Т </a:t>
            </a:r>
            <a:r>
              <a:rPr lang="ru-RU" dirty="0" err="1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Мугинова</a:t>
            </a:r>
            <a:r>
              <a:rPr lang="ru-RU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воспитатель по обучению татарскому языку </a:t>
            </a:r>
          </a:p>
          <a:p>
            <a:pPr algn="ctr"/>
            <a:r>
              <a:rPr lang="ru-RU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первой квалификационной категории </a:t>
            </a:r>
          </a:p>
        </p:txBody>
      </p:sp>
      <p:pic>
        <p:nvPicPr>
          <p:cNvPr id="1027" name="Picture 3" descr="Описание: C:\Users\Admin\Downloads\логотип детского сайта №10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182" y="146376"/>
            <a:ext cx="612068" cy="733944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96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publicdomainpictures.net/pictures/50000/nahled/damask-background-gold-g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4" y="0"/>
            <a:ext cx="92073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2688" y="44624"/>
            <a:ext cx="8928992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Взаимодействие с родителями, воспитателями, педагогами-специалистами</a:t>
            </a:r>
            <a:endParaRPr lang="ru-RU" sz="2800" b="1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171" name="Picture 3" descr="IMG_75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2" t="27155" r="24548"/>
          <a:stretch>
            <a:fillRect/>
          </a:stretch>
        </p:blipFill>
        <p:spPr bwMode="auto">
          <a:xfrm>
            <a:off x="5659436" y="998731"/>
            <a:ext cx="3234576" cy="32943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IMG_758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7" b="11331"/>
          <a:stretch/>
        </p:blipFill>
        <p:spPr bwMode="auto">
          <a:xfrm>
            <a:off x="102687" y="988470"/>
            <a:ext cx="5256585" cy="316506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IMG_75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80" y="3933057"/>
            <a:ext cx="3902857" cy="292494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IMG_758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8" t="28847" r="10634"/>
          <a:stretch>
            <a:fillRect/>
          </a:stretch>
        </p:blipFill>
        <p:spPr bwMode="auto">
          <a:xfrm>
            <a:off x="94512" y="3976705"/>
            <a:ext cx="4405480" cy="285863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64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static.freepik.com/fotos-kostenlos/abstract-background---green_212867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" y="0"/>
            <a:ext cx="913946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DSCF3682"/>
          <p:cNvPicPr>
            <a:picLocks noChangeAspect="1" noChangeArrowheads="1"/>
          </p:cNvPicPr>
          <p:nvPr/>
        </p:nvPicPr>
        <p:blipFill>
          <a:blip r:embed="rId3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" t="10234"/>
          <a:stretch>
            <a:fillRect/>
          </a:stretch>
        </p:blipFill>
        <p:spPr bwMode="auto">
          <a:xfrm>
            <a:off x="59234" y="116632"/>
            <a:ext cx="4656782" cy="2359075"/>
          </a:xfrm>
          <a:prstGeom prst="snip1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SCF3676"/>
          <p:cNvPicPr>
            <a:picLocks noChangeAspect="1" noChangeArrowheads="1"/>
          </p:cNvPicPr>
          <p:nvPr/>
        </p:nvPicPr>
        <p:blipFill>
          <a:blip r:embed="rId4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b="26140"/>
          <a:stretch>
            <a:fillRect/>
          </a:stretch>
        </p:blipFill>
        <p:spPr bwMode="auto">
          <a:xfrm>
            <a:off x="2720644" y="4005064"/>
            <a:ext cx="6310951" cy="2685479"/>
          </a:xfrm>
          <a:prstGeom prst="snip1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DSCF345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6" t="1791" r="39303" b="2030"/>
          <a:stretch/>
        </p:blipFill>
        <p:spPr bwMode="auto">
          <a:xfrm>
            <a:off x="59234" y="3050528"/>
            <a:ext cx="2465828" cy="3640015"/>
          </a:xfrm>
          <a:prstGeom prst="snip1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SCF349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569" y="116632"/>
            <a:ext cx="4258415" cy="2395553"/>
          </a:xfrm>
          <a:prstGeom prst="snip1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ildshi.muzkult.ru/img/upload/612/image_image_39263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72816"/>
            <a:ext cx="2783824" cy="278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http://img-fotki.yandex.ru/get/5802/talana1959.11d/0_5733c_3ad1dc64_XL.jp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25" y="2708920"/>
            <a:ext cx="1143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https://content.foto.my.mail.ru/inbox/mysunshine.hello/_animated/i-959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01008"/>
            <a:ext cx="386715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92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playcast.ru/uploads/2015/08/30/148708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Картинки по запросу анимация для презентации на прозрачном фоне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2" y="1437298"/>
            <a:ext cx="168592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Картинки по запросу анимация для презентации на прозрачном фоне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920" y="1510568"/>
            <a:ext cx="168592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2528" y="3319936"/>
            <a:ext cx="705894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</a:t>
            </a:r>
          </a:p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ВНИМАНИЕ!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8" descr="Картинки по запросу анимация для презентации на прозрачном фоне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511" y="3242652"/>
            <a:ext cx="168592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Картинки по запросу анимация для презентации на прозрачном фоне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966" y="4508744"/>
            <a:ext cx="168592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Картинки по запросу анимация для презентации на прозрачном фоне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032" y="3608754"/>
            <a:ext cx="168592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65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250"/>
                            </p:stCondLst>
                            <p:childTnLst>
                              <p:par>
                                <p:cTn id="1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250"/>
                            </p:stCondLst>
                            <p:childTnLst>
                              <p:par>
                                <p:cTn id="18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wer.ws/media/files/u299979/015/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36"/>
            <a:ext cx="9144000" cy="688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Святослав\Pictures\ФОТО ДОУ 10\СКАЗКА ТАТАРСКАЯ дети\IMG_47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50851"/>
            <a:ext cx="5904655" cy="4707713"/>
          </a:xfrm>
          <a:prstGeom prst="star32">
            <a:avLst>
              <a:gd name="adj" fmla="val 45993"/>
            </a:avLst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404664"/>
            <a:ext cx="8496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</a:t>
            </a: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еатрализованная деятельность </a:t>
            </a:r>
          </a:p>
          <a:p>
            <a:pPr algn="ctr"/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уникальное средство </a:t>
            </a:r>
            <a:r>
              <a:rPr lang="ru-RU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развития инициативы ребенка, его творческих </a:t>
            </a: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способностей</a:t>
            </a:r>
            <a:endParaRPr lang="ru-RU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043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playcast.ru/uploads/2015/08/30/148708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ертикальный свиток 1"/>
          <p:cNvSpPr/>
          <p:nvPr/>
        </p:nvSpPr>
        <p:spPr>
          <a:xfrm>
            <a:off x="1619672" y="1412776"/>
            <a:ext cx="5760640" cy="5184576"/>
          </a:xfrm>
          <a:prstGeom prst="verticalScroll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411760" y="2348880"/>
            <a:ext cx="41764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Monotype Corsiva" pitchFamily="66" charset="0"/>
              </a:rPr>
              <a:t>«Театрализация – это волшебный мир, в котором ребёнок радуется, играя, а играя, познаёт мир»</a:t>
            </a:r>
          </a:p>
        </p:txBody>
      </p:sp>
      <p:pic>
        <p:nvPicPr>
          <p:cNvPr id="3077" name="Picture 5" descr="0_8b7a7_54787abb_or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46" y="17283"/>
            <a:ext cx="228917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http://www.playcast.ru/uploads/2015/12/15/16343089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8533">
            <a:off x="6278155" y="312011"/>
            <a:ext cx="2490186" cy="249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Рисунок 2" descr="Описание: http://i044.radikal.ru/1109/b1/7d625f609d3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759" y="1351123"/>
            <a:ext cx="3458766" cy="113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http://img-fotki.yandex.ru/get/4703/sockolovanatascha.7a/0_5afb1_7920445_X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9056">
            <a:off x="498993" y="3206301"/>
            <a:ext cx="2241359" cy="217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img-fotki.yandex.ru/get/45245/200418627.143/0_167022_ebdb005c_ori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2161" y="4941168"/>
            <a:ext cx="1944216" cy="127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88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playcast.ru/uploads/2015/08/30/148708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468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arsk.tatarstan.ru/file/Image/%D0%BB%D0%BE%D0%B3%D0%BE%D1%82%D0%B8%D0%BF%2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" y="4680014"/>
            <a:ext cx="9139427" cy="217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7744" y="1268760"/>
            <a:ext cx="468052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Развитие творческих способностей – это процесс, во время которого ребенок усваивает </a:t>
            </a:r>
            <a:r>
              <a:rPr lang="ru-RU" sz="28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ценности, </a:t>
            </a:r>
            <a:r>
              <a:rPr lang="ru-RU" sz="28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традиции,</a:t>
            </a:r>
            <a:r>
              <a:rPr lang="ru-RU" sz="28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  <a:r>
              <a:rPr lang="ru-RU" sz="2800" dirty="0">
                <a:ln w="18415" cmpd="sng">
                  <a:solidFill>
                    <a:srgbClr val="66FF66"/>
                  </a:solidFill>
                  <a:prstDash val="solid"/>
                </a:ln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культуру общества</a:t>
            </a:r>
            <a:r>
              <a:rPr lang="ru-RU" sz="2400" dirty="0">
                <a:ln w="18415" cmpd="sng">
                  <a:solidFill>
                    <a:srgbClr val="66FF66"/>
                  </a:solidFill>
                  <a:prstDash val="solid"/>
                </a:ln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, </a:t>
            </a:r>
            <a:endParaRPr lang="ru-RU" sz="2400" dirty="0" smtClean="0">
              <a:ln w="18415" cmpd="sng">
                <a:solidFill>
                  <a:srgbClr val="66FF66"/>
                </a:solidFill>
                <a:prstDash val="solid"/>
              </a:ln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в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котором ему предстоит жить.</a:t>
            </a:r>
          </a:p>
        </p:txBody>
      </p:sp>
    </p:spTree>
    <p:extLst>
      <p:ext uri="{BB962C8B-B14F-4D97-AF65-F5344CB8AC3E}">
        <p14:creationId xmlns:p14="http://schemas.microsoft.com/office/powerpoint/2010/main" val="168194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700"/>
                            </p:stCondLst>
                            <p:childTnLst>
                              <p:par>
                                <p:cTn id="1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100"/>
                            </p:stCondLst>
                            <p:childTnLst>
                              <p:par>
                                <p:cTn id="21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740"/>
                            </p:stCondLst>
                            <p:childTnLst>
                              <p:par>
                                <p:cTn id="24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edsovet.su/_ld/285/226769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Куб 1"/>
          <p:cNvSpPr/>
          <p:nvPr/>
        </p:nvSpPr>
        <p:spPr>
          <a:xfrm>
            <a:off x="1725050" y="116632"/>
            <a:ext cx="5727269" cy="1003116"/>
          </a:xfrm>
          <a:prstGeom prst="cube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403648" y="288751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Театрализованная деятельность </a:t>
            </a:r>
            <a:endParaRPr lang="ru-RU" sz="2400" b="1" dirty="0" smtClean="0">
              <a:ln w="9525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ln w="952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 </a:t>
            </a:r>
            <a:r>
              <a:rPr lang="ru-RU" sz="2400" b="1" dirty="0">
                <a:ln w="952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татарском языке </a:t>
            </a:r>
          </a:p>
        </p:txBody>
      </p:sp>
      <p:sp>
        <p:nvSpPr>
          <p:cNvPr id="5" name="Куб 4"/>
          <p:cNvSpPr/>
          <p:nvPr/>
        </p:nvSpPr>
        <p:spPr>
          <a:xfrm>
            <a:off x="1725050" y="1404761"/>
            <a:ext cx="5727270" cy="648072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725051" y="1591168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совершенствование речи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512" y="2384013"/>
            <a:ext cx="2088232" cy="1008112"/>
          </a:xfrm>
          <a:prstGeom prst="roundRect">
            <a:avLst/>
          </a:prstGeom>
          <a:solidFill>
            <a:srgbClr val="33CC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79512" y="2564904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активизируется словарь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75855" y="5384249"/>
            <a:ext cx="2160241" cy="107435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275855" y="5462644"/>
            <a:ext cx="2160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совершенствуется звуковая </a:t>
            </a:r>
            <a:r>
              <a:rPr lang="ru-RU" b="1" dirty="0" smtClean="0"/>
              <a:t>культура </a:t>
            </a:r>
            <a:r>
              <a:rPr lang="ru-RU" b="1" dirty="0"/>
              <a:t>речи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84640" y="2420888"/>
            <a:ext cx="2088232" cy="1008112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860690" y="2499437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</a:t>
            </a:r>
            <a:r>
              <a:rPr lang="ru-RU" b="1" dirty="0" smtClean="0"/>
              <a:t>овершенствуется интонационный строй речи</a:t>
            </a:r>
            <a:endParaRPr lang="ru-RU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79512" y="3859307"/>
            <a:ext cx="2160240" cy="1080120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79512" y="3937702"/>
            <a:ext cx="2124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улучшается диалогическая речь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580111" y="5384249"/>
            <a:ext cx="1859406" cy="108012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508104" y="5476582"/>
            <a:ext cx="1944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улучшается грамматический </a:t>
            </a:r>
            <a:r>
              <a:rPr lang="ru-RU" b="1" dirty="0" smtClean="0"/>
              <a:t>строй речи</a:t>
            </a:r>
            <a:endParaRPr lang="ru-RU" b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020272" y="4076201"/>
            <a:ext cx="1952600" cy="108012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7092280" y="4293096"/>
            <a:ext cx="1836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р</a:t>
            </a:r>
            <a:r>
              <a:rPr lang="ru-RU" b="1" dirty="0" smtClean="0"/>
              <a:t>азвивается память</a:t>
            </a:r>
            <a:endParaRPr lang="ru-RU" b="1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385624" y="5384249"/>
            <a:ext cx="1716976" cy="107435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494398" y="5598259"/>
            <a:ext cx="1554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обогащаются знания</a:t>
            </a:r>
            <a:endParaRPr lang="ru-RU" b="1" dirty="0"/>
          </a:p>
        </p:txBody>
      </p:sp>
      <p:sp>
        <p:nvSpPr>
          <p:cNvPr id="20" name="Стрелка вниз 19"/>
          <p:cNvSpPr/>
          <p:nvPr/>
        </p:nvSpPr>
        <p:spPr>
          <a:xfrm>
            <a:off x="4301557" y="1167585"/>
            <a:ext cx="270443" cy="474352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4318242" y="2204864"/>
            <a:ext cx="270443" cy="3096343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 rot="1713924">
            <a:off x="3341485" y="1962219"/>
            <a:ext cx="270443" cy="3588725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 rot="3858166">
            <a:off x="3101755" y="1549029"/>
            <a:ext cx="270443" cy="2087555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 rot="2507159">
            <a:off x="3159742" y="1769465"/>
            <a:ext cx="270443" cy="2768670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 rot="17864878">
            <a:off x="5649136" y="1531132"/>
            <a:ext cx="270443" cy="2271257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низ 28"/>
          <p:cNvSpPr/>
          <p:nvPr/>
        </p:nvSpPr>
        <p:spPr>
          <a:xfrm rot="18866529">
            <a:off x="5692568" y="1690760"/>
            <a:ext cx="270443" cy="3220109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 rot="20086275">
            <a:off x="5180752" y="2006893"/>
            <a:ext cx="270443" cy="3473157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28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  <p:bldP spid="4" grpId="0"/>
      <p:bldP spid="6" grpId="0" animBg="1"/>
      <p:bldP spid="7" grpId="0"/>
      <p:bldP spid="8" grpId="0" animBg="1"/>
      <p:bldP spid="9" grpId="0"/>
      <p:bldP spid="11" grpId="0" animBg="1"/>
      <p:bldP spid="10" grpId="0"/>
      <p:bldP spid="12" grpId="0" animBg="1"/>
      <p:bldP spid="13" grpId="0"/>
      <p:bldP spid="15" grpId="0" animBg="1"/>
      <p:bldP spid="14" grpId="0"/>
      <p:bldP spid="17" grpId="0" animBg="1"/>
      <p:bldP spid="16" grpId="0"/>
      <p:bldP spid="19" grpId="0" animBg="1"/>
      <p:bldP spid="18" grpId="0"/>
      <p:bldP spid="20" grpId="0" animBg="1"/>
      <p:bldP spid="23" grpId="0" animBg="1"/>
      <p:bldP spid="25" grpId="0" animBg="1"/>
      <p:bldP spid="27" grpId="0" animBg="1"/>
      <p:bldP spid="26" grpId="0" animBg="1"/>
      <p:bldP spid="30" grpId="0" animBg="1"/>
      <p:bldP spid="29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333v.ru/uploads/80/804eb3ef3f45f726cf77c53ece3144a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" y="0"/>
            <a:ext cx="9140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5385" y="188640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ТЕАТРАЛИЗОВАННАЯ ИГРА</a:t>
            </a:r>
            <a:endParaRPr lang="ru-RU" sz="3600" b="1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5" name="Picture 3" descr="IMG_459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1" t="22063" r="32159" b="10851"/>
          <a:stretch>
            <a:fillRect/>
          </a:stretch>
        </p:blipFill>
        <p:spPr bwMode="auto">
          <a:xfrm>
            <a:off x="6156175" y="3839148"/>
            <a:ext cx="2901950" cy="285432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IMG_464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5" t="145" r="14348" b="10703"/>
          <a:stretch/>
        </p:blipFill>
        <p:spPr bwMode="auto">
          <a:xfrm>
            <a:off x="130076" y="3789040"/>
            <a:ext cx="3144838" cy="291782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IMG_81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97"/>
          <a:stretch>
            <a:fillRect/>
          </a:stretch>
        </p:blipFill>
        <p:spPr bwMode="auto">
          <a:xfrm rot="5400000">
            <a:off x="6162782" y="1027380"/>
            <a:ext cx="2888734" cy="2493837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IMG_816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28"/>
          <a:stretch>
            <a:fillRect/>
          </a:stretch>
        </p:blipFill>
        <p:spPr bwMode="auto">
          <a:xfrm>
            <a:off x="247175" y="791621"/>
            <a:ext cx="2910639" cy="2795571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IMG_819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591" y="1485652"/>
            <a:ext cx="2807584" cy="2109566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IMG_814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3" t="17453" r="9641" b="6046"/>
          <a:stretch>
            <a:fillRect/>
          </a:stretch>
        </p:blipFill>
        <p:spPr bwMode="auto">
          <a:xfrm rot="5400000">
            <a:off x="3367462" y="3815635"/>
            <a:ext cx="2729407" cy="2676217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48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333v.ru/uploads/80/804eb3ef3f45f726cf77c53ece3144a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" y="0"/>
            <a:ext cx="9140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88640"/>
            <a:ext cx="892899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Развивающая предметно-пространственная среда</a:t>
            </a:r>
            <a:endParaRPr lang="ru-RU" sz="3600" b="1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 descr="F:\DCIM\120___01\IMG_23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45" y="1388967"/>
            <a:ext cx="7056784" cy="5292757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F:\DCIM\120___01\IMG_239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76" y="1375298"/>
            <a:ext cx="7205232" cy="529275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14" name="Рисунок 13" descr="F:\DCIM\120___01\IMG_238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72" y="1368463"/>
            <a:ext cx="7560840" cy="530642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68202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333v.ru/uploads/80/804eb3ef3f45f726cf77c53ece3144a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" y="0"/>
            <a:ext cx="9140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88640"/>
            <a:ext cx="892899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Развивающая предметно-пространственная среда</a:t>
            </a:r>
            <a:endParaRPr lang="ru-RU" sz="3600" b="1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H:\Флешка\Муниципальные открытые ООД\Ляйсан\Новая папка\фото разв.среда в группе\IMG_06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1113"/>
            <a:ext cx="3008262" cy="22561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Флешка\Муниципальные открытые ООД\Ляйсан\Новая папка\фото разв.среда в группе\DSC0089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0" b="5378"/>
          <a:stretch/>
        </p:blipFill>
        <p:spPr bwMode="auto">
          <a:xfrm rot="5400000">
            <a:off x="5451693" y="3132507"/>
            <a:ext cx="4500317" cy="26692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Алёна моя папка\по работе в детском саду\Фото все группы\фото старшая группа\речевая среда театр\DSCF406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438" r="11062"/>
          <a:stretch/>
        </p:blipFill>
        <p:spPr bwMode="auto">
          <a:xfrm>
            <a:off x="150360" y="2321957"/>
            <a:ext cx="3096345" cy="198190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Алёна моя папка\по работе в детском саду\Фото все группы\фото старшая группа\речевая среда театр\DSCF405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4" r="2743"/>
          <a:stretch/>
        </p:blipFill>
        <p:spPr bwMode="auto">
          <a:xfrm>
            <a:off x="3312023" y="2387563"/>
            <a:ext cx="2976113" cy="191271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F:\DCIM\120___01\IMG_2390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" r="12780"/>
          <a:stretch/>
        </p:blipFill>
        <p:spPr bwMode="auto">
          <a:xfrm>
            <a:off x="3524224" y="4461113"/>
            <a:ext cx="2559944" cy="220750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8704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wer.ws/media/files/u299979/015/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36"/>
            <a:ext cx="9144000" cy="688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avatanplus.com/files/resources/original/57875e538c43f155e8c8767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621" y="-6903"/>
            <a:ext cx="4379713" cy="226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70465" y="616691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АК КАЕН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6" name="Picture 2" descr="H:\Флешка\Инетрнет конкурсы\Мугинова дипломы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64" y="2348880"/>
            <a:ext cx="2843271" cy="367652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Флешка\Инетрнет конкурсы\Мугинова дипломы\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t="1814" r="2741"/>
          <a:stretch/>
        </p:blipFill>
        <p:spPr bwMode="auto">
          <a:xfrm>
            <a:off x="3209026" y="2352498"/>
            <a:ext cx="2700067" cy="367290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Флешка\Инетрнет конкурсы\Мугинова дипломы\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" t="1813" r="3375"/>
          <a:stretch/>
        </p:blipFill>
        <p:spPr bwMode="auto">
          <a:xfrm>
            <a:off x="3209026" y="2348880"/>
            <a:ext cx="2725947" cy="367652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30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32292 -0.0055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.32292 -0.0055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135</Words>
  <Application>Microsoft Office PowerPoint</Application>
  <PresentationFormat>Экран (4:3)</PresentationFormat>
  <Paragraphs>26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Svyatoslav</dc:creator>
  <cp:lastModifiedBy>Святослав</cp:lastModifiedBy>
  <cp:revision>30</cp:revision>
  <dcterms:created xsi:type="dcterms:W3CDTF">2017-01-14T23:28:53Z</dcterms:created>
  <dcterms:modified xsi:type="dcterms:W3CDTF">2017-01-18T21:07:59Z</dcterms:modified>
</cp:coreProperties>
</file>