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62" r:id="rId4"/>
    <p:sldId id="266" r:id="rId5"/>
    <p:sldId id="267" r:id="rId6"/>
    <p:sldId id="268" r:id="rId7"/>
    <p:sldId id="265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51FE4-74E1-4297-9DF2-2D2682A04CD6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73178-D4DE-4D3D-8179-E171B6CEF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94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04606">
            <a:off x="740428" y="1388738"/>
            <a:ext cx="3586410" cy="3056479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    </a:t>
            </a:r>
            <a:r>
              <a:rPr lang="ru-RU" b="1" i="1" dirty="0">
                <a:solidFill>
                  <a:srgbClr val="C00000"/>
                </a:solidFill>
                <a:ea typeface="+mj-ea"/>
                <a:cs typeface="+mj-cs"/>
              </a:rPr>
              <a:t>Методы и  приемы </a:t>
            </a:r>
            <a:r>
              <a:rPr lang="ru-RU" b="1" i="1">
                <a:solidFill>
                  <a:srgbClr val="C00000"/>
                </a:solidFill>
                <a:ea typeface="+mj-ea"/>
                <a:cs typeface="+mj-cs"/>
              </a:rPr>
              <a:t>обучения </a:t>
            </a:r>
            <a:r>
              <a:rPr lang="ru-RU" b="1" i="1" smtClean="0">
                <a:solidFill>
                  <a:srgbClr val="C00000"/>
                </a:solidFill>
                <a:ea typeface="+mj-ea"/>
                <a:cs typeface="+mj-cs"/>
              </a:rPr>
              <a:t>дошкольников </a:t>
            </a:r>
            <a:r>
              <a:rPr lang="ru-RU" b="1" i="1" dirty="0">
                <a:solidFill>
                  <a:srgbClr val="C00000"/>
                </a:solidFill>
                <a:ea typeface="+mj-ea"/>
                <a:cs typeface="+mj-cs"/>
              </a:rPr>
              <a:t>диалогической речи</a:t>
            </a:r>
          </a:p>
          <a:p>
            <a:pPr>
              <a:spcBef>
                <a:spcPts val="0"/>
              </a:spcBef>
              <a:buNone/>
            </a:pPr>
            <a:endParaRPr lang="ru-RU" sz="28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756191" y="1367085"/>
            <a:ext cx="3454036" cy="3136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121227">
            <a:off x="4979031" y="1633743"/>
            <a:ext cx="334879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ru-RU" b="1" dirty="0">
                <a:solidFill>
                  <a:prstClr val="black"/>
                </a:solidFill>
                <a:cs typeface="Times New Roman" pitchFamily="18" charset="0"/>
              </a:rPr>
              <a:t>Подготовила:</a:t>
            </a:r>
          </a:p>
          <a:p>
            <a:pPr marL="342900" lvl="0" indent="-342900" algn="ctr"/>
            <a:r>
              <a:rPr lang="ru-RU" b="1" dirty="0">
                <a:solidFill>
                  <a:prstClr val="black"/>
                </a:solidFill>
                <a:cs typeface="Times New Roman" pitchFamily="18" charset="0"/>
              </a:rPr>
              <a:t>учитель-логопед </a:t>
            </a:r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МАДОУ детского сада </a:t>
            </a:r>
            <a:r>
              <a:rPr lang="ru-RU" b="1" dirty="0">
                <a:solidFill>
                  <a:prstClr val="black"/>
                </a:solidFill>
                <a:cs typeface="Times New Roman" pitchFamily="18" charset="0"/>
              </a:rPr>
              <a:t>№</a:t>
            </a:r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66</a:t>
            </a:r>
          </a:p>
          <a:p>
            <a:pPr marL="342900" lvl="0" indent="-342900" algn="ctr"/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prstClr val="black"/>
                </a:solidFill>
                <a:cs typeface="Times New Roman" pitchFamily="18" charset="0"/>
              </a:rPr>
              <a:t>Забавушка</a:t>
            </a:r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»</a:t>
            </a:r>
          </a:p>
          <a:p>
            <a:pPr marL="342900" lvl="0" indent="-342900" algn="ctr"/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 г. Нижневартовска</a:t>
            </a:r>
          </a:p>
          <a:p>
            <a:pPr marL="342900" lvl="0" indent="-342900" algn="ctr"/>
            <a:r>
              <a:rPr lang="ru-RU" b="1" dirty="0" smtClean="0">
                <a:solidFill>
                  <a:prstClr val="black"/>
                </a:solidFill>
                <a:cs typeface="Times New Roman" pitchFamily="18" charset="0"/>
              </a:rPr>
              <a:t>«Забавушка</a:t>
            </a:r>
            <a:r>
              <a:rPr lang="ru-RU" b="1" dirty="0">
                <a:solidFill>
                  <a:prstClr val="black"/>
                </a:solidFill>
                <a:cs typeface="Times New Roman" pitchFamily="18" charset="0"/>
              </a:rPr>
              <a:t>»</a:t>
            </a:r>
          </a:p>
          <a:p>
            <a:pPr marL="342900" lvl="0" indent="-342900" algn="ctr"/>
            <a:r>
              <a:rPr lang="ru-RU" b="1" dirty="0">
                <a:solidFill>
                  <a:prstClr val="black"/>
                </a:solidFill>
                <a:cs typeface="Times New Roman" pitchFamily="18" charset="0"/>
              </a:rPr>
              <a:t>Тумченок Елена Алексеевна</a:t>
            </a:r>
            <a:endParaRPr lang="ru-RU" b="1" dirty="0">
              <a:solidFill>
                <a:prstClr val="black"/>
              </a:solidFill>
            </a:endParaRPr>
          </a:p>
          <a:p>
            <a:pPr marL="342900" lvl="0" indent="-342900" algn="ctr"/>
            <a:endParaRPr lang="ru-RU" sz="2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04606">
            <a:off x="4862091" y="859220"/>
            <a:ext cx="3586410" cy="36627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cs typeface="Times New Roman" pitchFamily="18" charset="0"/>
              </a:rPr>
              <a:t>   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cs typeface="Times New Roman" pitchFamily="18" charset="0"/>
              </a:rPr>
              <a:t> Ц</a:t>
            </a:r>
            <a:r>
              <a:rPr lang="ru-RU" sz="2400" b="1" dirty="0" smtClean="0"/>
              <a:t>ель развития диалогической речи   у дошкольников: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/>
              <a:t> </a:t>
            </a:r>
            <a:r>
              <a:rPr lang="ru-RU" sz="2800" b="1" dirty="0"/>
              <a:t> </a:t>
            </a:r>
            <a:r>
              <a:rPr lang="ru-RU" sz="2800" b="1" dirty="0" smtClean="0"/>
              <a:t>  </a:t>
            </a:r>
            <a:r>
              <a:rPr lang="ru-RU" sz="2800" b="1" i="1" dirty="0" smtClean="0"/>
              <a:t>научить их пользоваться </a:t>
            </a:r>
            <a:r>
              <a:rPr lang="ru-RU" sz="2800" b="1" i="1" dirty="0"/>
              <a:t>диалогом как формой общения</a:t>
            </a:r>
            <a:r>
              <a:rPr lang="ru-RU" sz="2800" b="1" dirty="0"/>
              <a:t>.</a:t>
            </a:r>
          </a:p>
          <a:p>
            <a:pPr algn="ctr">
              <a:spcBef>
                <a:spcPts val="0"/>
              </a:spcBef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445384" y="1047310"/>
            <a:ext cx="4066283" cy="4164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Диалог</a:t>
            </a:r>
            <a:r>
              <a:rPr lang="ru-RU" sz="2000" dirty="0" smtClean="0"/>
              <a:t> </a:t>
            </a:r>
            <a:r>
              <a:rPr lang="ru-RU" sz="2000" dirty="0"/>
              <a:t>— это </a:t>
            </a:r>
            <a:r>
              <a:rPr lang="ru-RU" sz="2000" dirty="0" smtClean="0"/>
              <a:t>  </a:t>
            </a:r>
            <a:r>
              <a:rPr lang="ru-RU" sz="2000" dirty="0"/>
              <a:t>вопросно-ответная форма речи,  </a:t>
            </a:r>
            <a:r>
              <a:rPr lang="ru-RU" sz="2000" dirty="0" smtClean="0"/>
              <a:t>которая предполагает </a:t>
            </a:r>
            <a:r>
              <a:rPr lang="ru-RU" sz="2000" dirty="0"/>
              <a:t>личностные, партнерские отношения между </a:t>
            </a:r>
            <a:r>
              <a:rPr lang="ru-RU" sz="2000" dirty="0" smtClean="0"/>
              <a:t>собеседниками.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Развитие </a:t>
            </a:r>
            <a:r>
              <a:rPr lang="ru-RU" sz="2000" b="1" dirty="0">
                <a:solidFill>
                  <a:srgbClr val="C00000"/>
                </a:solidFill>
              </a:rPr>
              <a:t>диалога </a:t>
            </a:r>
            <a:r>
              <a:rPr lang="ru-RU" sz="2000" dirty="0"/>
              <a:t>— это двусторонний процесс, когда собеседники общаются на равных, с взаимным пониманием и уважением друг к другу, даже если один из них — ребенок. </a:t>
            </a:r>
          </a:p>
        </p:txBody>
      </p:sp>
    </p:spTree>
    <p:extLst>
      <p:ext uri="{BB962C8B-B14F-4D97-AF65-F5344CB8AC3E}">
        <p14:creationId xmlns:p14="http://schemas.microsoft.com/office/powerpoint/2010/main" val="180400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20096" cy="1152128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развивать умения понимать разнообразные инициативные обращения (сообщения,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вопросы, побуждения);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Задачи обучения дошкольников диалогу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08920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учить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детей вступать в речевое общение различными способами: сообщать о своих впечатлениях, переживаниях; задавать вопросы; побуждать партнера по общению к совместной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деятельности;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632" y="458112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формировать у детей умение пользоваться интонацией, мимикой,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жестами;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312" y="5765333"/>
            <a:ext cx="8820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развивать умения следовать правилам ведения диалога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251521" y="1700808"/>
            <a:ext cx="1728191" cy="3888433"/>
            <a:chOff x="0" y="0"/>
            <a:chExt cx="2000264" cy="4857784"/>
          </a:xfrm>
        </p:grpSpPr>
        <p:sp>
          <p:nvSpPr>
            <p:cNvPr id="10" name="Блок-схема: ручное управление 9"/>
            <p:cNvSpPr/>
            <p:nvPr/>
          </p:nvSpPr>
          <p:spPr>
            <a:xfrm rot="16200000">
              <a:off x="-1428760" y="1428760"/>
              <a:ext cx="4857784" cy="2000264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Блок-схема: ручное управление 4"/>
            <p:cNvSpPr/>
            <p:nvPr/>
          </p:nvSpPr>
          <p:spPr>
            <a:xfrm rot="21600000">
              <a:off x="0" y="971557"/>
              <a:ext cx="2000264" cy="2914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блок 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</a:rPr>
                <a:t>«Вопрос – ответ»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9248"/>
              </p:ext>
            </p:extLst>
          </p:nvPr>
        </p:nvGraphicFramePr>
        <p:xfrm>
          <a:off x="2612860" y="1635663"/>
          <a:ext cx="6096000" cy="4861192"/>
        </p:xfrm>
        <a:graphic>
          <a:graphicData uri="http://schemas.openxmlformats.org/drawingml/2006/table">
            <a:tbl>
              <a:tblPr/>
              <a:tblGrid>
                <a:gridCol w="2047226"/>
                <a:gridCol w="1888624"/>
                <a:gridCol w="2160150"/>
              </a:tblGrid>
              <a:tr h="10755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задавать вопросы различного содержания (познавательные и социально-личностные);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Пользоваться вопросительными словами и местоимениями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отвечать на вопросы коммуникативно целесообразно, в соответствии с темой и ситуацией общения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задавать вопросы адресно;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не отвечать вопросом на вопрос;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не оставлять вопрос без внимания;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33825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в общей беседе говорить по очереди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72819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8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153545" y="1412776"/>
            <a:ext cx="2143140" cy="3893157"/>
            <a:chOff x="0" y="648073"/>
            <a:chExt cx="2143140" cy="3893157"/>
          </a:xfrm>
        </p:grpSpPr>
        <p:sp>
          <p:nvSpPr>
            <p:cNvPr id="14" name="Блок-схема: ручное управление 13"/>
            <p:cNvSpPr/>
            <p:nvPr/>
          </p:nvSpPr>
          <p:spPr>
            <a:xfrm rot="16200000">
              <a:off x="-875009" y="1649579"/>
              <a:ext cx="3893157" cy="1890146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Блок-схема: ручное управление 4"/>
            <p:cNvSpPr/>
            <p:nvPr/>
          </p:nvSpPr>
          <p:spPr>
            <a:xfrm>
              <a:off x="0" y="1000132"/>
              <a:ext cx="2143140" cy="30003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 блок 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</a:rPr>
                <a:t>«Сообщение – реакция на сообщение»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58233"/>
              </p:ext>
            </p:extLst>
          </p:nvPr>
        </p:nvGraphicFramePr>
        <p:xfrm>
          <a:off x="2555776" y="1530676"/>
          <a:ext cx="5943600" cy="5339254"/>
        </p:xfrm>
        <a:graphic>
          <a:graphicData uri="http://schemas.openxmlformats.org/drawingml/2006/table">
            <a:tbl>
              <a:tblPr/>
              <a:tblGrid>
                <a:gridCol w="630189"/>
                <a:gridCol w="1800995"/>
                <a:gridCol w="1531004"/>
                <a:gridCol w="1981412"/>
              </a:tblGrid>
              <a:tr h="6773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9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Сообщение – 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реакция на сообщение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сообщать собеседникам: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свое мнение, точку зрения;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новые факты, впечатления, события;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изменившиеся представления;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выполнении обещания, сделанном;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желаниях, намерениях;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своих чувствах и переживаниях и т.п.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толерантно реагировать на сообщения, выражать вежливо: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согласие (несогласие);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удивление;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возражение;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добавление;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разъяснение и т.д.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сообщать о чем-либо, избегая нескромности и хвастливости;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быть сдержанным при высказывании своих чувств;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избегать категоричности в суждениях;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проявлять толерантность к другому мнению;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обмениваясь мнениями, давать возможность высказываться всем собеседникам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0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39518" y="1268760"/>
            <a:ext cx="2214578" cy="4114829"/>
            <a:chOff x="-112002" y="-442347"/>
            <a:chExt cx="2214578" cy="4114829"/>
          </a:xfrm>
        </p:grpSpPr>
        <p:sp>
          <p:nvSpPr>
            <p:cNvPr id="13" name="Блок-схема: ручное управление 12"/>
            <p:cNvSpPr/>
            <p:nvPr/>
          </p:nvSpPr>
          <p:spPr>
            <a:xfrm rot="16200000">
              <a:off x="-1042704" y="619781"/>
              <a:ext cx="4114829" cy="1990574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Блок-схема: ручное управление 4"/>
            <p:cNvSpPr/>
            <p:nvPr/>
          </p:nvSpPr>
          <p:spPr>
            <a:xfrm>
              <a:off x="-112002" y="72008"/>
              <a:ext cx="2214578" cy="3086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III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 блок </a:t>
              </a:r>
              <a:r>
                <a:rPr lang="ru-RU" sz="2400" kern="1200" dirty="0" smtClean="0">
                  <a:solidFill>
                    <a:schemeClr val="tx1"/>
                  </a:solidFill>
                </a:rPr>
                <a:t>«Побуждение – реакция на побуждение»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64494"/>
              </p:ext>
            </p:extLst>
          </p:nvPr>
        </p:nvGraphicFramePr>
        <p:xfrm>
          <a:off x="2665196" y="1556792"/>
          <a:ext cx="5943600" cy="4429156"/>
        </p:xfrm>
        <a:graphic>
          <a:graphicData uri="http://schemas.openxmlformats.org/drawingml/2006/table">
            <a:tbl>
              <a:tblPr/>
              <a:tblGrid>
                <a:gridCol w="682668"/>
                <a:gridCol w="1748516"/>
                <a:gridCol w="1531004"/>
                <a:gridCol w="1981412"/>
              </a:tblGrid>
              <a:tr h="99531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  <a:endParaRPr lang="ru-RU" sz="16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84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Побуждение –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реакция на побуждение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вежливо выражать в общении со сверстниками и взрослыми: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побуждения к какому-либо действию;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просьбы, советы;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предложения;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приглашения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в социально принятых формах выражать готовность к выполнению побуждения или отказываться от выполнения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Пользоваться средствами речевого этикета при выражении побуждений и реакций на побуждение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3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712968" cy="864096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+mn-lt"/>
                <a:cs typeface="Arial" panose="020B0604020202020204" pitchFamily="34" charset="0"/>
              </a:rPr>
              <a:t>разговор воспитателя  с детьми (</a:t>
            </a:r>
            <a:r>
              <a:rPr lang="ru-RU" sz="2800" b="1" dirty="0">
                <a:latin typeface="+mn-lt"/>
                <a:cs typeface="Arial" panose="020B0604020202020204" pitchFamily="34" charset="0"/>
              </a:rPr>
              <a:t>неподготовленный диалог</a:t>
            </a:r>
            <a:r>
              <a:rPr lang="ru-RU" sz="2800" b="1" dirty="0" smtClean="0">
                <a:latin typeface="+mn-lt"/>
                <a:cs typeface="Arial" panose="020B0604020202020204" pitchFamily="34" charset="0"/>
              </a:rPr>
              <a:t>);</a:t>
            </a:r>
            <a:endParaRPr lang="ru-RU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Методы формирования диалогической речи  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813" y="2636912"/>
            <a:ext cx="8517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dirty="0" smtClean="0">
                <a:cs typeface="Arial" panose="020B0604020202020204" pitchFamily="34" charset="0"/>
              </a:rPr>
              <a:t>беседы </a:t>
            </a:r>
            <a:r>
              <a:rPr lang="ru-RU" sz="2800" b="1" dirty="0">
                <a:cs typeface="Arial" panose="020B0604020202020204" pitchFamily="34" charset="0"/>
              </a:rPr>
              <a:t>(индивидуальные и групповые</a:t>
            </a:r>
            <a:r>
              <a:rPr lang="ru-RU" sz="2800" b="1" dirty="0" smtClean="0">
                <a:cs typeface="Arial" panose="020B0604020202020204" pitchFamily="34" charset="0"/>
              </a:rPr>
              <a:t>);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8812" y="3160132"/>
            <a:ext cx="8775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dirty="0">
                <a:cs typeface="Arial" panose="020B0604020202020204" pitchFamily="34" charset="0"/>
              </a:rPr>
              <a:t>чтение литературных произведений</a:t>
            </a:r>
            <a:r>
              <a:rPr lang="ru-RU" sz="2800" b="1" dirty="0" smtClean="0">
                <a:cs typeface="Arial" panose="020B0604020202020204" pitchFamily="34" charset="0"/>
              </a:rPr>
              <a:t>;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7213" y="3789040"/>
            <a:ext cx="87472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cs typeface="Arial" panose="020B0604020202020204" pitchFamily="34" charset="0"/>
              </a:rPr>
              <a:t>разнообразные игры </a:t>
            </a:r>
            <a:r>
              <a:rPr lang="ru-RU" sz="2800" b="1" dirty="0" smtClean="0">
                <a:cs typeface="Arial" panose="020B0604020202020204" pitchFamily="34" charset="0"/>
              </a:rPr>
              <a:t>(сюжетно-ролевые</a:t>
            </a:r>
            <a:r>
              <a:rPr lang="ru-RU" sz="2800" b="1" dirty="0">
                <a:cs typeface="Arial" panose="020B0604020202020204" pitchFamily="34" charset="0"/>
              </a:rPr>
              <a:t>, дидактические, подвижные, игры-инсценировки и игры-драматизации).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01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+mn-lt"/>
              </a:rPr>
              <a:t>Методические приемы </a:t>
            </a:r>
            <a:br>
              <a:rPr lang="ru-RU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b="1" i="1" dirty="0" smtClean="0">
                <a:solidFill>
                  <a:srgbClr val="FF0000"/>
                </a:solidFill>
                <a:latin typeface="+mn-lt"/>
              </a:rPr>
              <a:t>обучения диалогической речи</a:t>
            </a:r>
            <a:endParaRPr lang="ru-RU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9944" y="6290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3744" y="1485737"/>
            <a:ext cx="5468416" cy="7181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3100" b="1" i="1" dirty="0" smtClean="0">
                <a:latin typeface="+mn-lt"/>
              </a:rPr>
              <a:t>Прием словесных поручений</a:t>
            </a:r>
            <a:r>
              <a:rPr lang="ru-RU" sz="3200" b="1" i="1" dirty="0" smtClean="0">
                <a:latin typeface="+mn-lt"/>
              </a:rPr>
              <a:t>; </a:t>
            </a:r>
            <a:endParaRPr lang="ru-RU" sz="3200" b="1" i="1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3676" y="3501008"/>
            <a:ext cx="8229600" cy="10081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>
                <a:latin typeface="+mn-lt"/>
              </a:rPr>
              <a:t>прием  совместного составления детьми </a:t>
            </a:r>
            <a:r>
              <a:rPr lang="ru-RU" sz="2800" b="1" i="1" dirty="0" smtClean="0">
                <a:latin typeface="+mn-lt"/>
              </a:rPr>
              <a:t>рассказа</a:t>
            </a:r>
            <a:r>
              <a:rPr lang="ru-RU" sz="2800" b="1" i="1" dirty="0">
                <a:latin typeface="+mn-lt"/>
              </a:rPr>
              <a:t>;</a:t>
            </a:r>
            <a:r>
              <a:rPr lang="ru-RU" sz="2800" b="1" i="1" dirty="0" smtClean="0">
                <a:solidFill>
                  <a:srgbClr val="FF0000"/>
                </a:solidFill>
                <a:latin typeface="+mn-lt"/>
              </a:rPr>
              <a:t> 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494" y="4393463"/>
            <a:ext cx="8382000" cy="9670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>
                <a:latin typeface="+mn-lt"/>
              </a:rPr>
              <a:t>организация посещения детей </a:t>
            </a:r>
            <a:r>
              <a:rPr lang="ru-RU" sz="2800" b="1" i="1" dirty="0" smtClean="0">
                <a:latin typeface="+mn-lt"/>
              </a:rPr>
              <a:t>другой</a:t>
            </a:r>
          </a:p>
          <a:p>
            <a:pPr algn="just"/>
            <a:r>
              <a:rPr lang="ru-RU" sz="2800" b="1" i="1" dirty="0">
                <a:latin typeface="+mn-lt"/>
              </a:rPr>
              <a:t> </a:t>
            </a:r>
            <a:r>
              <a:rPr lang="ru-RU" sz="2800" b="1" i="1" dirty="0" smtClean="0">
                <a:latin typeface="+mn-lt"/>
              </a:rPr>
              <a:t>            группы</a:t>
            </a:r>
            <a:r>
              <a:rPr lang="ru-RU" sz="2800" b="1" i="1" dirty="0">
                <a:latin typeface="+mn-lt"/>
              </a:rPr>
              <a:t>.</a:t>
            </a:r>
            <a:r>
              <a:rPr lang="ru-RU" sz="2800" dirty="0">
                <a:latin typeface="+mn-lt"/>
              </a:rPr>
              <a:t> 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3744" y="1844823"/>
            <a:ext cx="8151500" cy="20162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 smtClean="0">
                <a:latin typeface="+mn-lt"/>
              </a:rPr>
              <a:t>совместное </a:t>
            </a:r>
            <a:r>
              <a:rPr lang="ru-RU" sz="2800" b="1" i="1" dirty="0">
                <a:latin typeface="+mn-lt"/>
              </a:rPr>
              <a:t>рисование к иллюстрациям, </a:t>
            </a:r>
            <a:r>
              <a:rPr lang="ru-RU" sz="2800" b="1" i="1" dirty="0" smtClean="0">
                <a:latin typeface="+mn-lt"/>
              </a:rPr>
              <a:t>аппликация</a:t>
            </a:r>
            <a:r>
              <a:rPr lang="ru-RU" sz="2800" b="1" i="1" dirty="0">
                <a:latin typeface="+mn-lt"/>
              </a:rPr>
              <a:t>, конструирование, художественный </a:t>
            </a:r>
            <a:r>
              <a:rPr lang="ru-RU" sz="2800" b="1" i="1" dirty="0" smtClean="0">
                <a:latin typeface="+mn-lt"/>
              </a:rPr>
              <a:t>труд;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84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332656"/>
            <a:ext cx="7488832" cy="2304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88138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/>
              <a:t>Успехов в работе!</a:t>
            </a:r>
            <a:endParaRPr lang="ru-RU" sz="4000" b="1" i="1" dirty="0"/>
          </a:p>
        </p:txBody>
      </p:sp>
      <p:pic>
        <p:nvPicPr>
          <p:cNvPr id="7" name="Picture 1" descr="D:\Мои документы\фото группы\05 11 09\дс95 05 11 09_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40099">
            <a:off x="527187" y="828447"/>
            <a:ext cx="3742094" cy="265251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Picture 2" descr="D:\Мои документы\фото группы\05 11 09\дс95 05 11 09_325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99072">
            <a:off x="4716747" y="1075392"/>
            <a:ext cx="3418175" cy="25056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521</Words>
  <Application>Microsoft Office PowerPoint</Application>
  <PresentationFormat>Экран (4:3)</PresentationFormat>
  <Paragraphs>95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развивать умения понимать разнообразные инициативные обращения (сообщения, вопросы, побуждения);</vt:lpstr>
      <vt:lpstr>Презентация PowerPoint</vt:lpstr>
      <vt:lpstr>Презентация PowerPoint</vt:lpstr>
      <vt:lpstr>Презентация PowerPoint</vt:lpstr>
      <vt:lpstr>разговор воспитателя  с детьми (неподготовленный диалог);</vt:lpstr>
      <vt:lpstr>Методические приемы  обучения диалогической речи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Александр</cp:lastModifiedBy>
  <cp:revision>31</cp:revision>
  <dcterms:created xsi:type="dcterms:W3CDTF">2013-07-29T17:42:42Z</dcterms:created>
  <dcterms:modified xsi:type="dcterms:W3CDTF">2017-05-12T11:54:54Z</dcterms:modified>
</cp:coreProperties>
</file>