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73" r:id="rId4"/>
    <p:sldId id="258" r:id="rId5"/>
    <p:sldId id="267" r:id="rId6"/>
    <p:sldId id="259" r:id="rId7"/>
    <p:sldId id="260" r:id="rId8"/>
    <p:sldId id="271" r:id="rId9"/>
    <p:sldId id="261" r:id="rId10"/>
    <p:sldId id="262" r:id="rId11"/>
    <p:sldId id="275" r:id="rId12"/>
    <p:sldId id="26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D0D1-9DFA-49A4-B2E8-B5807BC00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27AC28-91EA-40E5-A81B-F5DC6E6E1BB6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7C3923-B018-4215-A54C-D163F61E5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0%D0%B3%D0%B0%D1%80%D0%B8%D0%BD,_%D0%AE%D1%80%D0%B8%D0%B9_%D0%90%D0%BB%D0%B5%D0%BA%D1%81%D0%B5%D0%B5%D0%B2%D0%B8%D1%87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ru.wikipedia.org/wiki/25_%D0%BC%D0%B0%D1%80%D1%8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s://ru.wikipedia.org/wiki/%D0%90%D1%84%D1%80%D0%B8%D0%BA%D0%B0" TargetMode="External"/><Relationship Id="rId4" Type="http://schemas.openxmlformats.org/officeDocument/2006/relationships/hyperlink" Target="https://ru.wikipedia.org/wiki/%D0%A2%D1%83%D1%80%D1%86%D0%B8%D1%8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seosobake.ru/vse-o-sobake/vigul-sobak.html" TargetMode="External"/><Relationship Id="rId2" Type="http://schemas.openxmlformats.org/officeDocument/2006/relationships/hyperlink" Target="http://vseosobake.ru/vse-o-sobake/chem-kormit-sobaky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8%D0%B2%D0%B0%D1%80%D0%B8%D0%B9" TargetMode="External"/><Relationship Id="rId2" Type="http://schemas.openxmlformats.org/officeDocument/2006/relationships/hyperlink" Target="https://ru.wikipedia.org/wiki/%D0%9A%D0%BE%D1%81%D0%BC%D0%BE%D1%81-11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cosmos-online.ru/articles/97-bion-m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1%D0%B8%D1%82%D0%B0" TargetMode="External"/><Relationship Id="rId13" Type="http://schemas.openxmlformats.org/officeDocument/2006/relationships/hyperlink" Target="https://ru.wikipedia.org/wiki/%D0%9A%D0%BE%D1%81%D0%BC%D0%BE%D0%B4%D1%80%D0%BE%D0%BC" TargetMode="External"/><Relationship Id="rId3" Type="http://schemas.openxmlformats.org/officeDocument/2006/relationships/hyperlink" Target="https://ru.wikipedia.org/wiki/%D0%97%D0%B5%D0%BC%D0%BB%D1%8F" TargetMode="External"/><Relationship Id="rId7" Type="http://schemas.openxmlformats.org/officeDocument/2006/relationships/hyperlink" Target="https://ru.wikipedia.org/wiki/%D0%9A%D0%BE%D1%81%D0%BC%D0%B8%D1%87%D0%B5%D1%81%D0%BA%D0%BE%D0%B5_%D0%BF%D1%80%D0%BE%D1%81%D1%82%D1%80%D0%B0%D0%BD%D1%81%D1%82%D0%B2%D0%BE" TargetMode="External"/><Relationship Id="rId12" Type="http://schemas.openxmlformats.org/officeDocument/2006/relationships/hyperlink" Target="https://ru.wikipedia.org/wiki/%D0%A1%D0%BF%D1%83%D1%82%D0%BD%D0%B8%D0%BA-2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s://ru.wikipedia.org/wiki/%D0%9F%D0%B8%D0%BB%D0%BE%D1%82%D0%B8%D1%80%D1%83%D0%B5%D0%BC%D1%8B%D0%B9_%D0%BA%D0%BE%D1%81%D0%BC%D0%B8%D1%87%D0%B5%D1%81%D0%BA%D0%B8%D0%B9_%D0%BF%D0%BE%D0%BB%D1%91%D1%82" TargetMode="Externa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D%D0%B5%D0%B2%D0%B5%D1%81%D0%BE%D0%BC%D0%BE%D1%81%D1%82%D1%8C" TargetMode="External"/><Relationship Id="rId11" Type="http://schemas.openxmlformats.org/officeDocument/2006/relationships/hyperlink" Target="https://ru.wikipedia.org/wiki/%D0%A1%D0%A1%D0%A1%D0%A0" TargetMode="External"/><Relationship Id="rId5" Type="http://schemas.openxmlformats.org/officeDocument/2006/relationships/hyperlink" Target="https://ru.wikipedia.org/wiki/%D0%9A%D0%BE%D1%81%D0%BC%D0%B8%D1%87%D0%B5%D1%81%D0%BA%D0%B8%D0%B9_%D0%B0%D0%BF%D0%BF%D0%B0%D1%80%D0%B0%D1%82" TargetMode="External"/><Relationship Id="rId15" Type="http://schemas.openxmlformats.org/officeDocument/2006/relationships/hyperlink" Target="https://ru.wikipedia.org/wiki/%D0%A1%D1%82%D1%80%D0%B5%D1%81%D1%81" TargetMode="External"/><Relationship Id="rId10" Type="http://schemas.openxmlformats.org/officeDocument/2006/relationships/hyperlink" Target="https://ru.wikipedia.org/wiki/1957_%D0%B3%D0%BE%D0%B4" TargetMode="External"/><Relationship Id="rId4" Type="http://schemas.openxmlformats.org/officeDocument/2006/relationships/hyperlink" Target="https://ru.wikipedia.org/wiki/%D0%9F%D0%B5%D1%80%D0%B2%D0%B0%D1%8F_%D0%BA%D0%BE%D1%81%D0%BC%D0%B8%D1%87%D0%B5%D1%81%D0%BA%D0%B0%D1%8F_%D1%81%D0%BA%D0%BE%D1%80%D0%BE%D1%81%D1%82%D1%8C" TargetMode="External"/><Relationship Id="rId9" Type="http://schemas.openxmlformats.org/officeDocument/2006/relationships/hyperlink" Target="https://ru.wikipedia.org/wiki/3_%D0%BD%D0%BE%D1%8F%D0%B1%D1%80%D1%8F" TargetMode="External"/><Relationship Id="rId14" Type="http://schemas.openxmlformats.org/officeDocument/2006/relationships/hyperlink" Target="https://ru.wikipedia.org/wiki/%D0%91%D0%B0%D0%B9%D0%BA%D0%BE%D0%BD%D1%83%D1%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u.wikipedia.org/wiki/%D0%92%D0%BE%D1%81%D1%82%D0%BE%D0%BA_(%D0%BA%D0%BE%D1%81%D0%BC%D0%B8%D1%87%D0%B5%D1%81%D0%BA%D0%B8%D0%B9_%D0%BA%D0%BE%D1%80%D0%B0%D0%B1%D0%BB%D1%8C)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ru.wikipedia.org/wiki/%D0%9F%D1%80%D0%B5%D0%B7%D0%B8%D0%B4%D0%B5%D0%BD%D1%82_%D0%A1%D0%A8%D0%90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ru.wikipedia.org/wiki/%D0%A9%D0%B5%D0%BD%D0%BE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A%D0%B5%D0%BD%D0%BD%D0%B5%D0%B4%D0%B8,_%D0%9A%D1%8D%D1%80%D0%BE%D0%BB%D0%B0%D0%B9%D0%BD" TargetMode="External"/><Relationship Id="rId5" Type="http://schemas.openxmlformats.org/officeDocument/2006/relationships/hyperlink" Target="https://ru.wikipedia.org/wiki/%D0%9A%D0%B5%D0%BD%D0%BD%D0%B5%D0%B4%D0%B8,_%D0%96%D0%B0%D0%BA%D0%BB%D0%B8%D0%BD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ru.wikipedia.org/wiki/%D0%9A%D0%B5%D0%BD%D0%BD%D0%B5%D0%B4%D0%B8,_%D0%94%D0%B6%D0%BE%D0%BD_%D0%A4%D0%B8%D1%86%D0%B4%D0%B6%D0%B5%D1%80%D0%B0%D0%BB%D1%8C%D0%B4" TargetMode="External"/><Relationship Id="rId9" Type="http://schemas.openxmlformats.org/officeDocument/2006/relationships/hyperlink" Target="http://rocketpolk44.narod.ru/pushok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pizodsspace.no-ip.org/bibl/istochnik/1997/s1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D%D0%B5%D0%BA%D0%B5%D0%BD_(%D0%BA%D1%83%D0%BA%D0%BB%D0%B0)" TargetMode="External"/><Relationship Id="rId2" Type="http://schemas.openxmlformats.org/officeDocument/2006/relationships/hyperlink" Target="https://ru.wikipedia.org/wiki/9_%D0%BC%D0%B0%D1%80%D1%82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s://ru.wikipedia.org/wiki/%D0%98%D0%B2%D0%B0%D0%BD_%D0%98%D0%B2%D0%B0%D0%BD%D0%BE%D0%B2%D0%B8%D1%87_(%D0%BC%D0%B0%D0%BD%D0%B5%D0%BA%D0%B5%D0%BD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000371"/>
            <a:ext cx="71438" cy="714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 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71480"/>
            <a:ext cx="8624918" cy="57531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7600" b="1" dirty="0" smtClean="0">
                <a:solidFill>
                  <a:srgbClr val="FF0000"/>
                </a:solidFill>
              </a:rPr>
              <a:t>Кто побывал в космосе до человека </a:t>
            </a:r>
            <a:endParaRPr lang="ru-RU" sz="76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919534" cy="47244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</a:t>
            </a:r>
            <a:r>
              <a:rPr lang="ru-RU" b="1" u="sng" dirty="0" smtClean="0"/>
              <a:t>Автор</a:t>
            </a:r>
            <a:r>
              <a:rPr lang="ru-RU" b="1" dirty="0" smtClean="0"/>
              <a:t>:  Кондратьев Антон Александрович,                                   </a:t>
            </a:r>
            <a:r>
              <a:rPr lang="ru-RU" b="1" u="sng" dirty="0" smtClean="0"/>
              <a:t> </a:t>
            </a: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               ученик 7 класса филиала МОУ «СОШ п. Горный  </a:t>
            </a:r>
            <a:r>
              <a:rPr lang="ru-RU" b="1" dirty="0" err="1" smtClean="0"/>
              <a:t>Краснопартизанского</a:t>
            </a:r>
            <a:r>
              <a:rPr lang="ru-RU" b="1" dirty="0" smtClean="0"/>
              <a:t> района Саратовской области» </a:t>
            </a:r>
          </a:p>
          <a:p>
            <a:pPr algn="just">
              <a:buNone/>
            </a:pPr>
            <a:r>
              <a:rPr lang="ru-RU" b="1" dirty="0" smtClean="0"/>
              <a:t>                    в с. </a:t>
            </a:r>
            <a:r>
              <a:rPr lang="ru-RU" b="1" dirty="0" err="1" smtClean="0"/>
              <a:t>Савельевка</a:t>
            </a:r>
            <a:r>
              <a:rPr lang="ru-RU" b="1" dirty="0" smtClean="0"/>
              <a:t>.</a:t>
            </a:r>
          </a:p>
          <a:p>
            <a:pPr algn="just">
              <a:buNone/>
            </a:pPr>
            <a:r>
              <a:rPr lang="ru-RU" b="1" dirty="0" smtClean="0"/>
              <a:t>  </a:t>
            </a:r>
          </a:p>
          <a:p>
            <a:pPr algn="just">
              <a:buNone/>
            </a:pPr>
            <a:r>
              <a:rPr lang="ru-RU" b="1" u="sng" dirty="0" smtClean="0"/>
              <a:t> Руководитель</a:t>
            </a:r>
            <a:r>
              <a:rPr lang="ru-RU" b="1" dirty="0" smtClean="0"/>
              <a:t>: </a:t>
            </a:r>
            <a:r>
              <a:rPr lang="ru-RU" b="1" dirty="0" err="1" smtClean="0"/>
              <a:t>Русакова</a:t>
            </a:r>
            <a:r>
              <a:rPr lang="ru-RU" b="1" dirty="0" smtClean="0"/>
              <a:t> Лидия Николаевна,</a:t>
            </a:r>
          </a:p>
          <a:p>
            <a:pPr algn="just">
              <a:buNone/>
            </a:pPr>
            <a:r>
              <a:rPr lang="ru-RU" b="1" dirty="0" smtClean="0"/>
              <a:t>                                                   учитель физики.</a:t>
            </a:r>
          </a:p>
          <a:p>
            <a:pPr algn="just">
              <a:buNone/>
            </a:pPr>
            <a:r>
              <a:rPr lang="ru-RU" b="1" dirty="0" smtClean="0"/>
              <a:t> </a:t>
            </a:r>
          </a:p>
          <a:p>
            <a:pPr algn="just"/>
            <a:endParaRPr lang="ru-RU" sz="2400" u="sng" dirty="0" smtClean="0"/>
          </a:p>
          <a:p>
            <a:pPr algn="just"/>
            <a:endParaRPr lang="ru-RU" sz="2400" u="sng" dirty="0" smtClean="0"/>
          </a:p>
          <a:p>
            <a:pPr algn="just"/>
            <a:endParaRPr lang="ru-RU" sz="2400" u="sng" dirty="0" smtClean="0"/>
          </a:p>
          <a:p>
            <a:pPr algn="just"/>
            <a:endParaRPr lang="ru-RU" sz="2400" u="sng" dirty="0" smtClean="0"/>
          </a:p>
          <a:p>
            <a:pPr algn="ctr">
              <a:buNone/>
            </a:pPr>
            <a:r>
              <a:rPr lang="ru-RU" sz="2400" b="1" u="sng" dirty="0" smtClean="0"/>
              <a:t>Апрель, 2017.</a:t>
            </a:r>
            <a:endParaRPr lang="ru-RU" b="1" dirty="0"/>
          </a:p>
        </p:txBody>
      </p:sp>
      <p:pic>
        <p:nvPicPr>
          <p:cNvPr id="5" name="Рисунок 4" descr="http://misanec.ru/wp-content/uploads/2016/04/org_ekil4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92908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Удача - Звёздочка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343400" cy="51101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u="sng" dirty="0" smtClean="0">
                <a:hlinkClick r:id="rId2" tooltip="25 марта"/>
              </a:rPr>
              <a:t>25 марта</a:t>
            </a:r>
            <a:r>
              <a:rPr lang="ru-RU" sz="2000" b="1" dirty="0" smtClean="0"/>
              <a:t> 1961 года состоялся полёт собаки Удача, которой первый космонавт </a:t>
            </a:r>
            <a:r>
              <a:rPr lang="ru-RU" sz="2000" b="1" u="sng" dirty="0" smtClean="0">
                <a:hlinkClick r:id="rId3" tooltip="Гагарин, Юрий Алексеевич"/>
              </a:rPr>
              <a:t>Ю. А. Гагарин</a:t>
            </a:r>
            <a:r>
              <a:rPr lang="ru-RU" sz="2000" b="1" dirty="0" smtClean="0"/>
              <a:t> перед стартом дал имя Звёздочка. Одновитковый полёт на корабле «Восток ЗКА № 2» прошёл успешно. Вместе с собакой летал и манекен «Иван Иванович». Попутно была испытана фоторазведывательная аппаратура над объектами в </a:t>
            </a:r>
            <a:r>
              <a:rPr lang="ru-RU" sz="2000" b="1" u="sng" dirty="0" smtClean="0">
                <a:hlinkClick r:id="rId4" tooltip="Турция"/>
              </a:rPr>
              <a:t>Турции</a:t>
            </a:r>
            <a:r>
              <a:rPr lang="ru-RU" sz="2000" b="1" dirty="0" smtClean="0"/>
              <a:t> и </a:t>
            </a:r>
            <a:r>
              <a:rPr lang="ru-RU" sz="2000" b="1" u="sng" dirty="0" smtClean="0">
                <a:hlinkClick r:id="rId5" tooltip="Африка"/>
              </a:rPr>
              <a:t>Африке</a:t>
            </a:r>
            <a:r>
              <a:rPr lang="ru-RU" sz="2000" b="1" dirty="0" smtClean="0"/>
              <a:t>. До полёта в космос первого человека оставалось всего 18 дней.</a:t>
            </a:r>
          </a:p>
          <a:p>
            <a:r>
              <a:rPr lang="ru-RU" sz="2000" b="1" dirty="0" smtClean="0"/>
              <a:t>Звёздочка приземлилась   в Пермской области . В Ижевске   установлен ей памятник .</a:t>
            </a:r>
            <a:endParaRPr lang="ru-RU" sz="2000" b="1" dirty="0"/>
          </a:p>
        </p:txBody>
      </p:sp>
      <p:pic>
        <p:nvPicPr>
          <p:cNvPr id="5" name="Содержимое 4" descr="Звёздочка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142984"/>
            <a:ext cx="25400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222299_zvezdochka2 (347x500, 80Kb)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857628"/>
            <a:ext cx="221457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000241"/>
            <a:ext cx="8458200" cy="4075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178595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500" dirty="0" smtClean="0"/>
              <a:t>    </a:t>
            </a:r>
            <a:r>
              <a:rPr lang="ru-RU" sz="1500" b="1" dirty="0" smtClean="0"/>
              <a:t>Собаки жили и работали как полноправные члены команды в исследовательских комплексах вместе с учёными. К сожалению эксперименты проходили не всегда хорошо и некоторые испытуемые погибли. Понимая это,  собакам создавали наилучшие условия жизни. Их хорошо </a:t>
            </a:r>
            <a:r>
              <a:rPr lang="ru-RU" sz="1500" b="1" u="sng" dirty="0" smtClean="0">
                <a:hlinkClick r:id="rId2" tooltip="чем кормить собаку"/>
              </a:rPr>
              <a:t>кормили</a:t>
            </a:r>
            <a:r>
              <a:rPr lang="ru-RU" sz="1500" b="1" dirty="0" smtClean="0"/>
              <a:t>, с ними </a:t>
            </a:r>
            <a:r>
              <a:rPr lang="ru-RU" sz="1500" b="1" u="sng" dirty="0" smtClean="0">
                <a:hlinkClick r:id="rId3" tooltip="выгул собак"/>
              </a:rPr>
              <a:t>гуляли</a:t>
            </a:r>
            <a:r>
              <a:rPr lang="ru-RU" sz="1500" b="1" dirty="0" smtClean="0"/>
              <a:t> и играли, давали лакомства. Собаки стали членами команды. Королёв С.П., главный конструктор ракет, очень любил собак и старался как мог свести к минимуму пагубные последствия экспериментов. Каждая потеря человеческого друга была трагедией, их хоронили с почестями.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Собаки-космонавт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26432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ервые животные в космос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785926"/>
            <a:ext cx="44291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ервые животные в космос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429132"/>
            <a:ext cx="4143374" cy="22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Уголёк и Ветерок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            Всего с июля 1951-го по сентябрь 1962-го состоялось 29 собачьих полётов в стратосферу на высоту 100-150 километров. Восемь из них закончились трагически. Собаки гибли от разгерметизации кабины, отказа парашютной системы, неполадок в системе жизнеобеспечения. Увы, им не досталось даже сотой доли той славы, которой покрыли себя их четвероногих коллеги, побывавшие на орбите. Пусть и посмертно… </a:t>
            </a:r>
          </a:p>
          <a:p>
            <a:pPr>
              <a:buNone/>
            </a:pPr>
            <a:endParaRPr lang="ru-RU" sz="1200" b="1" dirty="0" smtClean="0"/>
          </a:p>
          <a:p>
            <a:pPr algn="ctr">
              <a:buNone/>
            </a:pPr>
            <a:r>
              <a:rPr lang="ru-RU" sz="1200" b="1" i="1" dirty="0" smtClean="0"/>
              <a:t>Последний раз в космос собаки отправились </a:t>
            </a:r>
          </a:p>
          <a:p>
            <a:pPr algn="ctr">
              <a:buNone/>
            </a:pPr>
            <a:r>
              <a:rPr lang="ru-RU" sz="1200" b="1" i="1" dirty="0" smtClean="0"/>
              <a:t>в 1966 году.</a:t>
            </a:r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             22 февраля 1966 года, в рамках проекта подготовки длительного полёта человека в космосе, на </a:t>
            </a:r>
            <a:r>
              <a:rPr lang="ru-RU" sz="1200" b="1" dirty="0" err="1" smtClean="0"/>
              <a:t>корабле-биоспутнике</a:t>
            </a:r>
            <a:r>
              <a:rPr lang="ru-RU" sz="1200" b="1" dirty="0" smtClean="0"/>
              <a:t> «</a:t>
            </a:r>
            <a:r>
              <a:rPr lang="ru-RU" sz="1200" b="1" u="sng" dirty="0" smtClean="0">
                <a:hlinkClick r:id="rId2" tooltip="Космос-110"/>
              </a:rPr>
              <a:t>Космос-110</a:t>
            </a:r>
            <a:r>
              <a:rPr lang="ru-RU" sz="1200" b="1" dirty="0" smtClean="0"/>
              <a:t>» совершили полёт беспородные собаки Ветерок и Уголёк. Его продолжительность составила 23 дня. До сих пор этот полёт является самым продолжительным для собак. Ветерок и Уголёк вернулись крайне измотанными, со стёртой до кожи шерстью, и пролежнями. Они не могли стоять на ногах и испытывали постоянную жажду. Однако, через некоторое время, их состояние вернулось к исходному. Впоследствии они дали здоровое потомство и дожили в </a:t>
            </a:r>
            <a:r>
              <a:rPr lang="ru-RU" sz="1200" b="1" u="sng" dirty="0" smtClean="0">
                <a:hlinkClick r:id="rId3" tooltip="Виварий"/>
              </a:rPr>
              <a:t>виварии</a:t>
            </a:r>
            <a:r>
              <a:rPr lang="ru-RU" sz="1200" b="1" dirty="0" smtClean="0"/>
              <a:t> Института авиационной и космической медицины до конца своих дней </a:t>
            </a:r>
          </a:p>
          <a:p>
            <a:endParaRPr lang="ru-RU" sz="1200" b="1" dirty="0"/>
          </a:p>
        </p:txBody>
      </p:sp>
      <p:pic>
        <p:nvPicPr>
          <p:cNvPr id="5" name="Содержимое 4" descr="Памятная марка «Ветерок и Уголёк»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8"/>
            <a:ext cx="30718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071546"/>
            <a:ext cx="1285884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00570"/>
            <a:ext cx="8686800" cy="1579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  </a:t>
            </a:r>
            <a:r>
              <a:rPr lang="ru-RU" sz="1600" b="1" dirty="0" smtClean="0"/>
              <a:t>Полёты в космос животных и сейчас дают массу полезной информации. </a:t>
            </a:r>
          </a:p>
          <a:p>
            <a:pPr>
              <a:buNone/>
            </a:pPr>
            <a:r>
              <a:rPr lang="ru-RU" sz="1600" b="1" dirty="0" smtClean="0"/>
              <a:t>           Так,  один из полётов спутника </a:t>
            </a:r>
            <a:r>
              <a:rPr lang="ru-RU" sz="1600" b="1" dirty="0" smtClean="0">
                <a:hlinkClick r:id="rId2" tooltip="Космический аппарат Бион М"/>
              </a:rPr>
              <a:t>«</a:t>
            </a:r>
            <a:r>
              <a:rPr lang="ru-RU" sz="1600" b="1" dirty="0" err="1" smtClean="0">
                <a:hlinkClick r:id="rId2" tooltip="Космический аппарат Бион М"/>
              </a:rPr>
              <a:t>Бион-М</a:t>
            </a:r>
            <a:r>
              <a:rPr lang="ru-RU" sz="1600" b="1" dirty="0" smtClean="0">
                <a:hlinkClick r:id="rId2" tooltip="Космический аппарат Бион М"/>
              </a:rPr>
              <a:t>»</a:t>
            </a:r>
            <a:r>
              <a:rPr lang="ru-RU" sz="1600" b="1" dirty="0" smtClean="0"/>
              <a:t> с разными живыми организмами на борту, длившийся один месяц, дал много материала для изучения воздействия радиации и длительной невесомости на жизнедеятельность организма. Результаты исследований будут использоваться для разработки новой защиты экипажа пилотируемой экспедиции на Марс.</a:t>
            </a:r>
          </a:p>
          <a:p>
            <a:endParaRPr lang="ru-RU" sz="1600" dirty="0"/>
          </a:p>
        </p:txBody>
      </p:sp>
      <p:pic>
        <p:nvPicPr>
          <p:cNvPr id="4" name="Рисунок 3" descr="https://i.ytimg.com/vi/U1xppqGtMGk/maxres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52"/>
            <a:ext cx="72152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71613"/>
            <a:ext cx="8458200" cy="214313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071678"/>
            <a:ext cx="8458200" cy="1643074"/>
          </a:xfrm>
        </p:spPr>
        <p:txBody>
          <a:bodyPr>
            <a:no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     </a:t>
            </a: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    Перед тем как отправить в космос человека, проводились многочисленные эксперименты на животных с целью выявления воздействия на живой организм невесомости, радиации, длительного полета и других факторов. На основе полученных данных были разработаны различные методики и рекомендации для космонавтов.  Что я знаю о некоторых  героях-первопроходцах, участвующих в экспериментах, предшествующих пилотируемым полетам, расскажу в своей презентации.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    Первый отряд собак – кандидатов на полёты в космос – набирали... в подворотнях. Это были обычные бесхозные собаки. Их отлавливали и направляли в питомник, откуда распределяли по научно-исследовательским институтам. Институт авиационной медицины получал собак строго по заданным стандартам: не тяжелее 6 килограммов (кабина ракеты была рассчитана на маленький вес) и ростом не выше 35 сантиметров. Почему набирали дворняг? Медики считали, что они с первого дня вынуждены бороться за выживание, к тому же неприхотливы и очень быстро привыкают к персоналу, что было равносильно дрессуре. Помня, что собакам придется "красоваться" на страницах газет, отбирали "объекты" покрасивее, постройнее и с интеллектуальными мордашками.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   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Космич</a:t>
            </a:r>
            <a:r>
              <a:rPr lang="ru-RU" sz="1000" b="1" dirty="0" smtClean="0">
                <a:solidFill>
                  <a:schemeClr val="tx1"/>
                </a:solidFill>
              </a:rPr>
              <a:t>еские собачки.</a:t>
            </a:r>
            <a:r>
              <a:rPr lang="ru-RU" sz="1000" b="1" dirty="0" smtClean="0"/>
              <a:t> </a:t>
            </a:r>
          </a:p>
          <a:p>
            <a:pPr algn="ctr"/>
            <a:r>
              <a:rPr lang="ru-RU" sz="1000" b="1" dirty="0" smtClean="0"/>
              <a:t>Сидят: Стрелка, Малышка, Тишка, Звёздочка, Белка, Чернушка</a:t>
            </a:r>
          </a:p>
          <a:p>
            <a:pPr algn="ctr"/>
            <a:r>
              <a:rPr lang="ru-RU" sz="1000" b="1" dirty="0" smtClean="0"/>
              <a:t>Лежат: (щенки Стрелки) Дамка, Дымка, Кудряш.</a:t>
            </a:r>
            <a:endParaRPr lang="ru-RU" sz="1000" b="1" dirty="0"/>
          </a:p>
        </p:txBody>
      </p:sp>
      <p:pic>
        <p:nvPicPr>
          <p:cNvPr id="4" name="Рисунок 3" descr="https://upload.wikimedia.org/wikipedia/ru/thumb/c/c4/Soviet_Space_Dogs.jpg/400px-Soviet_Space_Dog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714752"/>
            <a:ext cx="58579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971668"/>
          </a:xfrm>
        </p:spPr>
        <p:txBody>
          <a:bodyPr>
            <a:norm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        Готовили космических первопроходцев в Москве на задворках стадиона "Динамо" - в </a:t>
            </a:r>
            <a:r>
              <a:rPr lang="ru-RU" sz="1100" b="1" dirty="0" err="1" smtClean="0">
                <a:solidFill>
                  <a:schemeClr val="tx1"/>
                </a:solidFill>
              </a:rPr>
              <a:t>красно-кирпичном</a:t>
            </a:r>
            <a:r>
              <a:rPr lang="ru-RU" sz="1100" b="1" dirty="0" smtClean="0">
                <a:solidFill>
                  <a:schemeClr val="tx1"/>
                </a:solidFill>
              </a:rPr>
              <a:t> особнячке, до революции именовавшемся гостиница "Мавритания".</a:t>
            </a:r>
            <a:r>
              <a:rPr lang="ru-RU" sz="1100" b="1" dirty="0" smtClean="0"/>
              <a:t> </a:t>
            </a:r>
            <a:br>
              <a:rPr lang="ru-RU" sz="1100" b="1" dirty="0" smtClean="0"/>
            </a:br>
            <a:r>
              <a:rPr lang="ru-RU" sz="1100" b="1" dirty="0" smtClean="0"/>
              <a:t>    С 1951 г. по 1960 г. были проведены серии экспериментов по изучению реакции живого организма на перегрузки, вибрации и невесомость во время запусков геофизических ракет. Это были баллистические полеты, то есть ракеты не выводили корабли на орбиту, а описывали параболическую траекторию.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43050"/>
            <a:ext cx="4191000" cy="46815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000" dirty="0" smtClean="0"/>
              <a:t>       </a:t>
            </a:r>
            <a:r>
              <a:rPr lang="ru-RU" sz="1100" b="1" dirty="0" smtClean="0">
                <a:solidFill>
                  <a:schemeClr val="tx1"/>
                </a:solidFill>
              </a:rPr>
              <a:t>Первыми высшими живыми организмами , пережившими полет и успешно приземлившимися на Землю, были собаки Цыган и </a:t>
            </a:r>
            <a:r>
              <a:rPr lang="ru-RU" sz="1100" b="1" dirty="0" err="1" smtClean="0">
                <a:solidFill>
                  <a:schemeClr val="tx1"/>
                </a:solidFill>
              </a:rPr>
              <a:t>Дезик</a:t>
            </a:r>
            <a:r>
              <a:rPr lang="ru-RU" sz="1100" b="1" dirty="0" smtClean="0">
                <a:solidFill>
                  <a:schemeClr val="tx1"/>
                </a:solidFill>
              </a:rPr>
              <a:t>, отправленные СССР 22 июля 1951 года на ракете Р-1В. Полет до приземления продолжался около 20 минут. Никаких физиологических отклонений  у собак обнаружено не было. </a:t>
            </a:r>
            <a:r>
              <a:rPr lang="ru-RU" sz="1100" b="1" dirty="0" err="1" smtClean="0">
                <a:solidFill>
                  <a:schemeClr val="tx1"/>
                </a:solidFill>
              </a:rPr>
              <a:t>Дезик</a:t>
            </a:r>
            <a:r>
              <a:rPr lang="ru-RU" sz="1100" b="1" dirty="0" smtClean="0">
                <a:solidFill>
                  <a:schemeClr val="tx1"/>
                </a:solidFill>
              </a:rPr>
              <a:t> и Цыган благополучно перенесли перегрузки и невесомость, с честью выдержали испытание и невредимыми вернулись с высоты 87 км 700 метров.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Дезик и Цыган перед стартом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4340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</a:t>
            </a:r>
            <a:r>
              <a:rPr lang="ru-RU" sz="1400" b="1" dirty="0" smtClean="0"/>
              <a:t>Геофизическая ракета</a:t>
            </a:r>
          </a:p>
          <a:p>
            <a:pPr>
              <a:buNone/>
            </a:pPr>
            <a:r>
              <a:rPr lang="ru-RU" sz="1400" dirty="0" smtClean="0"/>
              <a:t>            -в верхних слоях атмосферы,</a:t>
            </a:r>
          </a:p>
          <a:p>
            <a:pPr>
              <a:buNone/>
            </a:pPr>
            <a:r>
              <a:rPr lang="ru-RU" sz="1400" dirty="0" smtClean="0"/>
              <a:t>             -после приземления.</a:t>
            </a:r>
          </a:p>
          <a:p>
            <a:pPr>
              <a:buNone/>
            </a:pP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9" name="Рисунок 8" descr="https://upload.wikimedia.org/wikipedia/commons/thumb/d/d6/Black_Brant.jpg/220px-Black_Bra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285860"/>
            <a:ext cx="14576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Русакова\Desktop\Первый_пуск_ракеты_Р-2А_с_двумя_собак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85992"/>
            <a:ext cx="2000264" cy="12858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143504" y="3643314"/>
            <a:ext cx="4000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 следующий раз </a:t>
            </a:r>
            <a:r>
              <a:rPr lang="ru-RU" sz="1000" b="1" dirty="0" err="1" smtClean="0"/>
              <a:t>Дезик</a:t>
            </a:r>
            <a:r>
              <a:rPr lang="ru-RU" sz="1000" b="1" dirty="0" smtClean="0"/>
              <a:t>  полетел с Лисой. К сожалению  они погибли – стали первыми жертвами космической программы.</a:t>
            </a:r>
            <a:r>
              <a:rPr lang="ru-RU" sz="1000" dirty="0" smtClean="0"/>
              <a:t> </a:t>
            </a:r>
            <a:r>
              <a:rPr lang="ru-RU" sz="1000" b="1" dirty="0" smtClean="0"/>
              <a:t>Так был открыт скорбный список жертв космоса. </a:t>
            </a:r>
            <a:r>
              <a:rPr lang="ru-RU" sz="1000" dirty="0" smtClean="0"/>
              <a:t> </a:t>
            </a:r>
          </a:p>
          <a:p>
            <a:r>
              <a:rPr lang="ru-RU" sz="1000" b="1" dirty="0" smtClean="0"/>
              <a:t>   Было решено Цыгана больше в полёт не отправлять, сохранить для истории. Пса пригрел у себя дома председатель Госкомиссии академик Благонравов. </a:t>
            </a:r>
          </a:p>
          <a:p>
            <a:endParaRPr lang="ru-RU" sz="1000" b="1" dirty="0" smtClean="0"/>
          </a:p>
        </p:txBody>
      </p:sp>
      <p:pic>
        <p:nvPicPr>
          <p:cNvPr id="13" name="Рисунок 12" descr="Дезик и Лиса-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714884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86512" y="642918"/>
            <a:ext cx="1571636" cy="7143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85728"/>
            <a:ext cx="4191000" cy="60388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000" b="1" dirty="0" smtClean="0"/>
              <a:t>Полёты собак на космических аппаратах предполагали </a:t>
            </a:r>
            <a:r>
              <a:rPr lang="ru-RU" sz="1000" b="1" u="sng" dirty="0" smtClean="0">
                <a:hlinkClick r:id="rId2" tooltip="Пилотируемый космический полёт"/>
              </a:rPr>
              <a:t>орбитальные полёты</a:t>
            </a:r>
            <a:r>
              <a:rPr lang="ru-RU" sz="1000" b="1" dirty="0" smtClean="0"/>
              <a:t> вокруг </a:t>
            </a:r>
            <a:r>
              <a:rPr lang="ru-RU" sz="1000" b="1" u="sng" dirty="0" smtClean="0">
                <a:hlinkClick r:id="rId3" tooltip="Земля"/>
              </a:rPr>
              <a:t>Земли</a:t>
            </a:r>
            <a:r>
              <a:rPr lang="ru-RU" sz="1000" b="1" dirty="0" smtClean="0"/>
              <a:t> продолжительное время с </a:t>
            </a:r>
            <a:r>
              <a:rPr lang="ru-RU" sz="1000" b="1" u="sng" dirty="0" smtClean="0">
                <a:hlinkClick r:id="rId4" tooltip="Первая космическая скорость"/>
              </a:rPr>
              <a:t>первой космической скоростью</a:t>
            </a:r>
            <a:r>
              <a:rPr lang="ru-RU" sz="1000" b="1" dirty="0" smtClean="0"/>
              <a:t>. Основной целью экспериментов по запускам </a:t>
            </a:r>
            <a:r>
              <a:rPr lang="ru-RU" sz="1000" b="1" u="sng" dirty="0" smtClean="0">
                <a:hlinkClick r:id="rId5" tooltip="Космический аппарат"/>
              </a:rPr>
              <a:t>космических кораблей-спутников</a:t>
            </a:r>
            <a:r>
              <a:rPr lang="ru-RU" sz="1000" b="1" dirty="0" smtClean="0"/>
              <a:t>, было исследование влияния факторов космического полёта на организм животных и других биологических объектов (перегрузка, длительная </a:t>
            </a:r>
            <a:r>
              <a:rPr lang="ru-RU" sz="1000" b="1" u="sng" dirty="0" smtClean="0">
                <a:hlinkClick r:id="rId6" tooltip="Невесомость"/>
              </a:rPr>
              <a:t>невесомость</a:t>
            </a:r>
            <a:r>
              <a:rPr lang="ru-RU" sz="1000" b="1" dirty="0" smtClean="0"/>
              <a:t>, переход от перегрузок к невесомости и обратно), изучение действия космической радиации на животные и растительные организмы. Также проводились медико-биологические эксперименты и научные исследования </a:t>
            </a:r>
            <a:r>
              <a:rPr lang="ru-RU" sz="1000" b="1" u="sng" dirty="0" smtClean="0">
                <a:hlinkClick r:id="rId7" tooltip="Космическое пространство"/>
              </a:rPr>
              <a:t>космического пространства</a:t>
            </a:r>
            <a:r>
              <a:rPr lang="ru-RU" sz="1000" b="1" dirty="0" smtClean="0"/>
              <a:t>. Полёты собак на кораблях-спутниках должны были доказать безопасность орбитальных космических полётов для человека.</a:t>
            </a:r>
          </a:p>
          <a:p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pPr algn="ctr">
              <a:buNone/>
            </a:pPr>
            <a:r>
              <a:rPr lang="ru-RU" sz="2400" b="1" dirty="0" smtClean="0"/>
              <a:t> Лайка </a:t>
            </a:r>
          </a:p>
          <a:p>
            <a:pPr algn="ctr">
              <a:buNone/>
            </a:pPr>
            <a:r>
              <a:rPr lang="ru-RU" sz="1200" b="1" dirty="0" smtClean="0"/>
              <a:t>стала первым животным, выведенным </a:t>
            </a:r>
          </a:p>
          <a:p>
            <a:pPr algn="ctr">
              <a:buNone/>
            </a:pPr>
            <a:r>
              <a:rPr lang="ru-RU" sz="1200" b="1" dirty="0" smtClean="0"/>
              <a:t>на </a:t>
            </a:r>
            <a:r>
              <a:rPr lang="ru-RU" sz="1200" b="1" u="sng" dirty="0" smtClean="0">
                <a:hlinkClick r:id="rId8" tooltip="Орбита"/>
              </a:rPr>
              <a:t>орбиту</a:t>
            </a:r>
            <a:r>
              <a:rPr lang="ru-RU" sz="1200" b="1" dirty="0" smtClean="0"/>
              <a:t> </a:t>
            </a:r>
            <a:r>
              <a:rPr lang="ru-RU" sz="1200" b="1" u="sng" dirty="0" smtClean="0">
                <a:hlinkClick r:id="rId3" tooltip="Земля"/>
              </a:rPr>
              <a:t>Земли</a:t>
            </a:r>
            <a:r>
              <a:rPr lang="ru-RU" sz="1200" b="1" dirty="0" smtClean="0"/>
              <a:t>. Была запущена в космос </a:t>
            </a:r>
          </a:p>
          <a:p>
            <a:pPr algn="ctr">
              <a:buNone/>
            </a:pPr>
            <a:r>
              <a:rPr lang="ru-RU" sz="1200" b="1" u="sng" dirty="0" smtClean="0">
                <a:hlinkClick r:id="rId9" tooltip="3 ноября"/>
              </a:rPr>
              <a:t>3 ноября</a:t>
            </a:r>
            <a:r>
              <a:rPr lang="ru-RU" sz="1200" b="1" dirty="0" smtClean="0"/>
              <a:t> </a:t>
            </a:r>
            <a:r>
              <a:rPr lang="ru-RU" sz="1200" b="1" u="sng" dirty="0" smtClean="0">
                <a:hlinkClick r:id="rId10" tooltip="1957 год"/>
              </a:rPr>
              <a:t>1957 года</a:t>
            </a:r>
            <a:r>
              <a:rPr lang="ru-RU" sz="1200" b="1" dirty="0" smtClean="0"/>
              <a:t> на </a:t>
            </a:r>
            <a:r>
              <a:rPr lang="ru-RU" sz="1200" b="1" u="sng" dirty="0" smtClean="0">
                <a:hlinkClick r:id="rId11" tooltip="СССР"/>
              </a:rPr>
              <a:t>советском</a:t>
            </a:r>
            <a:r>
              <a:rPr lang="ru-RU" sz="1200" b="1" dirty="0" smtClean="0"/>
              <a:t> </a:t>
            </a:r>
          </a:p>
          <a:p>
            <a:pPr algn="ctr">
              <a:buNone/>
            </a:pPr>
            <a:r>
              <a:rPr lang="ru-RU" sz="1200" b="1" dirty="0" smtClean="0"/>
              <a:t>корабле «</a:t>
            </a:r>
            <a:r>
              <a:rPr lang="ru-RU" sz="1200" b="1" u="sng" dirty="0" smtClean="0">
                <a:hlinkClick r:id="rId12" tooltip="Спутник-2"/>
              </a:rPr>
              <a:t>Спутник-2</a:t>
            </a:r>
            <a:r>
              <a:rPr lang="ru-RU" sz="1200" b="1" dirty="0" smtClean="0"/>
              <a:t>» с нового </a:t>
            </a:r>
            <a:r>
              <a:rPr lang="ru-RU" sz="1200" b="1" u="sng" dirty="0" smtClean="0">
                <a:hlinkClick r:id="rId13" tooltip="Космодром"/>
              </a:rPr>
              <a:t>космодрома</a:t>
            </a:r>
            <a:r>
              <a:rPr lang="ru-RU" sz="1200" b="1" dirty="0" smtClean="0"/>
              <a:t> </a:t>
            </a:r>
            <a:r>
              <a:rPr lang="ru-RU" sz="1200" b="1" dirty="0" err="1" smtClean="0"/>
              <a:t>Тюратам</a:t>
            </a:r>
            <a:r>
              <a:rPr lang="ru-RU" sz="1200" b="1" dirty="0" smtClean="0"/>
              <a:t> (</a:t>
            </a:r>
            <a:r>
              <a:rPr lang="ru-RU" sz="1200" b="1" u="sng" dirty="0" smtClean="0">
                <a:hlinkClick r:id="rId14" tooltip="Байконур"/>
              </a:rPr>
              <a:t>Байконур</a:t>
            </a:r>
            <a:r>
              <a:rPr lang="ru-RU" sz="1200" b="1" dirty="0" smtClean="0"/>
              <a:t>). </a:t>
            </a:r>
          </a:p>
          <a:p>
            <a:pPr algn="ctr">
              <a:buNone/>
            </a:pPr>
            <a:r>
              <a:rPr lang="ru-RU" sz="1200" b="1" dirty="0" smtClean="0"/>
              <a:t>На тот момент Лайке было около двух лет, весила она около </a:t>
            </a:r>
          </a:p>
          <a:p>
            <a:pPr algn="ctr">
              <a:buNone/>
            </a:pPr>
            <a:r>
              <a:rPr lang="ru-RU" sz="1200" b="1" dirty="0" smtClean="0"/>
              <a:t>6 килограммов.</a:t>
            </a:r>
          </a:p>
          <a:p>
            <a:pPr algn="ctr">
              <a:buNone/>
            </a:pPr>
            <a:r>
              <a:rPr lang="ru-RU" sz="1200" b="1" dirty="0" smtClean="0"/>
              <a:t> Возвращение Лайки на Землю было ещё технически</a:t>
            </a:r>
          </a:p>
          <a:p>
            <a:pPr algn="ctr">
              <a:buNone/>
            </a:pPr>
            <a:r>
              <a:rPr lang="ru-RU" sz="1200" b="1" dirty="0" smtClean="0"/>
              <a:t> невозможно. Собака погибла во время полёта — </a:t>
            </a:r>
          </a:p>
          <a:p>
            <a:pPr algn="ctr">
              <a:buNone/>
            </a:pPr>
            <a:r>
              <a:rPr lang="ru-RU" sz="1200" b="1" dirty="0" smtClean="0"/>
              <a:t>через 5—7 часов после старта. Она умерла от </a:t>
            </a:r>
          </a:p>
          <a:p>
            <a:pPr algn="ctr">
              <a:buNone/>
            </a:pPr>
            <a:r>
              <a:rPr lang="ru-RU" sz="1200" b="1" u="sng" dirty="0" smtClean="0">
                <a:hlinkClick r:id="rId15" tooltip="Стресс"/>
              </a:rPr>
              <a:t>стресса</a:t>
            </a:r>
            <a:r>
              <a:rPr lang="ru-RU" sz="1200" b="1" dirty="0" smtClean="0"/>
              <a:t> и перегрева, хотя предполагалось, что она</a:t>
            </a:r>
          </a:p>
          <a:p>
            <a:pPr algn="ctr">
              <a:buNone/>
            </a:pPr>
            <a:r>
              <a:rPr lang="ru-RU" sz="1200" b="1" dirty="0" smtClean="0"/>
              <a:t> проживёт около недели</a:t>
            </a:r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/>
          </a:p>
        </p:txBody>
      </p:sp>
      <p:pic>
        <p:nvPicPr>
          <p:cNvPr id="5" name="Рисунок 4" descr="Лайка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29322" y="214290"/>
            <a:ext cx="27860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ypic.ru/wp-content/uploads/2012/03/0546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28662" y="2500306"/>
            <a:ext cx="30003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1200" dirty="0" smtClean="0"/>
              <a:t>       11 апреля 2008 года в Москве на </a:t>
            </a:r>
            <a:r>
              <a:rPr lang="ru-RU" sz="1200" dirty="0" err="1" smtClean="0"/>
              <a:t>Петровско-Разумовской</a:t>
            </a:r>
            <a:r>
              <a:rPr lang="ru-RU" sz="1200" dirty="0" smtClean="0"/>
              <a:t> аллее на территории Института военной медицины, где готовился космический эксперимент, был установлен памятник Лайке (скульптор — Павел Медведев). Двухметровый памятник представляет собой космическую ракету, переходящую в ладонь, на которой гордо стоит Лайка.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" name="Содержимое 4" descr="http://s002.radikal.ru/i200/1110/3a/de310805034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У здания Института военной медицины открыт монумент первой собаке-космонавту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1500174"/>
            <a:ext cx="3048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 здания Института военной медицины открыт монумент первой собаке-космонавт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857628"/>
            <a:ext cx="3048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 Лисичка и Чайка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 </a:t>
            </a:r>
            <a:r>
              <a:rPr lang="ru-RU" sz="1600" b="1" dirty="0" smtClean="0"/>
              <a:t>28 июля 1960 года был произведён запуск космического корабля нового типа «</a:t>
            </a:r>
            <a:r>
              <a:rPr lang="ru-RU" sz="1600" b="1" u="sng" dirty="0" smtClean="0">
                <a:hlinkClick r:id="rId2" tooltip="Восток (космический корабль)"/>
              </a:rPr>
              <a:t>Восток 1К № 1</a:t>
            </a:r>
            <a:r>
              <a:rPr lang="ru-RU" sz="1600" b="1" dirty="0" smtClean="0"/>
              <a:t>». Собака Лисичка была любимицей Генерального конструктора С. П. Королёва, которой он перед полётом сказал: «Я очень хочу, чтобы ты вернулась». Через 19 секунд у ракеты-носителя разрушился блок «Г» первой ступени, вследствие чего она упала на землю и взорвалась на 38-й секунде. Собаки погибли. После этого случая было принято решение разрабатывать систему аварийного спасения космонавтов не только в полёте, но и на этапах подготовки и пуска.</a:t>
            </a:r>
          </a:p>
          <a:p>
            <a:endParaRPr lang="ru-RU" sz="1600" dirty="0"/>
          </a:p>
        </p:txBody>
      </p:sp>
      <p:pic>
        <p:nvPicPr>
          <p:cNvPr id="5" name="Содержимое 4" descr="Лисичка и Чайка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Белка и Стрелка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43400" cy="5181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200" dirty="0" smtClean="0"/>
              <a:t>                    </a:t>
            </a:r>
            <a:r>
              <a:rPr lang="ru-RU" sz="1300" b="1" dirty="0" smtClean="0"/>
              <a:t>19 августа 1960 года (Спутник 5).</a:t>
            </a:r>
          </a:p>
          <a:p>
            <a:pPr>
              <a:buNone/>
            </a:pPr>
            <a:r>
              <a:rPr lang="ru-RU" sz="1300" b="1" dirty="0" smtClean="0"/>
              <a:t>          Собаки Белка и Стрелка стали первыми живыми существами, совершившими суточный орбитальный полёт и благополучно вернувшимися обратно. За это время корабль совершил 17 полных оборотов вокруг Земли. </a:t>
            </a:r>
          </a:p>
          <a:p>
            <a:pPr>
              <a:buNone/>
            </a:pPr>
            <a:r>
              <a:rPr lang="ru-RU" sz="1300" b="1" dirty="0" smtClean="0"/>
              <a:t>               Через некоторое время после приземления Стрелка принесла здоровое потомство — шесть </a:t>
            </a:r>
            <a:r>
              <a:rPr lang="ru-RU" sz="1300" b="1" u="sng" dirty="0" smtClean="0">
                <a:hlinkClick r:id="rId2" tooltip="Щенок"/>
              </a:rPr>
              <a:t>щенков</a:t>
            </a:r>
            <a:r>
              <a:rPr lang="ru-RU" sz="1300" b="1" dirty="0" smtClean="0"/>
              <a:t>, один из которых- щенок Пушок, был отправлен в подарок жене </a:t>
            </a:r>
            <a:r>
              <a:rPr lang="ru-RU" sz="1300" b="1" u="sng" dirty="0" smtClean="0">
                <a:hlinkClick r:id="rId3" tooltip="Президент США"/>
              </a:rPr>
              <a:t>президента США</a:t>
            </a:r>
            <a:r>
              <a:rPr lang="ru-RU" sz="1300" b="1" dirty="0" smtClean="0"/>
              <a:t> </a:t>
            </a:r>
            <a:r>
              <a:rPr lang="ru-RU" sz="1300" b="1" u="sng" dirty="0" smtClean="0">
                <a:hlinkClick r:id="rId4" tooltip="Кеннеди, Джон Фицджеральд"/>
              </a:rPr>
              <a:t>Джона Кеннеди</a:t>
            </a:r>
            <a:r>
              <a:rPr lang="ru-RU" sz="1300" b="1" dirty="0" smtClean="0"/>
              <a:t> </a:t>
            </a:r>
            <a:r>
              <a:rPr lang="ru-RU" sz="1300" b="1" u="sng" dirty="0" smtClean="0">
                <a:hlinkClick r:id="rId5" tooltip="Кеннеди, Жаклин"/>
              </a:rPr>
              <a:t>Жаклин</a:t>
            </a:r>
            <a:r>
              <a:rPr lang="ru-RU" sz="1300" b="1" dirty="0" smtClean="0"/>
              <a:t> и </a:t>
            </a:r>
            <a:r>
              <a:rPr lang="ru-RU" sz="1300" b="1" u="sng" dirty="0" smtClean="0">
                <a:hlinkClick r:id="rId6" tooltip="Кеннеди, Кэролайн"/>
              </a:rPr>
              <a:t>их дочери </a:t>
            </a:r>
            <a:r>
              <a:rPr lang="ru-RU" sz="1300" b="1" u="sng" dirty="0" err="1" smtClean="0">
                <a:hlinkClick r:id="rId6" tooltip="Кеннеди, Кэролайн"/>
              </a:rPr>
              <a:t>Кэролайн</a:t>
            </a:r>
            <a:r>
              <a:rPr lang="ru-RU" sz="1300" b="1" dirty="0" smtClean="0"/>
              <a:t>.</a:t>
            </a:r>
          </a:p>
          <a:p>
            <a:pPr>
              <a:buNone/>
            </a:pPr>
            <a:endParaRPr lang="ru-RU" sz="13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300" dirty="0" smtClean="0"/>
              <a:t>            </a:t>
            </a:r>
            <a:r>
              <a:rPr lang="ru-RU" sz="1300" b="1" dirty="0" smtClean="0"/>
              <a:t>Так что, возможно, и на американской земле до сих пор водится потомство космонавта Стрелки.</a:t>
            </a:r>
          </a:p>
          <a:p>
            <a:pPr>
              <a:buNone/>
            </a:pPr>
            <a:endParaRPr lang="ru-RU" sz="1300" b="1" dirty="0" smtClean="0"/>
          </a:p>
          <a:p>
            <a:pPr>
              <a:buNone/>
            </a:pPr>
            <a:r>
              <a:rPr lang="ru-RU" sz="1300" b="1" dirty="0" smtClean="0"/>
              <a:t>         Остатки своей жизни Белка и Стрелка провели в институте и умерли своей смертью.</a:t>
            </a:r>
          </a:p>
          <a:p>
            <a:endParaRPr lang="ru-RU" sz="1200" dirty="0"/>
          </a:p>
        </p:txBody>
      </p:sp>
      <p:pic>
        <p:nvPicPr>
          <p:cNvPr id="5" name="Содержимое 4" descr="Белка и Стрелка"/>
          <p:cNvPicPr>
            <a:picLocks noGrp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1214422"/>
            <a:ext cx="254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ics.livejournal.com/bulkishru/pic/0001kehc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643314"/>
            <a:ext cx="3143272" cy="278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Картинка 26 из 3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572132" y="2928934"/>
            <a:ext cx="221457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2"/>
            <a:ext cx="7772400" cy="8572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dirty="0" smtClean="0"/>
              <a:t> Перед стартом «Восток 1»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57232"/>
            <a:ext cx="8243918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1500" b="1" dirty="0" smtClean="0"/>
              <a:t>Одни полёты сменялись другими. Удачные полёты сменялись неудачными. </a:t>
            </a:r>
          </a:p>
          <a:p>
            <a:pPr>
              <a:buNone/>
            </a:pPr>
            <a:r>
              <a:rPr lang="ru-RU" sz="1500" b="1" dirty="0" smtClean="0"/>
              <a:t>             Очередь была за Пчелкой и Мушкой. Но их старт после аварии Р-16 перенесли на 1 декабря 1960 года. И вот в 7 часов 26 минут «Восток» стартовал. В общей сложности собаки пробыли на орбите сутки. Все шло гладко, но когда дали команду на возвращение, произошел сбой. По одной из версий, собаки улетели в сторону... Юпитера и погибли от удушья и жары после того, как их «шарик» из-за сбоя тормозной системы перешел на более высокую орбиту, а по другой – сгорели в плотных слоях атмосферы.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  </a:t>
            </a:r>
          </a:p>
          <a:p>
            <a:pPr algn="ctr">
              <a:buNone/>
            </a:pPr>
            <a:r>
              <a:rPr lang="ru-RU" sz="2000" dirty="0" smtClean="0"/>
              <a:t>         </a:t>
            </a:r>
            <a:r>
              <a:rPr lang="ru-RU" sz="1700" b="1" dirty="0" smtClean="0"/>
              <a:t>22 декабря - новая попытка вывести "Восток" на орбиту. Место в корабле-спутнике заняли Жемчужина и </a:t>
            </a:r>
            <a:r>
              <a:rPr lang="ru-RU" sz="1700" b="1" dirty="0" err="1" smtClean="0"/>
              <a:t>Жулька</a:t>
            </a:r>
            <a:r>
              <a:rPr lang="ru-RU" sz="1700" b="1" dirty="0" smtClean="0"/>
              <a:t>. Спускаемый аппарат совершил аварийную посадку в районе Тувы. Погибли крысы, насекомые, растения, а собаки остались живы. </a:t>
            </a:r>
            <a:r>
              <a:rPr lang="ru-RU" sz="1700" b="1" dirty="0" err="1" smtClean="0"/>
              <a:t>Жульку</a:t>
            </a:r>
            <a:r>
              <a:rPr lang="ru-RU" sz="1700" b="1" dirty="0" smtClean="0"/>
              <a:t> тут же забрал себе академик Олег Газенко, и остаток жизни она провела в генеральском доме. </a:t>
            </a:r>
            <a:br>
              <a:rPr lang="ru-RU" sz="1700" b="1" dirty="0" smtClean="0"/>
            </a:br>
            <a:r>
              <a:rPr lang="ru-RU" sz="1800" dirty="0" smtClean="0">
                <a:solidFill>
                  <a:srgbClr val="000000"/>
                </a:solidFill>
              </a:rPr>
              <a:t/>
            </a:r>
            <a:br>
              <a:rPr lang="ru-RU" sz="1800" dirty="0" smtClean="0">
                <a:solidFill>
                  <a:srgbClr val="000000"/>
                </a:solidFill>
              </a:rPr>
            </a:br>
            <a:endParaRPr lang="ru-RU" sz="1800" dirty="0" smtClean="0">
              <a:solidFill>
                <a:srgbClr val="000000"/>
              </a:solidFill>
            </a:endParaRPr>
          </a:p>
          <a:p>
            <a:pPr eaLnBrk="1" hangingPunct="1"/>
            <a:endParaRPr lang="ru-RU" sz="1800" dirty="0" smtClean="0"/>
          </a:p>
        </p:txBody>
      </p:sp>
      <p:pic>
        <p:nvPicPr>
          <p:cNvPr id="17412" name="Picture 7" descr="Картинка 2 из 8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428868"/>
            <a:ext cx="4321175" cy="2428893"/>
          </a:xfrm>
        </p:spPr>
      </p:pic>
      <p:pic>
        <p:nvPicPr>
          <p:cNvPr id="5" name="Рисунок 4" descr="Белка и Стрел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500306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Чернушка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Несмотря на требование правительства СССР о срочном запуске в космос человека, С. П. Королёв принял решение осуществить его только после двух подряд успешных пусков кораблей с собаками. </a:t>
            </a:r>
          </a:p>
          <a:p>
            <a:pPr>
              <a:buNone/>
            </a:pPr>
            <a:r>
              <a:rPr lang="ru-RU" b="1" dirty="0" smtClean="0"/>
              <a:t>        На этот раз предполагались одиночные одновитковые полёты. </a:t>
            </a:r>
          </a:p>
          <a:p>
            <a:pPr>
              <a:buNone/>
            </a:pPr>
            <a:r>
              <a:rPr lang="ru-RU" b="1" dirty="0" smtClean="0">
                <a:hlinkClick r:id="rId2" tooltip="9 марта"/>
              </a:rPr>
              <a:t>   9 марта</a:t>
            </a:r>
            <a:r>
              <a:rPr lang="ru-RU" b="1" dirty="0" smtClean="0"/>
              <a:t> 1961 года был осуществлён удачный полёт собаки Чернушки и </a:t>
            </a:r>
            <a:r>
              <a:rPr lang="ru-RU" b="1" u="sng" dirty="0" smtClean="0">
                <a:hlinkClick r:id="rId3" tooltip="Манекен (кукла)"/>
              </a:rPr>
              <a:t>манекена</a:t>
            </a:r>
            <a:r>
              <a:rPr lang="ru-RU" b="1" dirty="0" smtClean="0"/>
              <a:t>, прозванного «</a:t>
            </a:r>
            <a:r>
              <a:rPr lang="ru-RU" b="1" u="sng" dirty="0" smtClean="0">
                <a:hlinkClick r:id="rId4" tooltip="Иван Иванович (манекен)"/>
              </a:rPr>
              <a:t>Иваном Ивановичем</a:t>
            </a:r>
            <a:r>
              <a:rPr lang="ru-RU" b="1" dirty="0" smtClean="0"/>
              <a:t>»,  на корабле «Восток ЗКА № 1».</a:t>
            </a:r>
          </a:p>
          <a:p>
            <a:endParaRPr lang="ru-RU" dirty="0"/>
          </a:p>
        </p:txBody>
      </p:sp>
      <p:pic>
        <p:nvPicPr>
          <p:cNvPr id="5" name="Содержимое 4" descr="Чернушка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71612"/>
            <a:ext cx="36433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794</Words>
  <Application>Microsoft Office PowerPoint</Application>
  <PresentationFormat>Экран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</vt:lpstr>
      <vt:lpstr> </vt:lpstr>
      <vt:lpstr>        Готовили космических первопроходцев в Москве на задворках стадиона "Динамо" - в красно-кирпичном особнячке, до революции именовавшемся гостиница "Мавритания".      С 1951 г. по 1960 г. были проведены серии экспериментов по изучению реакции живого организма на перегрузки, вибрации и невесомость во время запусков геофизических ракет. Это были баллистические полеты, то есть ракеты не выводили корабли на орбиту, а описывали параболическую траекторию. </vt:lpstr>
      <vt:lpstr>  </vt:lpstr>
      <vt:lpstr>       11 апреля 2008 года в Москве на Петровско-Разумовской аллее на территории Института военной медицины, где готовился космический эксперимент, был установлен памятник Лайке (скульптор — Павел Медведев). Двухметровый памятник представляет собой космическую ракету, переходящую в ладонь, на которой гордо стоит Лайка. </vt:lpstr>
      <vt:lpstr> Лисичка и Чайка</vt:lpstr>
      <vt:lpstr>Белка и Стрелка</vt:lpstr>
      <vt:lpstr> Перед стартом «Восток 1»</vt:lpstr>
      <vt:lpstr>Чернушка</vt:lpstr>
      <vt:lpstr>Удача - Звёздочка</vt:lpstr>
      <vt:lpstr>Слайд 11</vt:lpstr>
      <vt:lpstr>Уголёк и Ветерок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Русакова</dc:creator>
  <cp:lastModifiedBy>Русакова</cp:lastModifiedBy>
  <cp:revision>75</cp:revision>
  <dcterms:created xsi:type="dcterms:W3CDTF">2017-03-30T16:46:53Z</dcterms:created>
  <dcterms:modified xsi:type="dcterms:W3CDTF">2017-04-22T12:45:12Z</dcterms:modified>
</cp:coreProperties>
</file>