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sldIdLst>
    <p:sldId id="256" r:id="rId2"/>
    <p:sldId id="266" r:id="rId3"/>
    <p:sldId id="267" r:id="rId4"/>
    <p:sldId id="257" r:id="rId5"/>
    <p:sldId id="258" r:id="rId6"/>
    <p:sldId id="279" r:id="rId7"/>
    <p:sldId id="259" r:id="rId8"/>
    <p:sldId id="268" r:id="rId9"/>
    <p:sldId id="269" r:id="rId10"/>
    <p:sldId id="280" r:id="rId11"/>
    <p:sldId id="270" r:id="rId12"/>
    <p:sldId id="272" r:id="rId13"/>
    <p:sldId id="273" r:id="rId14"/>
    <p:sldId id="274" r:id="rId15"/>
    <p:sldId id="275" r:id="rId16"/>
    <p:sldId id="276" r:id="rId17"/>
    <p:sldId id="288" r:id="rId18"/>
    <p:sldId id="283" r:id="rId19"/>
    <p:sldId id="284" r:id="rId20"/>
    <p:sldId id="285" r:id="rId21"/>
    <p:sldId id="286" r:id="rId22"/>
    <p:sldId id="278" r:id="rId23"/>
    <p:sldId id="260" r:id="rId24"/>
    <p:sldId id="281" r:id="rId2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EBCB2D-22F1-4871-9693-7C22D6852A74}" type="datetimeFigureOut">
              <a:rPr lang="ru-RU" smtClean="0"/>
              <a:pPr/>
              <a:t>22.04.2017</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CB1D3D1-B4B7-4BF0-866D-1B763BCB156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22.04.2017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725C68B6-61C2-468F-89AB-4B9F7531AA68}"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106E36-FD25-4E2D-B0AA-010F637433A0}" type="datetimeFigureOut">
              <a:rPr lang="ru-RU" smtClean="0"/>
              <a:pPr/>
              <a:t>22.04.2017</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25C68B6-61C2-468F-89AB-4B9F7531AA68}"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astronaut.ru/as_rusia/energia/text/serov01.htm" TargetMode="Externa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hyperlink" Target="http://astronaut.ru/index/in_pers/14_191.htm" TargetMode="External"/><Relationship Id="rId7" Type="http://schemas.openxmlformats.org/officeDocument/2006/relationships/image" Target="../media/image25.jpeg"/><Relationship Id="rId2" Type="http://schemas.openxmlformats.org/officeDocument/2006/relationships/hyperlink" Target="http://astronaut.ru/as_rusia/2005/text/main.htm" TargetMode="Externa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hyperlink" Target="http://astronaut.ru/index/in_pers/14_021.htm"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hyperlink" Target="http://astronaut.ru/index/in_pers/14_194.htm" TargetMode="External"/><Relationship Id="rId7" Type="http://schemas.openxmlformats.org/officeDocument/2006/relationships/image" Target="../media/image27.jpeg"/><Relationship Id="rId2" Type="http://schemas.openxmlformats.org/officeDocument/2006/relationships/hyperlink" Target="http://astronaut.ru/index/in_pers/14_191.htm" TargetMode="External"/><Relationship Id="rId1" Type="http://schemas.openxmlformats.org/officeDocument/2006/relationships/slideLayout" Target="../slideLayouts/slideLayout4.xml"/><Relationship Id="rId6" Type="http://schemas.openxmlformats.org/officeDocument/2006/relationships/hyperlink" Target="http://astronaut.ru/crossroad/508.htm" TargetMode="External"/><Relationship Id="rId5" Type="http://schemas.openxmlformats.org/officeDocument/2006/relationships/hyperlink" Target="http://astronaut.ru/crossroad/521.htm" TargetMode="External"/><Relationship Id="rId4" Type="http://schemas.openxmlformats.org/officeDocument/2006/relationships/hyperlink" Target="http://astronaut.ru/hrono/soyuz40s.htm" TargetMode="External"/><Relationship Id="rId9"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astronaut.ru/patches/iss_taxi/taxi36d.htm" TargetMode="External"/><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astronaut.ru/flights/stma-12mb.htm"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hyperlink" Target="http://astronaut.ru/flights/stma-14mb.htm" TargetMode="External"/><Relationship Id="rId7"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4.xml"/><Relationship Id="rId6" Type="http://schemas.openxmlformats.org/officeDocument/2006/relationships/hyperlink" Target="http://astronaut.ru/patches/iss_taxi/taxi38.htm" TargetMode="External"/><Relationship Id="rId5" Type="http://schemas.openxmlformats.org/officeDocument/2006/relationships/hyperlink" Target="http://astronaut.ru/crossroad/508.htm" TargetMode="External"/><Relationship Id="rId10" Type="http://schemas.openxmlformats.org/officeDocument/2006/relationships/image" Target="../media/image37.jpeg"/><Relationship Id="rId4" Type="http://schemas.openxmlformats.org/officeDocument/2006/relationships/hyperlink" Target="http://astronaut.ru/crossroad/521.htm" TargetMode="External"/><Relationship Id="rId9"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0"/>
            <a:ext cx="7772400" cy="6429396"/>
          </a:xfrm>
        </p:spPr>
        <p:txBody>
          <a:bodyPr>
            <a:normAutofit/>
          </a:bodyPr>
          <a:lstStyle/>
          <a:p>
            <a:pPr algn="ctr"/>
            <a:endParaRPr lang="en-US" sz="1600" dirty="0" smtClean="0"/>
          </a:p>
          <a:p>
            <a:pPr algn="ctr"/>
            <a:r>
              <a:rPr lang="ru-RU" sz="1600" dirty="0" smtClean="0"/>
              <a:t> </a:t>
            </a:r>
          </a:p>
          <a:p>
            <a:pPr algn="ctr"/>
            <a:endParaRPr lang="ru-RU" sz="1600" dirty="0" smtClean="0"/>
          </a:p>
          <a:p>
            <a:pPr algn="ctr"/>
            <a:r>
              <a:rPr lang="ru-RU" sz="1600" dirty="0" smtClean="0"/>
              <a:t> </a:t>
            </a:r>
            <a:endParaRPr lang="ru-RU" sz="1600" dirty="0" smtClean="0"/>
          </a:p>
          <a:p>
            <a:pPr algn="ctr"/>
            <a:r>
              <a:rPr lang="ru-RU" sz="3200" b="1" i="1" dirty="0" smtClean="0"/>
              <a:t>Женщины – космонавты  России.</a:t>
            </a:r>
          </a:p>
          <a:p>
            <a:pPr algn="ctr"/>
            <a:r>
              <a:rPr lang="ru-RU" sz="1400" b="1" i="1" dirty="0" smtClean="0"/>
              <a:t> </a:t>
            </a:r>
            <a:endParaRPr lang="ru-RU" sz="1600" b="1" i="1" dirty="0" smtClean="0"/>
          </a:p>
          <a:p>
            <a:pPr algn="ctr"/>
            <a:r>
              <a:rPr lang="ru-RU" sz="1800" dirty="0" smtClean="0"/>
              <a:t>                                         </a:t>
            </a:r>
            <a:r>
              <a:rPr lang="ru-RU" sz="1800" u="sng" dirty="0" smtClean="0"/>
              <a:t>Автор:</a:t>
            </a:r>
            <a:r>
              <a:rPr lang="ru-RU" sz="1800" dirty="0" smtClean="0"/>
              <a:t> </a:t>
            </a:r>
            <a:r>
              <a:rPr lang="ru-RU" sz="1800" dirty="0" err="1" smtClean="0"/>
              <a:t>Насанбаева</a:t>
            </a:r>
            <a:r>
              <a:rPr lang="ru-RU" sz="1800" dirty="0" smtClean="0"/>
              <a:t> </a:t>
            </a:r>
            <a:r>
              <a:rPr lang="ru-RU" sz="1800" dirty="0" err="1" smtClean="0"/>
              <a:t>Айза</a:t>
            </a:r>
            <a:r>
              <a:rPr lang="ru-RU" sz="1800" dirty="0" smtClean="0"/>
              <a:t> </a:t>
            </a:r>
            <a:r>
              <a:rPr lang="ru-RU" sz="1800" dirty="0" err="1" smtClean="0"/>
              <a:t>Табадатовна</a:t>
            </a:r>
            <a:r>
              <a:rPr lang="ru-RU" sz="1800" dirty="0" smtClean="0"/>
              <a:t>,                                   </a:t>
            </a:r>
            <a:r>
              <a:rPr lang="ru-RU" sz="1800" u="sng" dirty="0" smtClean="0"/>
              <a:t> </a:t>
            </a:r>
            <a:endParaRPr lang="ru-RU" sz="1800" dirty="0" smtClean="0"/>
          </a:p>
          <a:p>
            <a:pPr algn="ctr"/>
            <a:r>
              <a:rPr lang="ru-RU" sz="1800" dirty="0" smtClean="0"/>
              <a:t>                                                        ученица 7 класса филиала МОУ «СОШ </a:t>
            </a:r>
          </a:p>
          <a:p>
            <a:pPr algn="ctr"/>
            <a:r>
              <a:rPr lang="ru-RU" sz="1800" dirty="0" smtClean="0"/>
              <a:t>                                                            п. Горный  </a:t>
            </a:r>
            <a:r>
              <a:rPr lang="ru-RU" sz="1800" dirty="0" err="1" smtClean="0"/>
              <a:t>Краснопартизанского</a:t>
            </a:r>
            <a:r>
              <a:rPr lang="ru-RU" sz="1800" dirty="0" smtClean="0"/>
              <a:t> района</a:t>
            </a:r>
          </a:p>
          <a:p>
            <a:pPr algn="ctr"/>
            <a:r>
              <a:rPr lang="ru-RU" sz="1800" dirty="0" smtClean="0"/>
              <a:t>                                                       Саратовской области» в с. </a:t>
            </a:r>
            <a:r>
              <a:rPr lang="ru-RU" sz="1800" dirty="0" err="1" smtClean="0"/>
              <a:t>Савельевка</a:t>
            </a:r>
            <a:r>
              <a:rPr lang="ru-RU" sz="1800" dirty="0" smtClean="0"/>
              <a:t>.</a:t>
            </a:r>
          </a:p>
          <a:p>
            <a:pPr algn="ctr"/>
            <a:r>
              <a:rPr lang="ru-RU" sz="1800" dirty="0" smtClean="0"/>
              <a:t>                                                      </a:t>
            </a:r>
            <a:r>
              <a:rPr lang="ru-RU" sz="1800" u="sng" dirty="0" smtClean="0"/>
              <a:t>Руководитель: </a:t>
            </a:r>
            <a:r>
              <a:rPr lang="ru-RU" sz="1800" dirty="0" err="1" smtClean="0"/>
              <a:t>Русакова</a:t>
            </a:r>
            <a:r>
              <a:rPr lang="ru-RU" sz="1800" dirty="0" smtClean="0"/>
              <a:t> Лидия Николаевна</a:t>
            </a:r>
            <a:r>
              <a:rPr lang="ru-RU" sz="1800" b="1" dirty="0" smtClean="0"/>
              <a:t>,</a:t>
            </a:r>
            <a:endParaRPr lang="ru-RU" sz="1800" dirty="0" smtClean="0"/>
          </a:p>
          <a:p>
            <a:pPr algn="ctr"/>
            <a:r>
              <a:rPr lang="ru-RU" sz="1800" dirty="0" smtClean="0"/>
              <a:t>                                                     учитель физики.</a:t>
            </a:r>
          </a:p>
          <a:p>
            <a:pPr algn="ctr"/>
            <a:r>
              <a:rPr lang="ru-RU" sz="1800" dirty="0" smtClean="0"/>
              <a:t> </a:t>
            </a:r>
          </a:p>
          <a:p>
            <a:pPr algn="r"/>
            <a:r>
              <a:rPr lang="ru-RU" sz="1800" b="1" dirty="0" smtClean="0"/>
              <a:t> </a:t>
            </a:r>
            <a:endParaRPr lang="ru-RU" sz="1800" dirty="0" smtClean="0"/>
          </a:p>
          <a:p>
            <a:pPr algn="ctr"/>
            <a:endParaRPr lang="ru-RU" sz="1500" u="sng" dirty="0" smtClean="0"/>
          </a:p>
          <a:p>
            <a:pPr algn="ctr"/>
            <a:r>
              <a:rPr lang="ru-RU" sz="1500" u="sng" dirty="0" smtClean="0"/>
              <a:t>Апрель, 2017.</a:t>
            </a:r>
          </a:p>
          <a:p>
            <a:pPr algn="ctr"/>
            <a:r>
              <a:rPr lang="ru-RU" sz="1800" dirty="0" smtClean="0"/>
              <a:t>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2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2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2000"/>
                                        <p:tgtEl>
                                          <p:spTgt spid="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2000"/>
                                        <p:tgtEl>
                                          <p:spTgt spid="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3" end="13"/>
                                            </p:txEl>
                                          </p:spTgt>
                                        </p:tgtEl>
                                        <p:attrNameLst>
                                          <p:attrName>style.visibility</p:attrName>
                                        </p:attrNameLst>
                                      </p:cBhvr>
                                      <p:to>
                                        <p:strVal val="visible"/>
                                      </p:to>
                                    </p:set>
                                    <p:animEffect transition="in" filter="fade">
                                      <p:cBhvr>
                                        <p:cTn id="22" dur="2000"/>
                                        <p:tgtEl>
                                          <p:spTgt spid="3">
                                            <p:txEl>
                                              <p:pRg st="13" end="1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fade">
                                      <p:cBhvr>
                                        <p:cTn id="25" dur="2000"/>
                                        <p:tgtEl>
                                          <p:spTgt spid="3">
                                            <p:txEl>
                                              <p:pRg st="15" end="1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6" end="16"/>
                                            </p:txEl>
                                          </p:spTgt>
                                        </p:tgtEl>
                                        <p:attrNameLst>
                                          <p:attrName>style.visibility</p:attrName>
                                        </p:attrNameLst>
                                      </p:cBhvr>
                                      <p:to>
                                        <p:strVal val="visible"/>
                                      </p:to>
                                    </p:set>
                                    <p:animEffect transition="in" filter="fade">
                                      <p:cBhvr>
                                        <p:cTn id="46"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500042"/>
            <a:ext cx="7772400" cy="6143668"/>
          </a:xfrm>
        </p:spPr>
        <p:txBody>
          <a:bodyPr>
            <a:normAutofit fontScale="92500" lnSpcReduction="10000"/>
          </a:bodyPr>
          <a:lstStyle/>
          <a:p>
            <a:r>
              <a:rPr lang="ru-RU" sz="2400" u="sng" dirty="0" smtClean="0"/>
              <a:t>Второй полёт.</a:t>
            </a:r>
          </a:p>
          <a:p>
            <a:r>
              <a:rPr lang="en-US" sz="2000" dirty="0" smtClean="0"/>
              <a:t>    </a:t>
            </a:r>
            <a:r>
              <a:rPr lang="ru-RU" sz="2000" dirty="0" smtClean="0"/>
              <a:t>С  17 по 29 июля 1984 года в качестве </a:t>
            </a:r>
          </a:p>
          <a:p>
            <a:r>
              <a:rPr lang="ru-RU" sz="2000" dirty="0" smtClean="0"/>
              <a:t>бортинженера совершила полёт на «Союз Т-12»</a:t>
            </a:r>
          </a:p>
          <a:p>
            <a:r>
              <a:rPr lang="ru-RU" sz="2000" dirty="0" smtClean="0"/>
              <a:t>и орбитальной станции «Салют-7». Во время</a:t>
            </a:r>
          </a:p>
          <a:p>
            <a:r>
              <a:rPr lang="ru-RU" sz="2000" dirty="0" smtClean="0"/>
              <a:t> этого полёта первой из женщин </a:t>
            </a:r>
          </a:p>
          <a:p>
            <a:r>
              <a:rPr lang="ru-RU" sz="2000" dirty="0" smtClean="0"/>
              <a:t>совершила выход в открытый космос.</a:t>
            </a:r>
          </a:p>
          <a:p>
            <a:r>
              <a:rPr lang="ru-RU" sz="2000" dirty="0" smtClean="0"/>
              <a:t>В то время выход в открытый космос</a:t>
            </a:r>
          </a:p>
          <a:p>
            <a:r>
              <a:rPr lang="ru-RU" sz="2000" dirty="0" smtClean="0"/>
              <a:t>обретал ореол героизма и</a:t>
            </a:r>
          </a:p>
          <a:p>
            <a:r>
              <a:rPr lang="ru-RU" sz="2000" dirty="0" smtClean="0"/>
              <a:t> непосильных трудностей.</a:t>
            </a:r>
          </a:p>
          <a:p>
            <a:r>
              <a:rPr lang="ru-RU" sz="2000" dirty="0" smtClean="0"/>
              <a:t>Для выхода Савицкой предложили</a:t>
            </a:r>
          </a:p>
          <a:p>
            <a:r>
              <a:rPr lang="ru-RU" sz="2000" dirty="0" smtClean="0"/>
              <a:t>даже сшить новый выходной</a:t>
            </a:r>
          </a:p>
          <a:p>
            <a:r>
              <a:rPr lang="ru-RU" sz="2000" dirty="0" smtClean="0"/>
              <a:t> «женский» скафандр». Но новой</a:t>
            </a:r>
          </a:p>
          <a:p>
            <a:r>
              <a:rPr lang="ru-RU" sz="2000" dirty="0" smtClean="0"/>
              <a:t>экипировки не понадобилось.</a:t>
            </a:r>
          </a:p>
          <a:p>
            <a:r>
              <a:rPr lang="ru-RU" sz="2000" dirty="0" smtClean="0"/>
              <a:t>Космонавтке подошёл стандартный</a:t>
            </a:r>
          </a:p>
          <a:p>
            <a:r>
              <a:rPr lang="ru-RU" sz="2000" dirty="0" smtClean="0"/>
              <a:t>«Орлан».</a:t>
            </a:r>
          </a:p>
          <a:p>
            <a:r>
              <a:rPr lang="ru-RU" sz="2000" dirty="0" smtClean="0"/>
              <a:t> Это был короткий полёт для </a:t>
            </a:r>
          </a:p>
          <a:p>
            <a:r>
              <a:rPr lang="ru-RU" sz="2000" dirty="0" smtClean="0"/>
              <a:t>осуществления выхода в открытый</a:t>
            </a:r>
          </a:p>
          <a:p>
            <a:r>
              <a:rPr lang="ru-RU" sz="2000" dirty="0" smtClean="0"/>
              <a:t> космос – 12 суток.</a:t>
            </a:r>
          </a:p>
          <a:p>
            <a:r>
              <a:rPr lang="ru-RU" sz="2000" dirty="0" smtClean="0"/>
              <a:t>  </a:t>
            </a:r>
            <a:endParaRPr lang="ru-RU" sz="2000" dirty="0"/>
          </a:p>
        </p:txBody>
      </p:sp>
      <p:pic>
        <p:nvPicPr>
          <p:cNvPr id="4" name="Рисунок 3" descr="c7d281dfb21b728c684951667ef_prev.jpg"/>
          <p:cNvPicPr>
            <a:picLocks noChangeAspect="1"/>
          </p:cNvPicPr>
          <p:nvPr/>
        </p:nvPicPr>
        <p:blipFill>
          <a:blip r:embed="rId2" cstate="print"/>
          <a:stretch>
            <a:fillRect/>
          </a:stretch>
        </p:blipFill>
        <p:spPr>
          <a:xfrm>
            <a:off x="5000628" y="1785926"/>
            <a:ext cx="3929090" cy="485778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20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20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20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2000"/>
                                        <p:tgtEl>
                                          <p:spTgt spid="3">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2000"/>
                                        <p:tgtEl>
                                          <p:spTgt spid="3">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fade">
                                      <p:cBhvr>
                                        <p:cTn id="61"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000792"/>
          </a:xfrm>
        </p:spPr>
        <p:txBody>
          <a:bodyPr>
            <a:normAutofit lnSpcReduction="10000"/>
          </a:bodyPr>
          <a:lstStyle/>
          <a:p>
            <a:r>
              <a:rPr lang="ru-RU" dirty="0" smtClean="0"/>
              <a:t>   СССР не мог позволить Америке первенства в любом вопросе, касающегося космоса. « У нас была нацеленность на выполнение работы.  И не  только зафиксировать, что «Ура, мы первые! Первая женщина вышла в космос!» – это само собой.  Важнее было тестирование прибора»,- говорит Савицкая.  25 июля 3 часа 25 минут были в открытом космосе капитан </a:t>
            </a:r>
            <a:r>
              <a:rPr lang="ru-RU" dirty="0" err="1" smtClean="0"/>
              <a:t>В.Джанибеков</a:t>
            </a:r>
            <a:r>
              <a:rPr lang="ru-RU" dirty="0" smtClean="0"/>
              <a:t> и бортинженер С.Савицкая, проводя испытания в безвоздушном пространстве новой разработки советских учёных – «электронно-лучевой трубки».</a:t>
            </a:r>
          </a:p>
          <a:p>
            <a:r>
              <a:rPr lang="ru-RU" dirty="0" smtClean="0"/>
              <a:t>  Третий </a:t>
            </a:r>
            <a:r>
              <a:rPr lang="ru-RU" u="sng" dirty="0" smtClean="0"/>
              <a:t>полёт</a:t>
            </a:r>
            <a:r>
              <a:rPr lang="ru-RU" dirty="0" smtClean="0"/>
              <a:t> </a:t>
            </a:r>
          </a:p>
          <a:p>
            <a:r>
              <a:rPr lang="ru-RU" dirty="0" smtClean="0"/>
              <a:t>Савицкой планировался, </a:t>
            </a:r>
          </a:p>
          <a:p>
            <a:r>
              <a:rPr lang="ru-RU" dirty="0" smtClean="0"/>
              <a:t>готовился, но не состоялся.</a:t>
            </a:r>
          </a:p>
          <a:p>
            <a:r>
              <a:rPr lang="ru-RU" dirty="0" smtClean="0"/>
              <a:t>В 1986 году С.Е.Савицкая</a:t>
            </a:r>
          </a:p>
          <a:p>
            <a:r>
              <a:rPr lang="ru-RU" dirty="0" smtClean="0"/>
              <a:t>защитила диссертацию и </a:t>
            </a:r>
          </a:p>
          <a:p>
            <a:r>
              <a:rPr lang="ru-RU" dirty="0" smtClean="0"/>
              <a:t>стала кандидатом</a:t>
            </a:r>
          </a:p>
          <a:p>
            <a:r>
              <a:rPr lang="ru-RU" dirty="0" smtClean="0"/>
              <a:t>технических наук.</a:t>
            </a:r>
            <a:endParaRPr lang="ru-RU" dirty="0"/>
          </a:p>
        </p:txBody>
      </p:sp>
      <p:pic>
        <p:nvPicPr>
          <p:cNvPr id="4" name="Рисунок 3" descr="177975305.jpg"/>
          <p:cNvPicPr>
            <a:picLocks noChangeAspect="1"/>
          </p:cNvPicPr>
          <p:nvPr/>
        </p:nvPicPr>
        <p:blipFill>
          <a:blip r:embed="rId2" cstate="print"/>
          <a:stretch>
            <a:fillRect/>
          </a:stretch>
        </p:blipFill>
        <p:spPr>
          <a:xfrm>
            <a:off x="4143372" y="3286124"/>
            <a:ext cx="4544228" cy="3031334"/>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143668"/>
          </a:xfrm>
        </p:spPr>
        <p:txBody>
          <a:bodyPr>
            <a:normAutofit lnSpcReduction="10000"/>
          </a:bodyPr>
          <a:lstStyle/>
          <a:p>
            <a:r>
              <a:rPr lang="ru-RU" dirty="0" smtClean="0"/>
              <a:t>    Из отряда космонавтов С.Е.Савицкая ушла в звании майора в 1993 году в связи с выходом на пенсию. В настоящее время ведёт большую общественную работу, являясь депутатом Государственной Думы от КПРФ.</a:t>
            </a:r>
          </a:p>
          <a:p>
            <a:r>
              <a:rPr lang="ru-RU" u="sng" dirty="0" smtClean="0"/>
              <a:t>Награды.</a:t>
            </a:r>
          </a:p>
          <a:p>
            <a:r>
              <a:rPr lang="ru-RU" dirty="0" smtClean="0"/>
              <a:t>Дважды Герой Советского Союза.</a:t>
            </a:r>
          </a:p>
          <a:p>
            <a:r>
              <a:rPr lang="ru-RU" dirty="0" smtClean="0"/>
              <a:t>2 ордена Ленина.</a:t>
            </a:r>
          </a:p>
          <a:p>
            <a:r>
              <a:rPr lang="ru-RU" dirty="0" smtClean="0"/>
              <a:t>Орден «Знак Почёта».</a:t>
            </a:r>
          </a:p>
          <a:p>
            <a:r>
              <a:rPr lang="ru-RU" dirty="0" smtClean="0"/>
              <a:t>Золотая медаль и 18 дипломов </a:t>
            </a:r>
            <a:r>
              <a:rPr lang="en-US" dirty="0" smtClean="0"/>
              <a:t>FAI</a:t>
            </a:r>
            <a:r>
              <a:rPr lang="ru-RU" dirty="0" smtClean="0"/>
              <a:t>.</a:t>
            </a:r>
          </a:p>
          <a:p>
            <a:r>
              <a:rPr lang="ru-RU" dirty="0" smtClean="0"/>
              <a:t>16 золотых спортивных медалей СССР.</a:t>
            </a:r>
          </a:p>
          <a:p>
            <a:r>
              <a:rPr lang="ru-RU" dirty="0" smtClean="0"/>
              <a:t>Специальная медаль за установление</a:t>
            </a:r>
          </a:p>
          <a:p>
            <a:r>
              <a:rPr lang="ru-RU" dirty="0" smtClean="0"/>
              <a:t> женского мирового рекорда </a:t>
            </a:r>
          </a:p>
          <a:p>
            <a:r>
              <a:rPr lang="ru-RU" dirty="0" smtClean="0"/>
              <a:t>пребывания в открытом космосе.</a:t>
            </a:r>
          </a:p>
          <a:p>
            <a:r>
              <a:rPr lang="ru-RU" dirty="0" smtClean="0"/>
              <a:t> Именем С.Е.Савицкой названы 2 малые</a:t>
            </a:r>
          </a:p>
          <a:p>
            <a:r>
              <a:rPr lang="ru-RU" dirty="0" smtClean="0"/>
              <a:t>планеты(астероиды):</a:t>
            </a:r>
          </a:p>
          <a:p>
            <a:r>
              <a:rPr lang="ru-RU" dirty="0" smtClean="0"/>
              <a:t>№4118(Света), №4303 (Савицкая).</a:t>
            </a:r>
          </a:p>
          <a:p>
            <a:r>
              <a:rPr lang="ru-RU" dirty="0" smtClean="0"/>
              <a:t> </a:t>
            </a:r>
            <a:endParaRPr lang="ru-RU" dirty="0"/>
          </a:p>
        </p:txBody>
      </p:sp>
      <p:pic>
        <p:nvPicPr>
          <p:cNvPr id="4" name="Рисунок 3" descr="p0002016.jpg"/>
          <p:cNvPicPr>
            <a:picLocks noChangeAspect="1"/>
          </p:cNvPicPr>
          <p:nvPr/>
        </p:nvPicPr>
        <p:blipFill>
          <a:blip r:embed="rId2" cstate="print"/>
          <a:stretch>
            <a:fillRect/>
          </a:stretch>
        </p:blipFill>
        <p:spPr>
          <a:xfrm>
            <a:off x="5786446" y="2428868"/>
            <a:ext cx="2714644" cy="38100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072494" cy="1000132"/>
          </a:xfrm>
        </p:spPr>
        <p:txBody>
          <a:bodyPr/>
          <a:lstStyle/>
          <a:p>
            <a:pPr algn="ctr"/>
            <a:r>
              <a:rPr lang="ru-RU" sz="3200" b="0" dirty="0" smtClean="0">
                <a:effectLst/>
              </a:rPr>
              <a:t> </a:t>
            </a:r>
            <a:endParaRPr lang="ru-RU" sz="3200" b="0" dirty="0">
              <a:effectLst/>
            </a:endParaRPr>
          </a:p>
        </p:txBody>
      </p:sp>
      <p:sp>
        <p:nvSpPr>
          <p:cNvPr id="3" name="Текст 2"/>
          <p:cNvSpPr>
            <a:spLocks noGrp="1"/>
          </p:cNvSpPr>
          <p:nvPr>
            <p:ph type="body" idx="1"/>
          </p:nvPr>
        </p:nvSpPr>
        <p:spPr>
          <a:xfrm>
            <a:off x="500034" y="285728"/>
            <a:ext cx="7772400" cy="5857916"/>
          </a:xfrm>
        </p:spPr>
        <p:txBody>
          <a:bodyPr>
            <a:normAutofit fontScale="92500" lnSpcReduction="10000"/>
          </a:bodyPr>
          <a:lstStyle/>
          <a:p>
            <a:pPr algn="ctr"/>
            <a:r>
              <a:rPr lang="ru-RU" sz="3200" dirty="0" smtClean="0"/>
              <a:t>Третья женщина-космонавт.</a:t>
            </a:r>
          </a:p>
          <a:p>
            <a:r>
              <a:rPr lang="ru-RU" sz="2000" dirty="0" smtClean="0"/>
              <a:t>    Елена Владимировна </a:t>
            </a:r>
            <a:r>
              <a:rPr lang="ru-RU" sz="2000" dirty="0" err="1" smtClean="0"/>
              <a:t>Кондакова</a:t>
            </a:r>
            <a:r>
              <a:rPr lang="ru-RU" sz="2000" dirty="0" smtClean="0"/>
              <a:t> родилась 30 марта 1957 года в </a:t>
            </a:r>
          </a:p>
          <a:p>
            <a:r>
              <a:rPr lang="ru-RU" sz="2000" dirty="0" smtClean="0"/>
              <a:t>г. </a:t>
            </a:r>
            <a:r>
              <a:rPr lang="ru-RU" sz="2000" dirty="0" err="1" smtClean="0"/>
              <a:t>Мтищи</a:t>
            </a:r>
            <a:r>
              <a:rPr lang="ru-RU" sz="2000" dirty="0" smtClean="0"/>
              <a:t> Московской области. В 1974 году</a:t>
            </a:r>
          </a:p>
          <a:p>
            <a:r>
              <a:rPr lang="ru-RU" sz="2000" dirty="0" smtClean="0"/>
              <a:t> закончила школу и поступила в МВТУ </a:t>
            </a:r>
          </a:p>
          <a:p>
            <a:r>
              <a:rPr lang="ru-RU" sz="2000" dirty="0" smtClean="0"/>
              <a:t>им.Н. Э. Баумана. Получив специальность</a:t>
            </a:r>
          </a:p>
          <a:p>
            <a:r>
              <a:rPr lang="ru-RU" sz="2000" dirty="0" smtClean="0"/>
              <a:t> «Производство летательных аппаратов», с</a:t>
            </a:r>
          </a:p>
          <a:p>
            <a:r>
              <a:rPr lang="ru-RU" sz="2000" dirty="0" smtClean="0"/>
              <a:t>1980 года работала инженером  в НПО </a:t>
            </a:r>
          </a:p>
          <a:p>
            <a:r>
              <a:rPr lang="ru-RU" sz="2000" dirty="0" smtClean="0"/>
              <a:t>«Энергия».</a:t>
            </a:r>
          </a:p>
          <a:p>
            <a:r>
              <a:rPr lang="ru-RU" sz="2000" dirty="0" smtClean="0"/>
              <a:t>   Ещё до зачисления в отряд космонавтов,</a:t>
            </a:r>
          </a:p>
          <a:p>
            <a:r>
              <a:rPr lang="ru-RU" sz="2000" dirty="0" smtClean="0"/>
              <a:t>в 1985 году самостоятельно начала </a:t>
            </a:r>
          </a:p>
          <a:p>
            <a:r>
              <a:rPr lang="ru-RU" sz="2000" dirty="0" smtClean="0"/>
              <a:t>тренировки и изучение корабля «Союз ТМ»</a:t>
            </a:r>
          </a:p>
          <a:p>
            <a:r>
              <a:rPr lang="ru-RU" sz="2000" dirty="0" smtClean="0"/>
              <a:t>  27 февраля 1989года была отобрана на</a:t>
            </a:r>
          </a:p>
          <a:p>
            <a:r>
              <a:rPr lang="ru-RU" sz="2000" dirty="0" smtClean="0"/>
              <a:t> должность кандидата в космонавты-</a:t>
            </a:r>
          </a:p>
          <a:p>
            <a:r>
              <a:rPr lang="ru-RU" sz="2000" dirty="0" smtClean="0"/>
              <a:t> испытатели 291-го отдела НПО «Энергия».</a:t>
            </a:r>
          </a:p>
          <a:p>
            <a:r>
              <a:rPr lang="ru-RU" sz="2000" dirty="0" smtClean="0"/>
              <a:t> В 1994 году проходила подготовку в качестве</a:t>
            </a:r>
          </a:p>
          <a:p>
            <a:r>
              <a:rPr lang="ru-RU" sz="2000" dirty="0" smtClean="0"/>
              <a:t> бортинженера основного экипажа на ОК «Мир».</a:t>
            </a:r>
          </a:p>
          <a:p>
            <a:r>
              <a:rPr lang="ru-RU" sz="2000" dirty="0" smtClean="0"/>
              <a:t>   </a:t>
            </a:r>
          </a:p>
          <a:p>
            <a:pPr algn="just"/>
            <a:endParaRPr lang="ru-RU" sz="2000" dirty="0" smtClean="0"/>
          </a:p>
          <a:p>
            <a:pPr algn="just"/>
            <a:endParaRPr lang="ru-RU" sz="3200" dirty="0"/>
          </a:p>
        </p:txBody>
      </p:sp>
      <p:pic>
        <p:nvPicPr>
          <p:cNvPr id="6" name="Рисунок 5" descr="http://www.gctc.ru/media/images/news/2013/kosmonavti/kondakova/72-41-68.jpg"/>
          <p:cNvPicPr/>
          <p:nvPr/>
        </p:nvPicPr>
        <p:blipFill>
          <a:blip r:embed="rId2" cstate="print"/>
          <a:srcRect/>
          <a:stretch>
            <a:fillRect/>
          </a:stretch>
        </p:blipFill>
        <p:spPr bwMode="auto">
          <a:xfrm>
            <a:off x="5500694" y="1071546"/>
            <a:ext cx="3429023" cy="2143140"/>
          </a:xfrm>
          <a:prstGeom prst="rect">
            <a:avLst/>
          </a:prstGeom>
          <a:noFill/>
          <a:ln w="9525">
            <a:noFill/>
            <a:miter lim="800000"/>
            <a:headEnd/>
            <a:tailEnd/>
          </a:ln>
        </p:spPr>
      </p:pic>
      <p:pic>
        <p:nvPicPr>
          <p:cNvPr id="9" name="Рисунок 8" descr="http://politikus.ru/uploads/posts/2015-03/1426169276_nwog5gyc6de.jpg"/>
          <p:cNvPicPr/>
          <p:nvPr/>
        </p:nvPicPr>
        <p:blipFill>
          <a:blip r:embed="rId3"/>
          <a:srcRect/>
          <a:stretch>
            <a:fillRect/>
          </a:stretch>
        </p:blipFill>
        <p:spPr bwMode="auto">
          <a:xfrm>
            <a:off x="6000760" y="3286124"/>
            <a:ext cx="2733669" cy="348138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20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20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20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2000"/>
                                        <p:tgtEl>
                                          <p:spTgt spid="3">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214290"/>
            <a:ext cx="7772400" cy="1362456"/>
          </a:xfrm>
        </p:spPr>
        <p:txBody>
          <a:bodyPr/>
          <a:lstStyle/>
          <a:p>
            <a:r>
              <a:rPr lang="ru-RU" dirty="0" smtClean="0"/>
              <a:t> </a:t>
            </a:r>
            <a:endParaRPr lang="ru-RU" dirty="0"/>
          </a:p>
        </p:txBody>
      </p:sp>
      <p:sp>
        <p:nvSpPr>
          <p:cNvPr id="3" name="Текст 2"/>
          <p:cNvSpPr>
            <a:spLocks noGrp="1"/>
          </p:cNvSpPr>
          <p:nvPr>
            <p:ph type="body" idx="1"/>
          </p:nvPr>
        </p:nvSpPr>
        <p:spPr>
          <a:xfrm>
            <a:off x="714348" y="214290"/>
            <a:ext cx="7772400" cy="6072230"/>
          </a:xfrm>
        </p:spPr>
        <p:txBody>
          <a:bodyPr>
            <a:normAutofit/>
          </a:bodyPr>
          <a:lstStyle/>
          <a:p>
            <a:r>
              <a:rPr lang="ru-RU" sz="2000" u="sng" dirty="0" smtClean="0"/>
              <a:t>Первый полёт.</a:t>
            </a:r>
          </a:p>
          <a:p>
            <a:r>
              <a:rPr lang="ru-RU" sz="2000" dirty="0" smtClean="0"/>
              <a:t> </a:t>
            </a:r>
            <a:r>
              <a:rPr lang="en-US" sz="2000" dirty="0" smtClean="0"/>
              <a:t>   </a:t>
            </a:r>
            <a:r>
              <a:rPr lang="ru-RU" sz="1600" dirty="0" smtClean="0"/>
              <a:t>Полёт проходил с  3 октября по 22марта 1994 года . </a:t>
            </a:r>
          </a:p>
          <a:p>
            <a:r>
              <a:rPr lang="ru-RU" sz="1600" dirty="0" smtClean="0"/>
              <a:t>На космическом корабле «Союз ТМ- 20»</a:t>
            </a:r>
            <a:r>
              <a:rPr lang="en-US" sz="1600" dirty="0" smtClean="0"/>
              <a:t> </a:t>
            </a:r>
            <a:r>
              <a:rPr lang="ru-RU" sz="1600" dirty="0" smtClean="0"/>
              <a:t>и ОК «Мир».</a:t>
            </a:r>
          </a:p>
          <a:p>
            <a:r>
              <a:rPr lang="ru-RU" sz="1600" dirty="0" smtClean="0"/>
              <a:t> Стартовала вместе с  А. </a:t>
            </a:r>
            <a:r>
              <a:rPr lang="ru-RU" sz="1600" dirty="0" err="1" smtClean="0"/>
              <a:t>Викторенко</a:t>
            </a:r>
            <a:r>
              <a:rPr lang="ru-RU" sz="1600" dirty="0" smtClean="0"/>
              <a:t>  и У. </a:t>
            </a:r>
            <a:r>
              <a:rPr lang="ru-RU" sz="1600" dirty="0" err="1" smtClean="0"/>
              <a:t>Мербольдом</a:t>
            </a:r>
            <a:r>
              <a:rPr lang="ru-RU" sz="1600" dirty="0" smtClean="0"/>
              <a:t>. </a:t>
            </a:r>
          </a:p>
          <a:p>
            <a:r>
              <a:rPr lang="ru-RU" sz="1600" dirty="0" smtClean="0"/>
              <a:t>А посадку совершила вместе с </a:t>
            </a:r>
          </a:p>
          <a:p>
            <a:r>
              <a:rPr lang="ru-RU" sz="1600" dirty="0" smtClean="0"/>
              <a:t>А. </a:t>
            </a:r>
            <a:r>
              <a:rPr lang="ru-RU" sz="1600" dirty="0" err="1" smtClean="0"/>
              <a:t>Викторенко</a:t>
            </a:r>
            <a:r>
              <a:rPr lang="ru-RU" sz="1600" dirty="0" smtClean="0"/>
              <a:t> и В. Поляковым. </a:t>
            </a:r>
          </a:p>
          <a:p>
            <a:r>
              <a:rPr lang="ru-RU" sz="1600" dirty="0" smtClean="0"/>
              <a:t>Продолжительность полёта </a:t>
            </a:r>
          </a:p>
          <a:p>
            <a:r>
              <a:rPr lang="ru-RU" sz="1600" dirty="0" smtClean="0"/>
              <a:t>составила 169 суток </a:t>
            </a:r>
          </a:p>
          <a:p>
            <a:r>
              <a:rPr lang="ru-RU" sz="1600" dirty="0" smtClean="0"/>
              <a:t>05 часов 21 минута 35 секунд.</a:t>
            </a:r>
          </a:p>
          <a:p>
            <a:r>
              <a:rPr lang="ru-RU" sz="1600" dirty="0" smtClean="0"/>
              <a:t> Елена </a:t>
            </a:r>
            <a:r>
              <a:rPr lang="ru-RU" sz="1600" dirty="0" err="1" smtClean="0"/>
              <a:t>Кандакова</a:t>
            </a:r>
            <a:r>
              <a:rPr lang="ru-RU" sz="1600" dirty="0" smtClean="0"/>
              <a:t> – первая </a:t>
            </a:r>
          </a:p>
          <a:p>
            <a:r>
              <a:rPr lang="ru-RU" sz="1600" dirty="0" smtClean="0"/>
              <a:t>и единственная из женщин,</a:t>
            </a:r>
          </a:p>
          <a:p>
            <a:r>
              <a:rPr lang="ru-RU" sz="1600" dirty="0" smtClean="0"/>
              <a:t> проработавшая такое долгое </a:t>
            </a:r>
          </a:p>
          <a:p>
            <a:r>
              <a:rPr lang="ru-RU" sz="1600" dirty="0" smtClean="0"/>
              <a:t>время в космосе. </a:t>
            </a:r>
          </a:p>
        </p:txBody>
      </p:sp>
      <p:pic>
        <p:nvPicPr>
          <p:cNvPr id="6" name="Рисунок 5" descr="Unbenannt-Scannen-07.jpg"/>
          <p:cNvPicPr>
            <a:picLocks noChangeAspect="1"/>
          </p:cNvPicPr>
          <p:nvPr/>
        </p:nvPicPr>
        <p:blipFill>
          <a:blip r:embed="rId2" cstate="print"/>
          <a:stretch>
            <a:fillRect/>
          </a:stretch>
        </p:blipFill>
        <p:spPr>
          <a:xfrm>
            <a:off x="5286380" y="4286256"/>
            <a:ext cx="3357586" cy="2215182"/>
          </a:xfrm>
          <a:prstGeom prst="rect">
            <a:avLst/>
          </a:prstGeom>
        </p:spPr>
      </p:pic>
      <p:pic>
        <p:nvPicPr>
          <p:cNvPr id="5" name="Рисунок 4" descr="http://www.gctc.ru/media/images/news/2013/kosmonavti/kondakova/72-41-71.jpg"/>
          <p:cNvPicPr/>
          <p:nvPr/>
        </p:nvPicPr>
        <p:blipFill>
          <a:blip r:embed="rId3" cstate="print"/>
          <a:srcRect/>
          <a:stretch>
            <a:fillRect/>
          </a:stretch>
        </p:blipFill>
        <p:spPr bwMode="auto">
          <a:xfrm>
            <a:off x="5143504" y="1785926"/>
            <a:ext cx="3643338" cy="2286016"/>
          </a:xfrm>
          <a:prstGeom prst="rect">
            <a:avLst/>
          </a:prstGeom>
          <a:noFill/>
          <a:ln w="9525">
            <a:noFill/>
            <a:miter lim="800000"/>
            <a:headEnd/>
            <a:tailEnd/>
          </a:ln>
        </p:spPr>
      </p:pic>
      <p:pic>
        <p:nvPicPr>
          <p:cNvPr id="7" name="Рисунок 6" descr="http://www.gctc.ru/media/images/news/2012/kosmonavti/kondakova/72-41-69.jpg"/>
          <p:cNvPicPr/>
          <p:nvPr/>
        </p:nvPicPr>
        <p:blipFill>
          <a:blip r:embed="rId4"/>
          <a:srcRect/>
          <a:stretch>
            <a:fillRect/>
          </a:stretch>
        </p:blipFill>
        <p:spPr bwMode="auto">
          <a:xfrm>
            <a:off x="1142976" y="4286256"/>
            <a:ext cx="3000396" cy="2286016"/>
          </a:xfrm>
          <a:prstGeom prst="rect">
            <a:avLst/>
          </a:prstGeom>
          <a:noFill/>
          <a:ln w="9525">
            <a:noFill/>
            <a:miter lim="800000"/>
            <a:headEnd/>
            <a:tailEnd/>
          </a:ln>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body" idx="1"/>
          </p:nvPr>
        </p:nvSpPr>
        <p:spPr>
          <a:xfrm>
            <a:off x="530352" y="357166"/>
            <a:ext cx="7772400" cy="6072230"/>
          </a:xfrm>
        </p:spPr>
        <p:txBody>
          <a:bodyPr/>
          <a:lstStyle/>
          <a:p>
            <a:r>
              <a:rPr lang="ru-RU" u="sng" dirty="0" smtClean="0"/>
              <a:t>Второй полёт.</a:t>
            </a:r>
          </a:p>
          <a:p>
            <a:r>
              <a:rPr lang="en-US" dirty="0" smtClean="0"/>
              <a:t>   </a:t>
            </a:r>
            <a:r>
              <a:rPr lang="ru-RU" dirty="0" smtClean="0"/>
              <a:t>С  15 по 24 мая 1997 года в качестве специалиста полёта в экипаже </a:t>
            </a:r>
            <a:r>
              <a:rPr lang="ru-RU" dirty="0" err="1" smtClean="0"/>
              <a:t>Шаттла</a:t>
            </a:r>
            <a:r>
              <a:rPr lang="ru-RU" dirty="0" smtClean="0"/>
              <a:t> </a:t>
            </a:r>
            <a:r>
              <a:rPr lang="en-US" dirty="0" smtClean="0"/>
              <a:t>Atlantis</a:t>
            </a:r>
            <a:r>
              <a:rPr lang="ru-RU" dirty="0" smtClean="0"/>
              <a:t>  </a:t>
            </a:r>
            <a:r>
              <a:rPr lang="en-US" dirty="0" smtClean="0"/>
              <a:t>STS</a:t>
            </a:r>
            <a:r>
              <a:rPr lang="ru-RU" dirty="0" smtClean="0"/>
              <a:t> – 84 по программе шестой стыковки с ОК «Мир». Продолжительность полёта составила 9 суток 5 часов 20 минут 48 секунд. </a:t>
            </a:r>
          </a:p>
          <a:p>
            <a:endParaRPr lang="ru-RU" u="sng" dirty="0"/>
          </a:p>
        </p:txBody>
      </p:sp>
      <p:pic>
        <p:nvPicPr>
          <p:cNvPr id="6" name="Рисунок 5" descr="http://3.bp.blogspot.com/-uQt7MuXA62s/T3n2riq0r6I/AAAAAAAAAG4/24AO6srz_Og/s1600/%D0%9A%D0%BE%D0%BD%D0%B4%D0%B0%D0%BA%D0%BE%D1%8B%D0%B0.jpg"/>
          <p:cNvPicPr/>
          <p:nvPr/>
        </p:nvPicPr>
        <p:blipFill>
          <a:blip r:embed="rId2"/>
          <a:srcRect/>
          <a:stretch>
            <a:fillRect/>
          </a:stretch>
        </p:blipFill>
        <p:spPr bwMode="auto">
          <a:xfrm>
            <a:off x="5643570" y="2357430"/>
            <a:ext cx="3019420" cy="3786214"/>
          </a:xfrm>
          <a:prstGeom prst="rect">
            <a:avLst/>
          </a:prstGeom>
          <a:noFill/>
          <a:ln w="9525">
            <a:noFill/>
            <a:miter lim="800000"/>
            <a:headEnd/>
            <a:tailEnd/>
          </a:ln>
        </p:spPr>
      </p:pic>
      <p:pic>
        <p:nvPicPr>
          <p:cNvPr id="9" name="Рисунок 8" descr="http://cff1.greenatom.earth/uploads/gallery/sts-84/194_25630131e2fd7c4da30bd4aba2f0e1f1.jpg"/>
          <p:cNvPicPr/>
          <p:nvPr/>
        </p:nvPicPr>
        <p:blipFill>
          <a:blip r:embed="rId3" cstate="print"/>
          <a:srcRect/>
          <a:stretch>
            <a:fillRect/>
          </a:stretch>
        </p:blipFill>
        <p:spPr bwMode="auto">
          <a:xfrm>
            <a:off x="714348" y="2357430"/>
            <a:ext cx="4071966" cy="4071966"/>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3714776"/>
          </a:xfrm>
        </p:spPr>
        <p:txBody>
          <a:bodyPr>
            <a:normAutofit fontScale="92500" lnSpcReduction="20000"/>
          </a:bodyPr>
          <a:lstStyle/>
          <a:p>
            <a:r>
              <a:rPr lang="en-US" dirty="0" smtClean="0"/>
              <a:t>   </a:t>
            </a:r>
            <a:r>
              <a:rPr lang="ru-RU" sz="1600" dirty="0" smtClean="0"/>
              <a:t>С февраля по июль 1999 года </a:t>
            </a:r>
            <a:r>
              <a:rPr lang="ru-RU" sz="1600" dirty="0" err="1" smtClean="0"/>
              <a:t>Е.В.Кандакова</a:t>
            </a:r>
            <a:r>
              <a:rPr lang="ru-RU" sz="1600" dirty="0" smtClean="0"/>
              <a:t> проходила подготовку в  составе группы космонавтов «МКС – гр.». В июле 1999 года  назначена  бортинженером второго (дублирующего) экипажа МКС – 3 и основного экипажа МКС – 5 (вместо П.Виноградова), вместе с В. </a:t>
            </a:r>
            <a:r>
              <a:rPr lang="ru-RU" sz="1600" dirty="0" err="1" smtClean="0"/>
              <a:t>Корзуном</a:t>
            </a:r>
            <a:r>
              <a:rPr lang="ru-RU" sz="1600" dirty="0" smtClean="0"/>
              <a:t>. </a:t>
            </a:r>
          </a:p>
          <a:p>
            <a:r>
              <a:rPr lang="ru-RU" sz="1600" dirty="0" smtClean="0"/>
              <a:t>С 5 августа по декабрь 1999 года проходила подготовку к полёту по программе МКС – 3 и МКС – 5. Однако третий полёт не состоялся. Е. В. </a:t>
            </a:r>
            <a:r>
              <a:rPr lang="ru-RU" sz="1600" dirty="0" err="1" smtClean="0"/>
              <a:t>Кандакова</a:t>
            </a:r>
            <a:r>
              <a:rPr lang="ru-RU" sz="1600" dirty="0" smtClean="0"/>
              <a:t> была выведена из экипажа после избрания в Государственную Думу. 30 декабря 1999 года была отчислена  и из отряда космонавтов и уволена из РКК «Энергия» в связи с избранием депутатом Госдумы РФ.</a:t>
            </a:r>
          </a:p>
          <a:p>
            <a:r>
              <a:rPr lang="ru-RU" sz="1600" u="sng" dirty="0" smtClean="0"/>
              <a:t>Почётные звания: </a:t>
            </a:r>
            <a:endParaRPr lang="ru-RU" sz="1600" dirty="0" smtClean="0"/>
          </a:p>
          <a:p>
            <a:r>
              <a:rPr lang="ru-RU" sz="1600" dirty="0" smtClean="0"/>
              <a:t>Герой  Российской Федерации, </a:t>
            </a:r>
          </a:p>
          <a:p>
            <a:r>
              <a:rPr lang="ru-RU" sz="1600" dirty="0" smtClean="0"/>
              <a:t>Лётчик – космонавт Российской Федерации.</a:t>
            </a:r>
          </a:p>
          <a:p>
            <a:r>
              <a:rPr lang="ru-RU" sz="1600" u="sng" dirty="0" smtClean="0"/>
              <a:t>Награды: </a:t>
            </a:r>
          </a:p>
          <a:p>
            <a:r>
              <a:rPr lang="ru-RU" sz="1600" dirty="0" smtClean="0"/>
              <a:t>медаль «Золотая Звезда»</a:t>
            </a:r>
          </a:p>
          <a:p>
            <a:r>
              <a:rPr lang="ru-RU" sz="1600" dirty="0" smtClean="0"/>
              <a:t> Героя Российской Федерации,</a:t>
            </a:r>
          </a:p>
          <a:p>
            <a:r>
              <a:rPr lang="ru-RU" sz="1600" dirty="0" smtClean="0"/>
              <a:t>медаль НАСА «За космический полёт».</a:t>
            </a:r>
          </a:p>
          <a:p>
            <a:endParaRPr lang="ru-RU" sz="1600" dirty="0"/>
          </a:p>
        </p:txBody>
      </p:sp>
      <p:pic>
        <p:nvPicPr>
          <p:cNvPr id="4" name="Рисунок 3" descr="https://airandspace.si.edu/sites/default/files/images/editoral-stories/thumbnails/KSC-97EC-0797_0.jpg"/>
          <p:cNvPicPr/>
          <p:nvPr/>
        </p:nvPicPr>
        <p:blipFill>
          <a:blip r:embed="rId2"/>
          <a:srcRect/>
          <a:stretch>
            <a:fillRect/>
          </a:stretch>
        </p:blipFill>
        <p:spPr bwMode="auto">
          <a:xfrm>
            <a:off x="4714876" y="2214554"/>
            <a:ext cx="4071966" cy="4214842"/>
          </a:xfrm>
          <a:prstGeom prst="rect">
            <a:avLst/>
          </a:prstGeom>
          <a:noFill/>
          <a:ln w="9525">
            <a:noFill/>
            <a:miter lim="800000"/>
            <a:headEnd/>
            <a:tailEnd/>
          </a:ln>
        </p:spPr>
      </p:pic>
      <p:pic>
        <p:nvPicPr>
          <p:cNvPr id="14338" name="Picture 2" descr="http://www.v102.ru/pic_news/0032980601.jpg"/>
          <p:cNvPicPr>
            <a:picLocks noChangeAspect="1" noChangeArrowheads="1"/>
          </p:cNvPicPr>
          <p:nvPr/>
        </p:nvPicPr>
        <p:blipFill>
          <a:blip r:embed="rId3"/>
          <a:srcRect/>
          <a:stretch>
            <a:fillRect/>
          </a:stretch>
        </p:blipFill>
        <p:spPr bwMode="auto">
          <a:xfrm>
            <a:off x="1357290" y="3929066"/>
            <a:ext cx="2295521"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285728"/>
            <a:ext cx="7772400" cy="928694"/>
          </a:xfrm>
        </p:spPr>
        <p:txBody>
          <a:bodyPr/>
          <a:lstStyle/>
          <a:p>
            <a:pPr algn="ctr"/>
            <a:r>
              <a:rPr lang="ru-RU" sz="3000" dirty="0" smtClean="0">
                <a:solidFill>
                  <a:schemeClr val="tx1"/>
                </a:solidFill>
              </a:rPr>
              <a:t>Четвёртая женщина-космонавт</a:t>
            </a:r>
            <a:endParaRPr lang="ru-RU" sz="3000" dirty="0">
              <a:solidFill>
                <a:schemeClr val="tx1"/>
              </a:solidFill>
            </a:endParaRPr>
          </a:p>
        </p:txBody>
      </p:sp>
      <p:sp>
        <p:nvSpPr>
          <p:cNvPr id="3" name="Текст 2"/>
          <p:cNvSpPr>
            <a:spLocks noGrp="1"/>
          </p:cNvSpPr>
          <p:nvPr>
            <p:ph type="body" idx="1"/>
          </p:nvPr>
        </p:nvSpPr>
        <p:spPr>
          <a:xfrm>
            <a:off x="530352" y="1428736"/>
            <a:ext cx="7772400" cy="4857784"/>
          </a:xfrm>
        </p:spPr>
        <p:txBody>
          <a:bodyPr>
            <a:normAutofit/>
          </a:bodyPr>
          <a:lstStyle/>
          <a:p>
            <a:pPr algn="ctr"/>
            <a:r>
              <a:rPr lang="ru-RU" sz="2400" b="1" dirty="0" smtClean="0"/>
              <a:t>Елена  Олеговна        Серова</a:t>
            </a:r>
            <a:endParaRPr lang="ru-RU" sz="1600" dirty="0" smtClean="0"/>
          </a:p>
          <a:p>
            <a:r>
              <a:rPr lang="ru-RU" sz="1600" b="1" dirty="0" smtClean="0"/>
              <a:t>  </a:t>
            </a:r>
            <a:r>
              <a:rPr lang="ru-RU" sz="1400" b="1" dirty="0" smtClean="0"/>
              <a:t>Порядковый номер - 540 (119)</a:t>
            </a:r>
            <a:br>
              <a:rPr lang="ru-RU" sz="1400" b="1" dirty="0" smtClean="0"/>
            </a:br>
            <a:r>
              <a:rPr lang="ru-RU" sz="1400" b="1" dirty="0" smtClean="0"/>
              <a:t>  Количество полетов - 1 </a:t>
            </a:r>
            <a:endParaRPr lang="ru-RU" sz="1400" dirty="0" smtClean="0"/>
          </a:p>
          <a:p>
            <a:r>
              <a:rPr lang="ru-RU" sz="1400" b="1" dirty="0" smtClean="0"/>
              <a:t>Продолжительность полета:</a:t>
            </a:r>
            <a:endParaRPr lang="ru-RU" sz="1400" dirty="0" smtClean="0"/>
          </a:p>
          <a:p>
            <a:r>
              <a:rPr lang="ru-RU" sz="1400" b="1" dirty="0" smtClean="0"/>
              <a:t>003 </a:t>
            </a:r>
            <a:r>
              <a:rPr lang="ru-RU" sz="1400" b="1" dirty="0" err="1" smtClean="0"/>
              <a:t>cут</a:t>
            </a:r>
            <a:r>
              <a:rPr lang="ru-RU" sz="1400" b="1" dirty="0" smtClean="0"/>
              <a:t>. 08 ч 42 мин. 07 с.</a:t>
            </a:r>
            <a:br>
              <a:rPr lang="ru-RU" sz="1400" b="1" dirty="0" smtClean="0"/>
            </a:br>
            <a:r>
              <a:rPr lang="ru-RU" sz="1400" b="1" dirty="0" smtClean="0"/>
              <a:t>Статус - космонавт-испытатель отряда ФГБУ НИИ ЦПК</a:t>
            </a:r>
            <a:endParaRPr lang="ru-RU" sz="1400" dirty="0" smtClean="0"/>
          </a:p>
          <a:p>
            <a:r>
              <a:rPr lang="ru-RU" sz="1400" b="1" dirty="0" smtClean="0"/>
              <a:t>Дата рождения:</a:t>
            </a:r>
            <a:endParaRPr lang="ru-RU" sz="1400" dirty="0" smtClean="0"/>
          </a:p>
          <a:p>
            <a:r>
              <a:rPr lang="ru-RU" sz="1400" dirty="0" smtClean="0"/>
              <a:t>Родилась 22 апреля 1976 года </a:t>
            </a:r>
          </a:p>
          <a:p>
            <a:r>
              <a:rPr lang="ru-RU" sz="1400" dirty="0" smtClean="0"/>
              <a:t>в поселке Воздвиженка Уссурийского района</a:t>
            </a:r>
          </a:p>
          <a:p>
            <a:r>
              <a:rPr lang="ru-RU" sz="1400" dirty="0" smtClean="0"/>
              <a:t>       Приморского края, Россия. </a:t>
            </a:r>
          </a:p>
          <a:p>
            <a:r>
              <a:rPr lang="ru-RU" sz="1400" b="1" dirty="0" smtClean="0"/>
              <a:t>Классность:</a:t>
            </a:r>
            <a:endParaRPr lang="ru-RU" sz="1400" dirty="0" smtClean="0"/>
          </a:p>
          <a:p>
            <a:r>
              <a:rPr lang="ru-RU" sz="1400" dirty="0" smtClean="0"/>
              <a:t>Космонавт-испытатель.</a:t>
            </a:r>
          </a:p>
          <a:p>
            <a:r>
              <a:rPr lang="ru-RU" sz="1400" b="1" dirty="0" smtClean="0"/>
              <a:t>Семейное положение</a:t>
            </a:r>
            <a:endParaRPr lang="ru-RU" sz="1400" dirty="0" smtClean="0"/>
          </a:p>
          <a:p>
            <a:r>
              <a:rPr lang="ru-RU" sz="1400" dirty="0" smtClean="0"/>
              <a:t>Муж - </a:t>
            </a:r>
            <a:r>
              <a:rPr lang="ru-RU" sz="1400" b="1" dirty="0" smtClean="0">
                <a:hlinkClick r:id="rId2"/>
              </a:rPr>
              <a:t>Серов Марк Вячеславович</a:t>
            </a:r>
            <a:r>
              <a:rPr lang="ru-RU" sz="1400" dirty="0" smtClean="0"/>
              <a:t>, род. 23.05.1974, </a:t>
            </a:r>
          </a:p>
          <a:p>
            <a:r>
              <a:rPr lang="ru-RU" sz="1400" dirty="0" smtClean="0"/>
              <a:t>космонавт РКК «Энергия».</a:t>
            </a:r>
          </a:p>
          <a:p>
            <a:r>
              <a:rPr lang="ru-RU" sz="1400" dirty="0" smtClean="0"/>
              <a:t>Дочь - Серова Елена Марковна, род. 23.01.2004.</a:t>
            </a:r>
          </a:p>
          <a:p>
            <a:endParaRPr lang="ru-RU" sz="1600" dirty="0"/>
          </a:p>
        </p:txBody>
      </p:sp>
      <p:pic>
        <p:nvPicPr>
          <p:cNvPr id="4" name="Содержимое 6" descr="http://astronaut.ru/as_rusia/2005/foto/serova.jpg"/>
          <p:cNvPicPr>
            <a:picLocks/>
          </p:cNvPicPr>
          <p:nvPr/>
        </p:nvPicPr>
        <p:blipFill>
          <a:blip r:embed="rId3" cstate="print"/>
          <a:srcRect/>
          <a:stretch>
            <a:fillRect/>
          </a:stretch>
        </p:blipFill>
        <p:spPr bwMode="auto">
          <a:xfrm>
            <a:off x="5572132" y="1928802"/>
            <a:ext cx="3357586" cy="4432311"/>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42918"/>
            <a:ext cx="8229600" cy="1857388"/>
          </a:xfrm>
        </p:spPr>
        <p:txBody>
          <a:bodyPr>
            <a:noAutofit/>
          </a:bodyPr>
          <a:lstStyle/>
          <a:p>
            <a:r>
              <a:rPr lang="ru-RU" sz="1000" b="1" dirty="0" smtClean="0"/>
              <a:t>Образование:</a:t>
            </a:r>
            <a:br>
              <a:rPr lang="ru-RU" sz="1000" b="1" dirty="0" smtClean="0"/>
            </a:br>
            <a:r>
              <a:rPr lang="ru-RU" sz="1000" b="1" dirty="0" smtClean="0"/>
              <a:t>В марте 2001 года окончила </a:t>
            </a:r>
            <a:br>
              <a:rPr lang="ru-RU" sz="1000" b="1" dirty="0" smtClean="0"/>
            </a:br>
            <a:r>
              <a:rPr lang="ru-RU" sz="1000" b="1" dirty="0" smtClean="0"/>
              <a:t>аэрокосмический факультет</a:t>
            </a:r>
            <a:br>
              <a:rPr lang="ru-RU" sz="1000" b="1" dirty="0" smtClean="0"/>
            </a:br>
            <a:r>
              <a:rPr lang="ru-RU" sz="1000" b="1" dirty="0" smtClean="0"/>
              <a:t> Московского авиационного </a:t>
            </a:r>
            <a:br>
              <a:rPr lang="ru-RU" sz="1000" b="1" dirty="0" smtClean="0"/>
            </a:br>
            <a:r>
              <a:rPr lang="ru-RU" sz="1000" b="1" dirty="0" smtClean="0"/>
              <a:t>института (МАИ) имени С.Орджоникидзе</a:t>
            </a:r>
            <a:br>
              <a:rPr lang="ru-RU" sz="1000" b="1" dirty="0" smtClean="0"/>
            </a:br>
            <a:r>
              <a:rPr lang="ru-RU" sz="1000" b="1" dirty="0" smtClean="0"/>
              <a:t> с квалификацией – «инженер».</a:t>
            </a:r>
            <a:br>
              <a:rPr lang="ru-RU" sz="1000" b="1" dirty="0" smtClean="0"/>
            </a:br>
            <a:r>
              <a:rPr lang="ru-RU" sz="1000" b="1" dirty="0" smtClean="0"/>
              <a:t> </a:t>
            </a:r>
            <a:br>
              <a:rPr lang="ru-RU" sz="1000" b="1" dirty="0" smtClean="0"/>
            </a:br>
            <a:r>
              <a:rPr lang="ru-RU" sz="1000" b="1" dirty="0" smtClean="0"/>
              <a:t>Профессиональная деятельность:</a:t>
            </a:r>
            <a:br>
              <a:rPr lang="ru-RU" sz="1000" b="1" dirty="0" smtClean="0"/>
            </a:br>
            <a:r>
              <a:rPr lang="ru-RU" sz="1000" b="1" dirty="0" smtClean="0"/>
              <a:t>Будучи студенткой, с марта по декабрь 1998 года подрабатывала техником в НИИ низких</a:t>
            </a:r>
            <a:br>
              <a:rPr lang="ru-RU" sz="1000" b="1" dirty="0" smtClean="0"/>
            </a:br>
            <a:r>
              <a:rPr lang="ru-RU" sz="1000" b="1" dirty="0" smtClean="0"/>
              <a:t> температур при МАИ.</a:t>
            </a:r>
            <a:br>
              <a:rPr lang="ru-RU" sz="1000" b="1" dirty="0" smtClean="0"/>
            </a:br>
            <a:r>
              <a:rPr lang="ru-RU" sz="1000" b="1" dirty="0" smtClean="0"/>
              <a:t>С августа 2001 года работает в РКК «Энергия»: сначала инженером, а с декабря 2004 года</a:t>
            </a:r>
            <a:br>
              <a:rPr lang="ru-RU" sz="1000" b="1" dirty="0" smtClean="0"/>
            </a:br>
            <a:r>
              <a:rPr lang="ru-RU" sz="1000" b="1" dirty="0" smtClean="0"/>
              <a:t> – инженером 2-й категории в </a:t>
            </a:r>
            <a:br>
              <a:rPr lang="ru-RU" sz="1000" b="1" dirty="0" smtClean="0"/>
            </a:br>
            <a:r>
              <a:rPr lang="ru-RU" sz="1000" b="1" dirty="0" smtClean="0"/>
              <a:t>Главной оперативной группе управления в </a:t>
            </a:r>
            <a:r>
              <a:rPr lang="ru-RU" sz="1000" b="1" dirty="0" err="1" smtClean="0"/>
              <a:t>ЦУПе</a:t>
            </a:r>
            <a:r>
              <a:rPr lang="ru-RU" sz="1000" b="1" dirty="0" smtClean="0"/>
              <a:t>. </a:t>
            </a:r>
            <a:br>
              <a:rPr lang="ru-RU" sz="1000" b="1" dirty="0" smtClean="0"/>
            </a:br>
            <a:r>
              <a:rPr lang="ru-RU" sz="1000" b="1" dirty="0" smtClean="0"/>
              <a:t>На период прохождения </a:t>
            </a:r>
            <a:r>
              <a:rPr lang="ru-RU" sz="1000" b="1" dirty="0" err="1" smtClean="0"/>
              <a:t>общекосмической</a:t>
            </a:r>
            <a:r>
              <a:rPr lang="ru-RU" sz="1000" b="1" dirty="0" smtClean="0"/>
              <a:t> подготовки была прикомандирована к РГНИИ ЦПК имени Ю.А.Гагарина.</a:t>
            </a:r>
            <a:br>
              <a:rPr lang="ru-RU" sz="1000" b="1" dirty="0" smtClean="0"/>
            </a:br>
            <a:r>
              <a:rPr lang="ru-RU" sz="1000" b="1" dirty="0" smtClean="0"/>
              <a:t> </a:t>
            </a:r>
            <a:r>
              <a:rPr lang="ru-RU" sz="800" b="1" dirty="0" smtClean="0"/>
              <a:t/>
            </a:r>
            <a:br>
              <a:rPr lang="ru-RU" sz="800" b="1" dirty="0" smtClean="0"/>
            </a:br>
            <a:endParaRPr lang="ru-RU" sz="800" b="1" dirty="0"/>
          </a:p>
        </p:txBody>
      </p:sp>
      <p:sp>
        <p:nvSpPr>
          <p:cNvPr id="3" name="Содержимое 2"/>
          <p:cNvSpPr>
            <a:spLocks noGrp="1"/>
          </p:cNvSpPr>
          <p:nvPr>
            <p:ph sz="half" idx="1"/>
          </p:nvPr>
        </p:nvSpPr>
        <p:spPr>
          <a:xfrm>
            <a:off x="457200" y="2357430"/>
            <a:ext cx="4038600" cy="4286279"/>
          </a:xfrm>
        </p:spPr>
        <p:txBody>
          <a:bodyPr>
            <a:normAutofit fontScale="92500" lnSpcReduction="20000"/>
          </a:bodyPr>
          <a:lstStyle/>
          <a:p>
            <a:pPr>
              <a:buNone/>
            </a:pPr>
            <a:r>
              <a:rPr lang="ru-RU" sz="1100" dirty="0" smtClean="0"/>
              <a:t>Летом 2005 года подала заявление о приеме в отряд космонавтов РКК «Энергия». В </a:t>
            </a:r>
            <a:r>
              <a:rPr lang="ru-RU" sz="1100" b="1" dirty="0" smtClean="0"/>
              <a:t>сентябре 2005 года</a:t>
            </a:r>
            <a:r>
              <a:rPr lang="ru-RU" sz="1100" dirty="0" smtClean="0"/>
              <a:t> начала проходить медицинское обследование в ИМБП. </a:t>
            </a:r>
            <a:r>
              <a:rPr lang="ru-RU" sz="1100" b="1" dirty="0" smtClean="0"/>
              <a:t>26 февраля 2006 года</a:t>
            </a:r>
            <a:r>
              <a:rPr lang="ru-RU" sz="1100" dirty="0" smtClean="0"/>
              <a:t> получила допуск Главной медицинской комиссии (ГМК), став, таким образом, первым претендентом на зачисление в отряд космонавтов </a:t>
            </a:r>
            <a:r>
              <a:rPr lang="ru-RU" sz="1100" b="1" dirty="0" smtClean="0">
                <a:hlinkClick r:id="rId2"/>
              </a:rPr>
              <a:t>набора 2006 года</a:t>
            </a:r>
            <a:r>
              <a:rPr lang="ru-RU" sz="1100" dirty="0" smtClean="0"/>
              <a:t>.</a:t>
            </a:r>
          </a:p>
          <a:p>
            <a:pPr>
              <a:buNone/>
            </a:pPr>
            <a:r>
              <a:rPr lang="ru-RU" sz="1100" b="1" dirty="0" smtClean="0"/>
              <a:t>11 октября 2006 года</a:t>
            </a:r>
            <a:r>
              <a:rPr lang="ru-RU" sz="1100" dirty="0" smtClean="0"/>
              <a:t> на заседании Межведомственной комиссии по отбору космонавтов была рекомендована к зачислению на должность кандидата в космонавты отряда РКК «Энергия».</a:t>
            </a:r>
          </a:p>
          <a:p>
            <a:pPr>
              <a:buNone/>
            </a:pPr>
            <a:r>
              <a:rPr lang="ru-RU" sz="1100" dirty="0" smtClean="0"/>
              <a:t> </a:t>
            </a:r>
          </a:p>
          <a:p>
            <a:pPr>
              <a:buNone/>
            </a:pPr>
            <a:r>
              <a:rPr lang="ru-RU" sz="1100" b="1" dirty="0" smtClean="0"/>
              <a:t>26 февраля 2007 года</a:t>
            </a:r>
            <a:r>
              <a:rPr lang="ru-RU" sz="1100" dirty="0" smtClean="0"/>
              <a:t> приступила к прохождению двухгодичного курса ОКП.</a:t>
            </a:r>
          </a:p>
          <a:p>
            <a:pPr>
              <a:buNone/>
            </a:pPr>
            <a:r>
              <a:rPr lang="ru-RU" sz="1100" dirty="0" smtClean="0"/>
              <a:t>С 22 по 28 июня 2008 года в Севастополе (Украина) участвовала в тренировках на случай посадки спускаемого аппарата на воду в составе условного экипажа вместе с и </a:t>
            </a:r>
            <a:r>
              <a:rPr lang="ru-RU" sz="1100" b="1" dirty="0" smtClean="0">
                <a:hlinkClick r:id="rId3"/>
              </a:rPr>
              <a:t>Олегом Новицким</a:t>
            </a:r>
            <a:r>
              <a:rPr lang="ru-RU" sz="1100" dirty="0" smtClean="0"/>
              <a:t> и </a:t>
            </a:r>
            <a:r>
              <a:rPr lang="ru-RU" sz="1100" b="1" dirty="0" smtClean="0">
                <a:hlinkClick r:id="rId4"/>
              </a:rPr>
              <a:t>Сергеем </a:t>
            </a:r>
            <a:r>
              <a:rPr lang="ru-RU" sz="1100" b="1" dirty="0" err="1" smtClean="0">
                <a:hlinkClick r:id="rId4"/>
              </a:rPr>
              <a:t>Ревиным</a:t>
            </a:r>
            <a:r>
              <a:rPr lang="ru-RU" sz="1100" dirty="0" smtClean="0"/>
              <a:t>.</a:t>
            </a:r>
          </a:p>
          <a:p>
            <a:pPr>
              <a:buNone/>
            </a:pPr>
            <a:r>
              <a:rPr lang="ru-RU" sz="1100" b="1" dirty="0" smtClean="0"/>
              <a:t>2 июня 2009 года</a:t>
            </a:r>
            <a:r>
              <a:rPr lang="ru-RU" sz="1100" dirty="0" smtClean="0"/>
              <a:t> завершила </a:t>
            </a:r>
            <a:r>
              <a:rPr lang="ru-RU" sz="1100" dirty="0" err="1" smtClean="0"/>
              <a:t>общекомическую</a:t>
            </a:r>
            <a:r>
              <a:rPr lang="ru-RU" sz="1100" dirty="0" smtClean="0"/>
              <a:t> подготовку (ОКП), сдав </a:t>
            </a:r>
            <a:r>
              <a:rPr lang="ru-RU" sz="1100" dirty="0" err="1" smtClean="0"/>
              <a:t>госэкзамены</a:t>
            </a:r>
            <a:r>
              <a:rPr lang="ru-RU" sz="1100" dirty="0" smtClean="0"/>
              <a:t> в ЦПК с оценкой «хорошо». 9 июня на заседании Межведомственной квалификационной комиссии (МВКК) ей была присвоена квалификация «космонавт-испытатель» и вручено удостоверения космонавта №207.</a:t>
            </a:r>
          </a:p>
          <a:p>
            <a:pPr>
              <a:buNone/>
            </a:pPr>
            <a:r>
              <a:rPr lang="ru-RU" sz="1100" dirty="0" smtClean="0"/>
              <a:t>Приказом руководителя </a:t>
            </a:r>
            <a:r>
              <a:rPr lang="ru-RU" sz="1100" dirty="0" err="1" smtClean="0"/>
              <a:t>Роскосмоса</a:t>
            </a:r>
            <a:r>
              <a:rPr lang="ru-RU" sz="1100" dirty="0" smtClean="0"/>
              <a:t> </a:t>
            </a:r>
            <a:r>
              <a:rPr lang="ru-RU" sz="1100" dirty="0" err="1" smtClean="0"/>
              <a:t>А.Н.Перминова</a:t>
            </a:r>
            <a:r>
              <a:rPr lang="ru-RU" sz="1100" dirty="0" smtClean="0"/>
              <a:t> от </a:t>
            </a:r>
            <a:r>
              <a:rPr lang="ru-RU" sz="1100" b="1" dirty="0" smtClean="0"/>
              <a:t>10 августа 2009 года</a:t>
            </a:r>
            <a:r>
              <a:rPr lang="ru-RU" sz="1100" dirty="0" smtClean="0"/>
              <a:t> № 118 назначена на должность космонавта-испытателя отряда РКК «Энергия».</a:t>
            </a:r>
          </a:p>
          <a:p>
            <a:pPr>
              <a:buNone/>
            </a:pPr>
            <a:r>
              <a:rPr lang="ru-RU" sz="1100" dirty="0" smtClean="0"/>
              <a:t> </a:t>
            </a:r>
          </a:p>
          <a:p>
            <a:pPr>
              <a:buNone/>
            </a:pPr>
            <a:r>
              <a:rPr lang="ru-RU" sz="1100" dirty="0" smtClean="0"/>
              <a:t>На заседании Межведомственной комиссии по отбору космонавтов и их назначению в составы пилотируемых кораблей и станций </a:t>
            </a:r>
            <a:r>
              <a:rPr lang="ru-RU" sz="1100" b="1" dirty="0" smtClean="0"/>
              <a:t>26 апреля 2010 года</a:t>
            </a:r>
            <a:r>
              <a:rPr lang="ru-RU" sz="1100" dirty="0" smtClean="0"/>
              <a:t> была аттестована в качестве космонавта отряда РКК «Энергия».</a:t>
            </a:r>
          </a:p>
          <a:p>
            <a:endParaRPr lang="ru-RU" sz="900" dirty="0"/>
          </a:p>
        </p:txBody>
      </p:sp>
      <p:sp>
        <p:nvSpPr>
          <p:cNvPr id="10" name="Содержимое 9"/>
          <p:cNvSpPr>
            <a:spLocks noGrp="1"/>
          </p:cNvSpPr>
          <p:nvPr>
            <p:ph sz="half" idx="2"/>
          </p:nvPr>
        </p:nvSpPr>
        <p:spPr>
          <a:xfrm>
            <a:off x="5357818" y="3929065"/>
            <a:ext cx="1000132" cy="428629"/>
          </a:xfrm>
        </p:spPr>
        <p:txBody>
          <a:bodyPr>
            <a:normAutofit fontScale="92500" lnSpcReduction="20000"/>
          </a:bodyPr>
          <a:lstStyle/>
          <a:p>
            <a:pPr>
              <a:buNone/>
            </a:pPr>
            <a:endParaRPr lang="ru-RU" dirty="0"/>
          </a:p>
        </p:txBody>
      </p:sp>
      <p:pic>
        <p:nvPicPr>
          <p:cNvPr id="6" name="Рисунок 5" descr="http://im1-tub-ru.yandex.net/i?id=189b3be7d912d020a21c8d861d032cc4-03-16f-10147&amp;n=21"/>
          <p:cNvPicPr/>
          <p:nvPr/>
        </p:nvPicPr>
        <p:blipFill>
          <a:blip r:embed="rId5" cstate="print"/>
          <a:srcRect/>
          <a:stretch>
            <a:fillRect/>
          </a:stretch>
        </p:blipFill>
        <p:spPr bwMode="auto">
          <a:xfrm>
            <a:off x="6572232" y="142852"/>
            <a:ext cx="2571768" cy="1504633"/>
          </a:xfrm>
          <a:prstGeom prst="rect">
            <a:avLst/>
          </a:prstGeom>
          <a:noFill/>
          <a:ln w="9525">
            <a:noFill/>
            <a:miter lim="800000"/>
            <a:headEnd/>
            <a:tailEnd/>
          </a:ln>
        </p:spPr>
      </p:pic>
      <p:pic>
        <p:nvPicPr>
          <p:cNvPr id="7" name="Рисунок 6" descr="http://im3-tub-ru.yandex.net/i?id=c068b6431ce0cf5ecafe3e4522ec54fe-92-144&amp;n=21"/>
          <p:cNvPicPr/>
          <p:nvPr/>
        </p:nvPicPr>
        <p:blipFill>
          <a:blip r:embed="rId6" cstate="print"/>
          <a:srcRect/>
          <a:stretch>
            <a:fillRect/>
          </a:stretch>
        </p:blipFill>
        <p:spPr bwMode="auto">
          <a:xfrm>
            <a:off x="6786578" y="1785926"/>
            <a:ext cx="2071702" cy="1571636"/>
          </a:xfrm>
          <a:prstGeom prst="rect">
            <a:avLst/>
          </a:prstGeom>
          <a:noFill/>
          <a:ln w="9525">
            <a:noFill/>
            <a:miter lim="800000"/>
            <a:headEnd/>
            <a:tailEnd/>
          </a:ln>
        </p:spPr>
      </p:pic>
      <p:pic>
        <p:nvPicPr>
          <p:cNvPr id="8" name="Рисунок 7" descr="it-ru.org * Просмотр темы - А тем временем тоталитарной России"/>
          <p:cNvPicPr/>
          <p:nvPr/>
        </p:nvPicPr>
        <p:blipFill>
          <a:blip r:embed="rId7" cstate="print"/>
          <a:srcRect/>
          <a:stretch>
            <a:fillRect/>
          </a:stretch>
        </p:blipFill>
        <p:spPr bwMode="auto">
          <a:xfrm>
            <a:off x="4786314" y="3500438"/>
            <a:ext cx="2694356" cy="1571636"/>
          </a:xfrm>
          <a:prstGeom prst="rect">
            <a:avLst/>
          </a:prstGeom>
          <a:noFill/>
          <a:ln w="9525">
            <a:noFill/>
            <a:miter lim="800000"/>
            <a:headEnd/>
            <a:tailEnd/>
          </a:ln>
        </p:spPr>
      </p:pic>
      <p:pic>
        <p:nvPicPr>
          <p:cNvPr id="9" name="Рисунок 8" descr="Четвертая в истории женщина-космонавт из России Елена Серова отправится на МКС осенью"/>
          <p:cNvPicPr/>
          <p:nvPr/>
        </p:nvPicPr>
        <p:blipFill>
          <a:blip r:embed="rId8" cstate="print"/>
          <a:srcRect/>
          <a:stretch>
            <a:fillRect/>
          </a:stretch>
        </p:blipFill>
        <p:spPr bwMode="auto">
          <a:xfrm>
            <a:off x="5357818" y="5143512"/>
            <a:ext cx="2694356" cy="154459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500066"/>
          </a:xfrm>
        </p:spPr>
        <p:txBody>
          <a:bodyPr>
            <a:normAutofit fontScale="90000"/>
          </a:bodyPr>
          <a:lstStyle/>
          <a:p>
            <a:r>
              <a:rPr lang="ru-RU" sz="1400" dirty="0" smtClean="0"/>
              <a:t>С </a:t>
            </a:r>
            <a:r>
              <a:rPr lang="ru-RU" sz="1400" b="1" dirty="0" smtClean="0"/>
              <a:t>15 по 17 июля 2010 года</a:t>
            </a:r>
            <a:r>
              <a:rPr lang="ru-RU" sz="1400" dirty="0" smtClean="0"/>
              <a:t> </a:t>
            </a:r>
            <a:r>
              <a:rPr lang="ru-RU" sz="1400" b="1" dirty="0" smtClean="0"/>
              <a:t>в Казахстане в составе условного экипажа вместе с </a:t>
            </a:r>
            <a:r>
              <a:rPr lang="ru-RU" sz="1400" b="1" dirty="0" smtClean="0">
                <a:hlinkClick r:id="rId2"/>
              </a:rPr>
              <a:t>Олегом Новицким</a:t>
            </a:r>
            <a:r>
              <a:rPr lang="ru-RU" sz="1400" b="1" dirty="0" smtClean="0"/>
              <a:t> и </a:t>
            </a:r>
            <a:r>
              <a:rPr lang="ru-RU" sz="1400" b="1" dirty="0" smtClean="0">
                <a:hlinkClick r:id="rId3"/>
              </a:rPr>
              <a:t>Сергеем Рыжиковым</a:t>
            </a:r>
            <a:r>
              <a:rPr lang="ru-RU" sz="1400" b="1" dirty="0" smtClean="0"/>
              <a:t> принимала участие в тренировках по выживанию в условиях пустыни и полупустыни</a:t>
            </a:r>
            <a:r>
              <a:rPr lang="ru-RU" sz="1400" dirty="0" smtClean="0"/>
              <a:t>.</a:t>
            </a:r>
            <a:r>
              <a:rPr lang="ru-RU" sz="900" dirty="0" smtClean="0"/>
              <a:t/>
            </a:r>
            <a:br>
              <a:rPr lang="ru-RU" sz="900" dirty="0" smtClean="0"/>
            </a:br>
            <a:endParaRPr lang="ru-RU" sz="900" dirty="0"/>
          </a:p>
        </p:txBody>
      </p:sp>
      <p:sp>
        <p:nvSpPr>
          <p:cNvPr id="3" name="Содержимое 2"/>
          <p:cNvSpPr>
            <a:spLocks noGrp="1"/>
          </p:cNvSpPr>
          <p:nvPr>
            <p:ph sz="half" idx="1"/>
          </p:nvPr>
        </p:nvSpPr>
        <p:spPr>
          <a:xfrm>
            <a:off x="457200" y="857232"/>
            <a:ext cx="4038600" cy="5497693"/>
          </a:xfrm>
        </p:spPr>
        <p:txBody>
          <a:bodyPr>
            <a:normAutofit lnSpcReduction="10000"/>
          </a:bodyPr>
          <a:lstStyle/>
          <a:p>
            <a:r>
              <a:rPr lang="ru-RU" sz="1050" b="1" dirty="0" smtClean="0"/>
              <a:t>Во исполнение приказа </a:t>
            </a:r>
            <a:r>
              <a:rPr lang="ru-RU" sz="1050" b="1" dirty="0" err="1" smtClean="0"/>
              <a:t>Роскосмоса</a:t>
            </a:r>
            <a:r>
              <a:rPr lang="ru-RU" sz="1050" b="1" dirty="0" smtClean="0"/>
              <a:t> о создании единого отряда космонавтов уволилась из РКК «Энергия». В январе 2011 года приказом начальника ЦПК принята в отряд ФГБУ НИИ ЦПК на должность космонавта-испытателя.</a:t>
            </a:r>
          </a:p>
          <a:p>
            <a:pPr>
              <a:buNone/>
            </a:pPr>
            <a:r>
              <a:rPr lang="ru-RU" sz="1050" b="1" dirty="0" smtClean="0"/>
              <a:t> </a:t>
            </a:r>
          </a:p>
          <a:p>
            <a:r>
              <a:rPr lang="ru-RU" sz="1050" b="1" dirty="0" smtClean="0"/>
              <a:t>15 декабря 2011 года решением Межведомственной комиссии назначена бортинженером в состав основного экипажа корабля Союз ТМА (</a:t>
            </a:r>
            <a:r>
              <a:rPr lang="ru-RU" sz="1050" b="1" dirty="0" smtClean="0">
                <a:hlinkClick r:id="rId4"/>
              </a:rPr>
              <a:t>ISS-40S</a:t>
            </a:r>
            <a:r>
              <a:rPr lang="ru-RU" sz="1050" b="1" dirty="0" smtClean="0"/>
              <a:t>) старт которого по программе МКС-41/42 намечен на сентябрь 2014 года. 21 декабря 2011 года глава Федерального космического агентства Владимир </a:t>
            </a:r>
            <a:r>
              <a:rPr lang="ru-RU" sz="1050" b="1" dirty="0" err="1" smtClean="0"/>
              <a:t>Поповкин</a:t>
            </a:r>
            <a:r>
              <a:rPr lang="ru-RU" sz="1050" b="1" dirty="0" smtClean="0"/>
              <a:t> официально сообщил о её назначении в этот экипаж.</a:t>
            </a:r>
          </a:p>
          <a:p>
            <a:r>
              <a:rPr lang="ru-RU" sz="1050" b="1" dirty="0" smtClean="0"/>
              <a:t>В январе 2013 года вместе с </a:t>
            </a:r>
            <a:r>
              <a:rPr lang="ru-RU" sz="1050" b="1" dirty="0" smtClean="0">
                <a:hlinkClick r:id="rId5"/>
              </a:rPr>
              <a:t>Александром </a:t>
            </a:r>
            <a:r>
              <a:rPr lang="ru-RU" sz="1050" b="1" dirty="0" err="1" smtClean="0">
                <a:hlinkClick r:id="rId5"/>
              </a:rPr>
              <a:t>Самокутяевым</a:t>
            </a:r>
            <a:r>
              <a:rPr lang="ru-RU" sz="1050" b="1" dirty="0" smtClean="0"/>
              <a:t> и </a:t>
            </a:r>
            <a:r>
              <a:rPr lang="ru-RU" sz="1050" b="1" dirty="0" err="1" smtClean="0">
                <a:hlinkClick r:id="rId6"/>
              </a:rPr>
              <a:t>Барри</a:t>
            </a:r>
            <a:r>
              <a:rPr lang="ru-RU" sz="1050" b="1" dirty="0" smtClean="0">
                <a:hlinkClick r:id="rId6"/>
              </a:rPr>
              <a:t> </a:t>
            </a:r>
            <a:r>
              <a:rPr lang="ru-RU" sz="1050" b="1" dirty="0" err="1" smtClean="0">
                <a:hlinkClick r:id="rId6"/>
              </a:rPr>
              <a:t>Уилмором</a:t>
            </a:r>
            <a:r>
              <a:rPr lang="ru-RU" sz="1050" b="1" dirty="0" smtClean="0"/>
              <a:t> успешно прошла тренировку в подмосковном лесу по отработке действий после приземления в лесисто-болотистой местности зимой в течение 48 часов.</a:t>
            </a:r>
          </a:p>
          <a:p>
            <a:r>
              <a:rPr lang="ru-RU" sz="1050" b="1" dirty="0" smtClean="0"/>
              <a:t>20 февраля 2014 года на заседании Главной медицинской комиссии (ГМК) в ЦПК, которая проанализировала данные медицинских обследований российских членов основного и дублирующего экипажей 39/40-й длительной экспедиции на МКС, признана годной к космическому полёту по состоянию здоровья.</a:t>
            </a:r>
          </a:p>
          <a:p>
            <a:pPr>
              <a:buNone/>
            </a:pPr>
            <a:r>
              <a:rPr lang="ru-RU" sz="1050" b="1" dirty="0" smtClean="0"/>
              <a:t> </a:t>
            </a:r>
          </a:p>
          <a:p>
            <a:r>
              <a:rPr lang="ru-RU" sz="1050" b="1" dirty="0" smtClean="0"/>
              <a:t>4 марта 2014 года начал прохождение комплексных тренировок в качестве бортинженера дублирующего экипажа МКС-39/40 вместе с командиром </a:t>
            </a:r>
            <a:r>
              <a:rPr lang="ru-RU" sz="1050" b="1" dirty="0" smtClean="0">
                <a:hlinkClick r:id="rId5"/>
              </a:rPr>
              <a:t>Александром </a:t>
            </a:r>
            <a:r>
              <a:rPr lang="ru-RU" sz="1050" b="1" dirty="0" err="1" smtClean="0">
                <a:hlinkClick r:id="rId5"/>
              </a:rPr>
              <a:t>Самокутяевым</a:t>
            </a:r>
            <a:r>
              <a:rPr lang="ru-RU" sz="1050" b="1" dirty="0" smtClean="0"/>
              <a:t> и бортинженером </a:t>
            </a:r>
            <a:r>
              <a:rPr lang="ru-RU" sz="1050" b="1" dirty="0" err="1" smtClean="0">
                <a:hlinkClick r:id="rId6"/>
              </a:rPr>
              <a:t>Барри</a:t>
            </a:r>
            <a:r>
              <a:rPr lang="ru-RU" sz="1050" b="1" dirty="0" smtClean="0">
                <a:hlinkClick r:id="rId6"/>
              </a:rPr>
              <a:t> </a:t>
            </a:r>
            <a:r>
              <a:rPr lang="ru-RU" sz="1050" b="1" dirty="0" err="1" smtClean="0">
                <a:hlinkClick r:id="rId6"/>
              </a:rPr>
              <a:t>Уилмором</a:t>
            </a:r>
            <a:r>
              <a:rPr lang="ru-RU" sz="1050" b="1" dirty="0" smtClean="0"/>
              <a:t>. В этот день состоялась экзаменационная тренировка на тренажере корабля «Союза ТМА-М». 5 марта экипаж сдал зачетную тренировку на российском сегменте МКС с оценкой «4.97»</a:t>
            </a:r>
          </a:p>
          <a:p>
            <a:endParaRPr lang="ru-RU" sz="900" dirty="0"/>
          </a:p>
        </p:txBody>
      </p:sp>
      <p:pic>
        <p:nvPicPr>
          <p:cNvPr id="5" name="Содержимое 4" descr="http://im2-tub-ru.yandex.net/i?id=b11a89bf60aebbb7b417d120ad8fae86-32-144&amp;n=21"/>
          <p:cNvPicPr>
            <a:picLocks noGrp="1"/>
          </p:cNvPicPr>
          <p:nvPr>
            <p:ph sz="half" idx="2"/>
          </p:nvPr>
        </p:nvPicPr>
        <p:blipFill>
          <a:blip r:embed="rId7" cstate="print"/>
          <a:srcRect/>
          <a:stretch>
            <a:fillRect/>
          </a:stretch>
        </p:blipFill>
        <p:spPr bwMode="auto">
          <a:xfrm>
            <a:off x="5786446" y="857232"/>
            <a:ext cx="2771802" cy="1571636"/>
          </a:xfrm>
          <a:prstGeom prst="rect">
            <a:avLst/>
          </a:prstGeom>
          <a:noFill/>
          <a:ln w="9525">
            <a:noFill/>
            <a:miter lim="800000"/>
            <a:headEnd/>
            <a:tailEnd/>
          </a:ln>
        </p:spPr>
      </p:pic>
      <p:pic>
        <p:nvPicPr>
          <p:cNvPr id="6" name="Рисунок 5" descr="http://im2-tub-ru.yandex.net/i?id=b805f12d8ca875ad2eb11297707972a9-56-144&amp;n=21"/>
          <p:cNvPicPr/>
          <p:nvPr/>
        </p:nvPicPr>
        <p:blipFill>
          <a:blip r:embed="rId8" cstate="print"/>
          <a:srcRect/>
          <a:stretch>
            <a:fillRect/>
          </a:stretch>
        </p:blipFill>
        <p:spPr bwMode="auto">
          <a:xfrm>
            <a:off x="5429256" y="2714620"/>
            <a:ext cx="2857520" cy="1433195"/>
          </a:xfrm>
          <a:prstGeom prst="rect">
            <a:avLst/>
          </a:prstGeom>
          <a:noFill/>
          <a:ln w="9525">
            <a:noFill/>
            <a:miter lim="800000"/>
            <a:headEnd/>
            <a:tailEnd/>
          </a:ln>
        </p:spPr>
      </p:pic>
      <p:pic>
        <p:nvPicPr>
          <p:cNvPr id="7" name="Рисунок 6" descr="http://im3-tub-ru.yandex.net/i?id=e12d930cc277347c06b902e929d53f45-05-144&amp;n=21"/>
          <p:cNvPicPr/>
          <p:nvPr/>
        </p:nvPicPr>
        <p:blipFill>
          <a:blip r:embed="rId9" cstate="print"/>
          <a:srcRect/>
          <a:stretch>
            <a:fillRect/>
          </a:stretch>
        </p:blipFill>
        <p:spPr bwMode="auto">
          <a:xfrm>
            <a:off x="5357818" y="4286256"/>
            <a:ext cx="2928958" cy="2071702"/>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00034" y="357166"/>
            <a:ext cx="7802718" cy="6215106"/>
          </a:xfrm>
        </p:spPr>
        <p:txBody>
          <a:bodyPr>
            <a:normAutofit/>
          </a:bodyPr>
          <a:lstStyle/>
          <a:p>
            <a:pPr algn="just"/>
            <a:r>
              <a:rPr lang="ru-RU" dirty="0" smtClean="0"/>
              <a:t>     Так уж повелось, когда речь заходит о делах, связанных с предполагаемыми опасностями, риском и физической тяжестью, первую шеренгу в строю отважных занимают мужчины. Это их долг, их обязанность. Но неизбежно настаёт момент, когда рядом встаёт женщина. История нашей великой Родины знает много подтверждений тому. Знает подвиги, свершённые женщинами. Так было и в тяжёлые годы войны, и в буднях мирной трудовой жизни. Теперь они вслед за мужчинами шагнули и в звёздные выси.                                           Мир никогда не забудет весенний день 12 апреля 1961 года, когда советский человек впервые облетел свою планету на космическом корабле. И имя этого человека Юрий Гагарин, и название корабля «Восток» вошли в историю как величайший подвиг разума, мужества и труда нашего народа. </a:t>
            </a:r>
          </a:p>
          <a:p>
            <a:pPr algn="just"/>
            <a:r>
              <a:rPr lang="ru-RU" dirty="0" smtClean="0"/>
              <a:t>    Ю.А.Гагарин проложил дорогу в космос.  </a:t>
            </a:r>
          </a:p>
          <a:p>
            <a:pPr algn="just"/>
            <a:r>
              <a:rPr lang="ru-RU" dirty="0" smtClean="0"/>
              <a:t>    Четыре женщины России побывали в космосе.</a:t>
            </a:r>
            <a:endParaRPr lang="ru-RU"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85728"/>
            <a:ext cx="8229600" cy="1285884"/>
          </a:xfrm>
        </p:spPr>
        <p:txBody>
          <a:bodyPr>
            <a:normAutofit fontScale="90000"/>
          </a:bodyPr>
          <a:lstStyle/>
          <a:p>
            <a:r>
              <a:rPr lang="ru-RU" sz="1800" b="1" dirty="0" smtClean="0"/>
              <a:t>24 марта 2014 года</a:t>
            </a:r>
            <a:r>
              <a:rPr lang="ru-RU" sz="1800" dirty="0" smtClean="0"/>
              <a:t> на Байконуре на заседании Государственной комиссии по проведению летных испытаний пилотируемых космических комплексов утверждена в качестве бортинженера-1 дублирующего экипажа ТПК «Союз ТМА-12М».</a:t>
            </a:r>
            <a:r>
              <a:rPr lang="ru-RU" sz="1000" dirty="0" smtClean="0"/>
              <a:t/>
            </a:r>
            <a:br>
              <a:rPr lang="ru-RU" sz="1000" dirty="0" smtClean="0"/>
            </a:br>
            <a:endParaRPr lang="ru-RU" sz="1000" dirty="0"/>
          </a:p>
        </p:txBody>
      </p:sp>
      <p:pic>
        <p:nvPicPr>
          <p:cNvPr id="5" name="Содержимое 4" descr="http://astronaut.ru/patches/iss_taxi/taxi36-1d_s.jpg">
            <a:hlinkClick r:id="rId2"/>
          </p:cNvPr>
          <p:cNvPicPr>
            <a:picLocks noGrp="1"/>
          </p:cNvPicPr>
          <p:nvPr>
            <p:ph sz="half" idx="1"/>
          </p:nvPr>
        </p:nvPicPr>
        <p:blipFill>
          <a:blip r:embed="rId3" cstate="print"/>
          <a:srcRect/>
          <a:stretch>
            <a:fillRect/>
          </a:stretch>
        </p:blipFill>
        <p:spPr bwMode="auto">
          <a:xfrm>
            <a:off x="6000760" y="1714488"/>
            <a:ext cx="1092200" cy="1257300"/>
          </a:xfrm>
          <a:prstGeom prst="rect">
            <a:avLst/>
          </a:prstGeom>
          <a:noFill/>
          <a:ln w="9525">
            <a:noFill/>
            <a:miter lim="800000"/>
            <a:headEnd/>
            <a:tailEnd/>
          </a:ln>
        </p:spPr>
      </p:pic>
      <p:sp>
        <p:nvSpPr>
          <p:cNvPr id="4" name="Содержимое 3"/>
          <p:cNvSpPr>
            <a:spLocks noGrp="1"/>
          </p:cNvSpPr>
          <p:nvPr>
            <p:ph sz="half" idx="2"/>
          </p:nvPr>
        </p:nvSpPr>
        <p:spPr/>
        <p:txBody>
          <a:bodyPr>
            <a:normAutofit lnSpcReduction="10000"/>
          </a:bodyPr>
          <a:lstStyle/>
          <a:p>
            <a:endParaRPr lang="ru-RU" sz="900" dirty="0" smtClean="0"/>
          </a:p>
          <a:p>
            <a:endParaRPr lang="ru-RU" sz="900" b="1" dirty="0" smtClean="0"/>
          </a:p>
          <a:p>
            <a:endParaRPr lang="ru-RU" sz="900" b="1" dirty="0" smtClean="0"/>
          </a:p>
          <a:p>
            <a:endParaRPr lang="ru-RU" sz="900" b="1" dirty="0" smtClean="0"/>
          </a:p>
          <a:p>
            <a:endParaRPr lang="ru-RU" sz="900" b="1" dirty="0" smtClean="0"/>
          </a:p>
          <a:p>
            <a:endParaRPr lang="ru-RU" sz="900" b="1" dirty="0" smtClean="0"/>
          </a:p>
          <a:p>
            <a:pPr>
              <a:buNone/>
            </a:pPr>
            <a:endParaRPr lang="ru-RU" sz="900" b="1" dirty="0" smtClean="0"/>
          </a:p>
          <a:p>
            <a:pPr>
              <a:buNone/>
            </a:pPr>
            <a:r>
              <a:rPr lang="ru-RU" sz="1200" dirty="0" smtClean="0"/>
              <a:t/>
            </a:r>
            <a:br>
              <a:rPr lang="ru-RU" sz="1200" dirty="0" smtClean="0"/>
            </a:br>
            <a:r>
              <a:rPr lang="ru-RU" sz="1200" dirty="0" smtClean="0"/>
              <a:t/>
            </a:r>
            <a:br>
              <a:rPr lang="ru-RU" sz="1200" dirty="0" smtClean="0"/>
            </a:br>
            <a:r>
              <a:rPr lang="ru-RU" sz="1600" dirty="0" smtClean="0"/>
              <a:t>Во время старта ТПК «</a:t>
            </a:r>
            <a:r>
              <a:rPr lang="ru-RU" sz="1600" b="1" dirty="0" smtClean="0">
                <a:hlinkClick r:id="rId4"/>
              </a:rPr>
              <a:t>Союз ТМА-12М</a:t>
            </a:r>
            <a:r>
              <a:rPr lang="ru-RU" sz="1600" dirty="0" smtClean="0"/>
              <a:t>» </a:t>
            </a:r>
            <a:r>
              <a:rPr lang="ru-RU" sz="1600" b="1" dirty="0" smtClean="0"/>
              <a:t>26 марта 2014 года</a:t>
            </a:r>
            <a:r>
              <a:rPr lang="ru-RU" sz="1600" dirty="0" smtClean="0"/>
              <a:t> была дублером бортинженера-1 экипажа корабля.</a:t>
            </a:r>
          </a:p>
          <a:p>
            <a:pPr>
              <a:buNone/>
            </a:pPr>
            <a:r>
              <a:rPr lang="ru-RU" sz="1600" b="1" dirty="0" smtClean="0"/>
              <a:t>        24 сентября 2014 года</a:t>
            </a:r>
            <a:r>
              <a:rPr lang="ru-RU" sz="1600" dirty="0" smtClean="0"/>
              <a:t> на Байконуре на заседании Государственной комиссии по проведению летных испытаний пилотируемых космических комплексов утверждена в качестве бортинженера-1 основного экипажа ТПК «Союз ТМА-14М».</a:t>
            </a:r>
          </a:p>
          <a:p>
            <a:pPr>
              <a:buNone/>
            </a:pPr>
            <a:r>
              <a:rPr lang="ru-RU" sz="1200" dirty="0" smtClean="0"/>
              <a:t> </a:t>
            </a:r>
          </a:p>
          <a:p>
            <a:endParaRPr lang="ru-RU" sz="900" dirty="0"/>
          </a:p>
        </p:txBody>
      </p:sp>
      <p:pic>
        <p:nvPicPr>
          <p:cNvPr id="6" name="Рисунок 5" descr="C:\Users\user\Downloads\i (15).jpg"/>
          <p:cNvPicPr/>
          <p:nvPr/>
        </p:nvPicPr>
        <p:blipFill>
          <a:blip r:embed="rId5" cstate="print"/>
          <a:srcRect/>
          <a:stretch>
            <a:fillRect/>
          </a:stretch>
        </p:blipFill>
        <p:spPr bwMode="auto">
          <a:xfrm>
            <a:off x="857224" y="1714488"/>
            <a:ext cx="3357586" cy="1714512"/>
          </a:xfrm>
          <a:prstGeom prst="rect">
            <a:avLst/>
          </a:prstGeom>
          <a:noFill/>
          <a:ln w="9525">
            <a:noFill/>
            <a:miter lim="800000"/>
            <a:headEnd/>
            <a:tailEnd/>
          </a:ln>
        </p:spPr>
      </p:pic>
      <p:pic>
        <p:nvPicPr>
          <p:cNvPr id="7" name="Рисунок 6" descr="Елена Серова / pikabu.ru / Surfingbird.ru"/>
          <p:cNvPicPr/>
          <p:nvPr/>
        </p:nvPicPr>
        <p:blipFill>
          <a:blip r:embed="rId6" cstate="print"/>
          <a:srcRect/>
          <a:stretch>
            <a:fillRect/>
          </a:stretch>
        </p:blipFill>
        <p:spPr bwMode="auto">
          <a:xfrm>
            <a:off x="1142975" y="3571876"/>
            <a:ext cx="2357455" cy="3071834"/>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510334"/>
          </a:xfrm>
        </p:spPr>
        <p:txBody>
          <a:bodyPr>
            <a:normAutofit fontScale="90000"/>
          </a:bodyPr>
          <a:lstStyle/>
          <a:p>
            <a:pPr algn="ctr"/>
            <a:r>
              <a:rPr lang="ru-RU" sz="4800" dirty="0" smtClean="0"/>
              <a:t>Первый полёт</a:t>
            </a:r>
            <a:endParaRPr lang="ru-RU" sz="4800" dirty="0"/>
          </a:p>
        </p:txBody>
      </p:sp>
      <p:pic>
        <p:nvPicPr>
          <p:cNvPr id="6" name="Содержимое 5" descr="C:\Users\user\Downloads\i (14).jpg"/>
          <p:cNvPicPr>
            <a:picLocks noGrp="1"/>
          </p:cNvPicPr>
          <p:nvPr>
            <p:ph sz="half" idx="1"/>
          </p:nvPr>
        </p:nvPicPr>
        <p:blipFill>
          <a:blip r:embed="rId2" cstate="print"/>
          <a:srcRect/>
          <a:stretch>
            <a:fillRect/>
          </a:stretch>
        </p:blipFill>
        <p:spPr bwMode="auto">
          <a:xfrm>
            <a:off x="500034" y="1357298"/>
            <a:ext cx="1643074" cy="2071702"/>
          </a:xfrm>
          <a:prstGeom prst="rect">
            <a:avLst/>
          </a:prstGeom>
          <a:noFill/>
          <a:ln w="9525">
            <a:noFill/>
            <a:miter lim="800000"/>
            <a:headEnd/>
            <a:tailEnd/>
          </a:ln>
        </p:spPr>
      </p:pic>
      <p:sp>
        <p:nvSpPr>
          <p:cNvPr id="4" name="Содержимое 3"/>
          <p:cNvSpPr>
            <a:spLocks noGrp="1"/>
          </p:cNvSpPr>
          <p:nvPr>
            <p:ph sz="half" idx="2"/>
          </p:nvPr>
        </p:nvSpPr>
        <p:spPr/>
        <p:txBody>
          <a:bodyPr>
            <a:normAutofit fontScale="77500" lnSpcReduction="20000"/>
          </a:bodyPr>
          <a:lstStyle/>
          <a:p>
            <a:r>
              <a:rPr lang="ru-RU" dirty="0" smtClean="0"/>
              <a:t>Стартовала </a:t>
            </a:r>
            <a:r>
              <a:rPr lang="ru-RU" b="1" dirty="0" smtClean="0"/>
              <a:t>26 сентября 2014 года</a:t>
            </a:r>
            <a:r>
              <a:rPr lang="ru-RU" dirty="0" smtClean="0"/>
              <a:t> в качестве бортинженера-1 корабля «</a:t>
            </a:r>
            <a:r>
              <a:rPr lang="ru-RU" b="1" dirty="0" smtClean="0">
                <a:hlinkClick r:id="rId3"/>
              </a:rPr>
              <a:t>Союз ТМА-14М</a:t>
            </a:r>
            <a:r>
              <a:rPr lang="ru-RU" dirty="0" smtClean="0"/>
              <a:t>», члена 41-й и 42-й основных экспедиций МКС вместе с </a:t>
            </a:r>
            <a:r>
              <a:rPr lang="ru-RU" b="1" dirty="0" smtClean="0">
                <a:hlinkClick r:id="rId4"/>
              </a:rPr>
              <a:t>Александром </a:t>
            </a:r>
            <a:r>
              <a:rPr lang="ru-RU" b="1" dirty="0" err="1" smtClean="0">
                <a:hlinkClick r:id="rId4"/>
              </a:rPr>
              <a:t>Самокутяевым</a:t>
            </a:r>
            <a:r>
              <a:rPr lang="ru-RU" dirty="0" smtClean="0"/>
              <a:t> и </a:t>
            </a:r>
            <a:r>
              <a:rPr lang="ru-RU" b="1" dirty="0" err="1" smtClean="0">
                <a:hlinkClick r:id="rId5"/>
              </a:rPr>
              <a:t>Барри</a:t>
            </a:r>
            <a:r>
              <a:rPr lang="ru-RU" b="1" dirty="0" smtClean="0">
                <a:hlinkClick r:id="rId5"/>
              </a:rPr>
              <a:t> </a:t>
            </a:r>
            <a:r>
              <a:rPr lang="ru-RU" b="1" dirty="0" err="1" smtClean="0">
                <a:hlinkClick r:id="rId5"/>
              </a:rPr>
              <a:t>Уилмором</a:t>
            </a:r>
            <a:r>
              <a:rPr lang="ru-RU" dirty="0" smtClean="0"/>
              <a:t>. В тот же день, через 5 часов 46 минут после  старта, корабль успешно состыковался с МКС не смотря на не раскрывшуюся панель солнечной батареи.</a:t>
            </a:r>
          </a:p>
          <a:p>
            <a:r>
              <a:rPr lang="ru-RU" smtClean="0"/>
              <a:t>Позывной : «Тарханы».</a:t>
            </a:r>
            <a:endParaRPr lang="ru-RU" dirty="0"/>
          </a:p>
        </p:txBody>
      </p:sp>
      <p:pic>
        <p:nvPicPr>
          <p:cNvPr id="5" name="Рисунок 4" descr="http://astronaut.ru/patches/iss_taxi/taxi38-1_s.gif">
            <a:hlinkClick r:id="rId6"/>
          </p:cNvPr>
          <p:cNvPicPr/>
          <p:nvPr/>
        </p:nvPicPr>
        <p:blipFill>
          <a:blip r:embed="rId7" cstate="print"/>
          <a:srcRect/>
          <a:stretch>
            <a:fillRect/>
          </a:stretch>
        </p:blipFill>
        <p:spPr bwMode="auto">
          <a:xfrm>
            <a:off x="1285852" y="285728"/>
            <a:ext cx="951230" cy="951230"/>
          </a:xfrm>
          <a:prstGeom prst="rect">
            <a:avLst/>
          </a:prstGeom>
          <a:noFill/>
          <a:ln w="9525">
            <a:noFill/>
            <a:miter lim="800000"/>
            <a:headEnd/>
            <a:tailEnd/>
          </a:ln>
        </p:spPr>
      </p:pic>
      <p:pic>
        <p:nvPicPr>
          <p:cNvPr id="7" name="Рисунок 6" descr="C:\Users\user\Downloads\i (16).jpg"/>
          <p:cNvPicPr/>
          <p:nvPr/>
        </p:nvPicPr>
        <p:blipFill>
          <a:blip r:embed="rId8" cstate="print"/>
          <a:srcRect/>
          <a:stretch>
            <a:fillRect/>
          </a:stretch>
        </p:blipFill>
        <p:spPr bwMode="auto">
          <a:xfrm>
            <a:off x="2357422" y="1714488"/>
            <a:ext cx="2150110" cy="1433195"/>
          </a:xfrm>
          <a:prstGeom prst="rect">
            <a:avLst/>
          </a:prstGeom>
          <a:noFill/>
          <a:ln w="9525">
            <a:noFill/>
            <a:miter lim="800000"/>
            <a:headEnd/>
            <a:tailEnd/>
          </a:ln>
        </p:spPr>
      </p:pic>
      <p:pic>
        <p:nvPicPr>
          <p:cNvPr id="8" name="Рисунок 7" descr="http://im1-tub-ru.yandex.net/i?id=b4b590651b5ffddd8494ca0d0fd0e9c3-07-144&amp;n=21"/>
          <p:cNvPicPr/>
          <p:nvPr/>
        </p:nvPicPr>
        <p:blipFill>
          <a:blip r:embed="rId9" cstate="print"/>
          <a:srcRect/>
          <a:stretch>
            <a:fillRect/>
          </a:stretch>
        </p:blipFill>
        <p:spPr bwMode="auto">
          <a:xfrm>
            <a:off x="214282" y="3714752"/>
            <a:ext cx="2428892" cy="2071702"/>
          </a:xfrm>
          <a:prstGeom prst="rect">
            <a:avLst/>
          </a:prstGeom>
          <a:noFill/>
          <a:ln w="9525">
            <a:noFill/>
            <a:miter lim="800000"/>
            <a:headEnd/>
            <a:tailEnd/>
          </a:ln>
        </p:spPr>
      </p:pic>
      <p:pic>
        <p:nvPicPr>
          <p:cNvPr id="9" name="Рисунок 8" descr="C:\Users\user\Downloads\i (17).jpg"/>
          <p:cNvPicPr/>
          <p:nvPr/>
        </p:nvPicPr>
        <p:blipFill>
          <a:blip r:embed="rId10" cstate="print"/>
          <a:srcRect/>
          <a:stretch>
            <a:fillRect/>
          </a:stretch>
        </p:blipFill>
        <p:spPr bwMode="auto">
          <a:xfrm>
            <a:off x="2786050" y="3429000"/>
            <a:ext cx="1643074" cy="2643206"/>
          </a:xfrm>
          <a:prstGeom prst="rect">
            <a:avLst/>
          </a:prstGeom>
          <a:noFill/>
          <a:ln w="9525">
            <a:noFill/>
            <a:miter lim="800000"/>
            <a:headEnd/>
            <a:tailEnd/>
          </a:ln>
        </p:spPr>
      </p:pic>
    </p:spTree>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57158" y="214290"/>
            <a:ext cx="8429684" cy="6643710"/>
          </a:xfrm>
        </p:spPr>
        <p:txBody>
          <a:bodyPr>
            <a:normAutofit/>
          </a:bodyPr>
          <a:lstStyle/>
          <a:p>
            <a:pPr algn="just"/>
            <a:r>
              <a:rPr lang="ru-RU" dirty="0" smtClean="0"/>
              <a:t>      </a:t>
            </a:r>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endParaRPr lang="ru-RU" dirty="0" smtClean="0"/>
          </a:p>
          <a:p>
            <a:pPr algn="just"/>
            <a:r>
              <a:rPr lang="ru-RU" dirty="0" smtClean="0"/>
              <a:t>   Полёт в космос – это не отдельный эпизод, обособленное техническое свершение, единичный конёк науки. Человечество стремиться в океан Вселенной всерьёз и надолго. Процесс так называемого вживания в новый, необычный, загадочный и суровый мир со временем перейдёт в процесс его </a:t>
            </a:r>
            <a:r>
              <a:rPr lang="ru-RU" dirty="0" err="1" smtClean="0"/>
              <a:t>обживания</a:t>
            </a:r>
            <a:r>
              <a:rPr lang="ru-RU" dirty="0" smtClean="0"/>
              <a:t>.  Человек будет обживать ближний и дальний космос так же, как обживает сегодня мерзлоту тундры, глухомань тайги, холодную Антарктику, сыпучие пески среднеазиатских пустынь. Не тяжёл ли этот труд для женщин? Ответ однозначен: нет! Так говорят учёные, так говорят и сами участницы космических экспедиций.</a:t>
            </a:r>
            <a:endParaRPr lang="ru-RU" dirty="0"/>
          </a:p>
        </p:txBody>
      </p:sp>
      <p:pic>
        <p:nvPicPr>
          <p:cNvPr id="6" name="Рисунок 5" descr="706064.JPG"/>
          <p:cNvPicPr>
            <a:picLocks noChangeAspect="1"/>
          </p:cNvPicPr>
          <p:nvPr/>
        </p:nvPicPr>
        <p:blipFill>
          <a:blip r:embed="rId2" cstate="print"/>
          <a:stretch>
            <a:fillRect/>
          </a:stretch>
        </p:blipFill>
        <p:spPr>
          <a:xfrm>
            <a:off x="1500166" y="214290"/>
            <a:ext cx="6357982" cy="2809895"/>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fade">
                                      <p:cBhvr>
                                        <p:cTn id="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14290"/>
            <a:ext cx="7772400" cy="6643710"/>
          </a:xfrm>
        </p:spPr>
        <p:txBody>
          <a:bodyPr>
            <a:normAutofit/>
          </a:bodyPr>
          <a:lstStyle/>
          <a:p>
            <a:r>
              <a:rPr lang="ru-RU" dirty="0" smtClean="0"/>
              <a:t>    На наших глазах свершаются большие победы в освоении внеземного пространства. Но для полного решения проблемы жизни и работы в невесомости при полёте к иным планетам и звёздам опыта, накопленного со дня начала космической эры, ещё не хватает. Вот почему мысль учёных направлена на поиски новых методик подготовки экипажей, новых конструкций космической техники, новых систем жизнеобеспечения космонавтов.</a:t>
            </a:r>
          </a:p>
          <a:p>
            <a:pPr algn="ctr"/>
            <a:r>
              <a:rPr lang="ru-RU" dirty="0" smtClean="0"/>
              <a:t>    Однако человек Земли   помнит и никогда не забудет космических первопроходцев:</a:t>
            </a:r>
          </a:p>
          <a:p>
            <a:r>
              <a:rPr lang="ru-RU" dirty="0" smtClean="0"/>
              <a:t>  выдающегося конструктора космической техники  -</a:t>
            </a:r>
          </a:p>
          <a:p>
            <a:r>
              <a:rPr lang="ru-RU" dirty="0" smtClean="0"/>
              <a:t>С.П. Королёва,</a:t>
            </a:r>
          </a:p>
          <a:p>
            <a:endParaRPr lang="ru-RU" dirty="0" smtClean="0"/>
          </a:p>
          <a:p>
            <a:endParaRPr lang="ru-RU" dirty="0" smtClean="0"/>
          </a:p>
          <a:p>
            <a:endParaRPr lang="ru-RU" dirty="0" smtClean="0"/>
          </a:p>
          <a:p>
            <a:endParaRPr lang="ru-RU" dirty="0" smtClean="0"/>
          </a:p>
          <a:p>
            <a:pPr algn="ctr"/>
            <a:endParaRPr lang="ru-RU" dirty="0"/>
          </a:p>
        </p:txBody>
      </p:sp>
      <p:pic>
        <p:nvPicPr>
          <p:cNvPr id="5" name="Рисунок 4" descr="tereshkova_59_01_01.jpg"/>
          <p:cNvPicPr>
            <a:picLocks noChangeAspect="1"/>
          </p:cNvPicPr>
          <p:nvPr/>
        </p:nvPicPr>
        <p:blipFill>
          <a:blip r:embed="rId2" cstate="print"/>
          <a:stretch>
            <a:fillRect/>
          </a:stretch>
        </p:blipFill>
        <p:spPr>
          <a:xfrm>
            <a:off x="2714612" y="4214818"/>
            <a:ext cx="5429288" cy="240030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85728"/>
            <a:ext cx="7772400" cy="6215106"/>
          </a:xfrm>
        </p:spPr>
        <p:txBody>
          <a:bodyPr>
            <a:normAutofit lnSpcReduction="10000"/>
          </a:bodyPr>
          <a:lstStyle/>
          <a:p>
            <a:r>
              <a:rPr lang="ru-RU" dirty="0" smtClean="0"/>
              <a:t>  первых космонавтов Земли - </a:t>
            </a:r>
            <a:r>
              <a:rPr lang="en-US" dirty="0" smtClean="0"/>
              <a:t> </a:t>
            </a:r>
            <a:endParaRPr lang="ru-RU" dirty="0" smtClean="0"/>
          </a:p>
          <a:p>
            <a:r>
              <a:rPr lang="ru-RU" dirty="0" smtClean="0"/>
              <a:t>                            Ю.А.Гагарина и В.В.Терешкову.</a:t>
            </a:r>
          </a:p>
          <a:p>
            <a:pPr algn="ctr"/>
            <a:r>
              <a:rPr lang="ru-RU" dirty="0" smtClean="0"/>
              <a:t>         </a:t>
            </a:r>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endParaRPr lang="ru-RU" dirty="0" smtClean="0"/>
          </a:p>
          <a:p>
            <a:pPr algn="ctr"/>
            <a:r>
              <a:rPr lang="ru-RU" dirty="0" smtClean="0"/>
              <a:t>     В ряду десятилетий каждый год</a:t>
            </a:r>
          </a:p>
          <a:p>
            <a:pPr algn="ctr"/>
            <a:r>
              <a:rPr lang="ru-RU" dirty="0" smtClean="0"/>
              <a:t>          Мы метили космическими вехами,</a:t>
            </a:r>
          </a:p>
          <a:p>
            <a:pPr algn="ctr"/>
            <a:r>
              <a:rPr lang="ru-RU" dirty="0" smtClean="0"/>
              <a:t>          Но помни: к звёздам начался поход</a:t>
            </a:r>
          </a:p>
          <a:p>
            <a:pPr algn="ctr"/>
            <a:r>
              <a:rPr lang="ru-RU" dirty="0" smtClean="0"/>
              <a:t>                С </a:t>
            </a:r>
            <a:r>
              <a:rPr lang="ru-RU" dirty="0" err="1" smtClean="0"/>
              <a:t>гагаринского</a:t>
            </a:r>
            <a:r>
              <a:rPr lang="ru-RU" dirty="0" smtClean="0"/>
              <a:t> русского – «Поехали!».</a:t>
            </a:r>
          </a:p>
          <a:p>
            <a:endParaRPr lang="ru-RU" dirty="0"/>
          </a:p>
        </p:txBody>
      </p:sp>
      <p:pic>
        <p:nvPicPr>
          <p:cNvPr id="5" name="Рисунок 4" descr="http://e5.pudelek.pl/f3ebd44c8b3593201910c2e5b41ca515e56e38bc.jpg"/>
          <p:cNvPicPr/>
          <p:nvPr/>
        </p:nvPicPr>
        <p:blipFill>
          <a:blip r:embed="rId2"/>
          <a:srcRect/>
          <a:stretch>
            <a:fillRect/>
          </a:stretch>
        </p:blipFill>
        <p:spPr bwMode="auto">
          <a:xfrm>
            <a:off x="857224" y="1214422"/>
            <a:ext cx="6929486" cy="3374273"/>
          </a:xfrm>
          <a:prstGeom prst="rect">
            <a:avLst/>
          </a:prstGeom>
          <a:noFill/>
          <a:ln w="9525">
            <a:noFill/>
            <a:miter lim="800000"/>
            <a:headEnd/>
            <a:tailEnd/>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12" end="12"/>
                                            </p:txEl>
                                          </p:spTgt>
                                        </p:tgtEl>
                                        <p:attrNameLst>
                                          <p:attrName>style.visibility</p:attrName>
                                        </p:attrNameLst>
                                      </p:cBhvr>
                                      <p:to>
                                        <p:strVal val="visible"/>
                                      </p:to>
                                    </p:set>
                                    <p:animEffect transition="in" filter="fade">
                                      <p:cBhvr>
                                        <p:cTn id="16" dur="2000"/>
                                        <p:tgtEl>
                                          <p:spTgt spid="3">
                                            <p:txEl>
                                              <p:pRg st="12" end="1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13" end="13"/>
                                            </p:txEl>
                                          </p:spTgt>
                                        </p:tgtEl>
                                        <p:attrNameLst>
                                          <p:attrName>style.visibility</p:attrName>
                                        </p:attrNameLst>
                                      </p:cBhvr>
                                      <p:to>
                                        <p:strVal val="visible"/>
                                      </p:to>
                                    </p:set>
                                    <p:animEffect transition="in" filter="fade">
                                      <p:cBhvr>
                                        <p:cTn id="19" dur="2000"/>
                                        <p:tgtEl>
                                          <p:spTgt spid="3">
                                            <p:txEl>
                                              <p:pRg st="13" end="1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fade">
                                      <p:cBhvr>
                                        <p:cTn id="22" dur="2000"/>
                                        <p:tgtEl>
                                          <p:spTgt spid="3">
                                            <p:txEl>
                                              <p:pRg st="14" end="1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fade">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285728"/>
            <a:ext cx="8042176" cy="6357982"/>
          </a:xfrm>
        </p:spPr>
        <p:txBody>
          <a:bodyPr>
            <a:normAutofit/>
          </a:bodyPr>
          <a:lstStyle/>
          <a:p>
            <a:pPr algn="ctr"/>
            <a:r>
              <a:rPr lang="ru-RU" sz="3200" dirty="0" smtClean="0"/>
              <a:t>В космосе «Чайка».</a:t>
            </a:r>
          </a:p>
          <a:p>
            <a:r>
              <a:rPr lang="en-US" sz="1800" dirty="0" smtClean="0"/>
              <a:t>   </a:t>
            </a:r>
            <a:r>
              <a:rPr lang="ru-RU" sz="1800" dirty="0" smtClean="0"/>
              <a:t>Первая женщина- космонавт Земли Валентина </a:t>
            </a:r>
          </a:p>
          <a:p>
            <a:r>
              <a:rPr lang="ru-RU" sz="1800" dirty="0" smtClean="0"/>
              <a:t>Владимировна Терешкова родилась 6 марта 1937 года в </a:t>
            </a:r>
          </a:p>
          <a:p>
            <a:r>
              <a:rPr lang="ru-RU" sz="1800" dirty="0" smtClean="0"/>
              <a:t>д. </a:t>
            </a:r>
            <a:r>
              <a:rPr lang="ru-RU" sz="1800" dirty="0" err="1" smtClean="0"/>
              <a:t>Масленниково</a:t>
            </a:r>
            <a:r>
              <a:rPr lang="ru-RU" sz="1800" dirty="0" smtClean="0"/>
              <a:t> </a:t>
            </a:r>
            <a:r>
              <a:rPr lang="ru-RU" sz="1800" dirty="0" err="1" smtClean="0"/>
              <a:t>Тутаевского</a:t>
            </a:r>
            <a:r>
              <a:rPr lang="ru-RU" sz="1800" dirty="0" smtClean="0"/>
              <a:t> района Ярославской </a:t>
            </a:r>
          </a:p>
          <a:p>
            <a:r>
              <a:rPr lang="ru-RU" sz="1800" dirty="0" smtClean="0"/>
              <a:t>области в крестьянской семье. После окончания </a:t>
            </a:r>
          </a:p>
          <a:p>
            <a:r>
              <a:rPr lang="ru-RU" sz="1800" dirty="0" smtClean="0"/>
              <a:t>вечерней школы рабочей молодежи трудилась на </a:t>
            </a:r>
          </a:p>
          <a:p>
            <a:r>
              <a:rPr lang="ru-RU" sz="1800" dirty="0" smtClean="0"/>
              <a:t>ткацкой фабрике ткачихой, а потом взлетела к звёздам</a:t>
            </a:r>
          </a:p>
          <a:p>
            <a:r>
              <a:rPr lang="ru-RU" sz="1800" dirty="0" smtClean="0"/>
              <a:t>и стала  «легендой о космической  Золушке» .</a:t>
            </a:r>
          </a:p>
          <a:p>
            <a:endParaRPr lang="ru-RU" sz="1800" dirty="0"/>
          </a:p>
        </p:txBody>
      </p:sp>
      <p:pic>
        <p:nvPicPr>
          <p:cNvPr id="4" name="Рисунок 3" descr="1.jpg"/>
          <p:cNvPicPr>
            <a:picLocks noChangeAspect="1"/>
          </p:cNvPicPr>
          <p:nvPr/>
        </p:nvPicPr>
        <p:blipFill>
          <a:blip r:embed="rId2" cstate="print"/>
          <a:stretch>
            <a:fillRect/>
          </a:stretch>
        </p:blipFill>
        <p:spPr>
          <a:xfrm>
            <a:off x="6572264" y="857232"/>
            <a:ext cx="2071702" cy="2739647"/>
          </a:xfrm>
          <a:prstGeom prst="rect">
            <a:avLst/>
          </a:prstGeom>
        </p:spPr>
      </p:pic>
      <p:pic>
        <p:nvPicPr>
          <p:cNvPr id="5" name="Рисунок 4" descr="Unbenannt-Scannen-04.jpg"/>
          <p:cNvPicPr>
            <a:picLocks noChangeAspect="1"/>
          </p:cNvPicPr>
          <p:nvPr/>
        </p:nvPicPr>
        <p:blipFill>
          <a:blip r:embed="rId3" cstate="print"/>
          <a:stretch>
            <a:fillRect/>
          </a:stretch>
        </p:blipFill>
        <p:spPr>
          <a:xfrm>
            <a:off x="571472" y="3286124"/>
            <a:ext cx="5464312" cy="329184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8113614" cy="6286544"/>
          </a:xfrm>
        </p:spPr>
        <p:txBody>
          <a:bodyPr>
            <a:normAutofit/>
          </a:bodyPr>
          <a:lstStyle/>
          <a:p>
            <a:r>
              <a:rPr lang="en-US" dirty="0" smtClean="0"/>
              <a:t>   </a:t>
            </a:r>
            <a:r>
              <a:rPr lang="ru-RU" dirty="0" smtClean="0"/>
              <a:t>Ещё во время работы и заочной учёбы в техникуме Валентина увлеклась небом – занимаясь в местном аэроклубе, она совершила 163 прыжка с парашютом. Однако ей хотелось летать – и она добилась зачисления в первый женский отряд космонавтов, где её научили управлять самолётом. «Нагрузка у женской группы из 5 человек была больше, чем у мужчин», - вспоминает Терешкова. </a:t>
            </a:r>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a:p>
            <a:endParaRPr lang="ru-RU" dirty="0" smtClean="0"/>
          </a:p>
        </p:txBody>
      </p:sp>
      <p:pic>
        <p:nvPicPr>
          <p:cNvPr id="4" name="Рисунок 3" descr="Unbenannt-Scannen-02.jpg"/>
          <p:cNvPicPr>
            <a:picLocks noChangeAspect="1"/>
          </p:cNvPicPr>
          <p:nvPr/>
        </p:nvPicPr>
        <p:blipFill>
          <a:blip r:embed="rId2" cstate="print"/>
          <a:stretch>
            <a:fillRect/>
          </a:stretch>
        </p:blipFill>
        <p:spPr>
          <a:xfrm>
            <a:off x="5072066" y="2571744"/>
            <a:ext cx="3359288" cy="4097700"/>
          </a:xfrm>
          <a:prstGeom prst="rect">
            <a:avLst/>
          </a:prstGeom>
        </p:spPr>
      </p:pic>
      <p:pic>
        <p:nvPicPr>
          <p:cNvPr id="5" name="Рисунок 4" descr="Unbenannt-Scannen-03.jpg"/>
          <p:cNvPicPr>
            <a:picLocks noChangeAspect="1"/>
          </p:cNvPicPr>
          <p:nvPr/>
        </p:nvPicPr>
        <p:blipFill>
          <a:blip r:embed="rId3" cstate="print"/>
          <a:stretch>
            <a:fillRect/>
          </a:stretch>
        </p:blipFill>
        <p:spPr>
          <a:xfrm>
            <a:off x="785786" y="3071810"/>
            <a:ext cx="3889248" cy="279501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357166"/>
            <a:ext cx="7772400" cy="6215106"/>
          </a:xfrm>
        </p:spPr>
        <p:txBody>
          <a:bodyPr>
            <a:normAutofit/>
          </a:bodyPr>
          <a:lstStyle/>
          <a:p>
            <a:pPr algn="just"/>
            <a:r>
              <a:rPr lang="en-US" sz="2000" dirty="0" smtClean="0"/>
              <a:t>   </a:t>
            </a:r>
            <a:r>
              <a:rPr lang="ru-RU" sz="2000" dirty="0" smtClean="0"/>
              <a:t>14 июня 1963 года ракета вынесла на орбиту спутника Земли    корабль «Восток – 5» с космонавтом В.Быковским. Через 2 дня     взял старт космический корабль «Восток – 6», впервые пилотируемый женщиной – В.В. Терешковой. Этот старт ставил своей целью изучение влияния различных факторов космического полёта на человеческие организм, в том числе проведение сравнительного анализа воздействия этих факторов на организм мужчины и женщины, расширение объёма </a:t>
            </a:r>
            <a:r>
              <a:rPr lang="ru-RU" sz="2000" dirty="0" err="1" smtClean="0"/>
              <a:t>медико</a:t>
            </a:r>
            <a:r>
              <a:rPr lang="ru-RU" sz="2000" dirty="0" smtClean="0"/>
              <a:t> – биологических исследований и дальнейшую обработку и совершенствование систем пилотируемых космических кораблей в условиях совместного путешествия, проведение геофизических  наблюдений. </a:t>
            </a:r>
            <a:endParaRPr lang="ru-RU" sz="2000" dirty="0"/>
          </a:p>
        </p:txBody>
      </p:sp>
      <p:pic>
        <p:nvPicPr>
          <p:cNvPr id="4" name="Рисунок 3" descr="83495f00c58a.jpg"/>
          <p:cNvPicPr>
            <a:picLocks noChangeAspect="1"/>
          </p:cNvPicPr>
          <p:nvPr/>
        </p:nvPicPr>
        <p:blipFill>
          <a:blip r:embed="rId2" cstate="print"/>
          <a:stretch>
            <a:fillRect/>
          </a:stretch>
        </p:blipFill>
        <p:spPr>
          <a:xfrm>
            <a:off x="2285984" y="4071942"/>
            <a:ext cx="6000792" cy="2500306"/>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72074"/>
            <a:ext cx="7772400" cy="1362456"/>
          </a:xfrm>
        </p:spPr>
        <p:txBody>
          <a:bodyPr/>
          <a:lstStyle/>
          <a:p>
            <a:r>
              <a:rPr lang="ru-RU" dirty="0" smtClean="0"/>
              <a:t> </a:t>
            </a:r>
            <a:endParaRPr lang="ru-RU" dirty="0"/>
          </a:p>
        </p:txBody>
      </p:sp>
      <p:sp>
        <p:nvSpPr>
          <p:cNvPr id="3" name="Текст 2"/>
          <p:cNvSpPr>
            <a:spLocks noGrp="1"/>
          </p:cNvSpPr>
          <p:nvPr>
            <p:ph type="body" idx="1"/>
          </p:nvPr>
        </p:nvSpPr>
        <p:spPr>
          <a:xfrm>
            <a:off x="714348" y="357166"/>
            <a:ext cx="7772400" cy="2795596"/>
          </a:xfrm>
        </p:spPr>
        <p:txBody>
          <a:bodyPr>
            <a:noAutofit/>
          </a:bodyPr>
          <a:lstStyle/>
          <a:p>
            <a:pPr algn="just"/>
            <a:r>
              <a:rPr lang="ru-RU" sz="2000" dirty="0" smtClean="0"/>
              <a:t>   Между кораблями постоянно поддерживалась устойчивая двусторонняя радиосвязь. В ходе полёта космонавты обменивались результатами наблюдений, а в свободное время смеялись и шутили. Они называли себя «Ястреб» и «Чайка» и пели друг другу песни. Обладая сильными русскими характерами, они около 3-х суток смогли спокойно жить в герметически закрытых кабинах и осуществлять управление кораблями, контролировать работу бортовых систем, проводить комплекс научных исследований, вести наблюдение земной поверхности, облачного покрова Земли, наблюдать за Солнцем, Луной, звёздами.</a:t>
            </a:r>
          </a:p>
          <a:p>
            <a:pPr algn="just"/>
            <a:r>
              <a:rPr lang="ru-RU" sz="2000" dirty="0" smtClean="0"/>
              <a:t>  В течение всего полёта ими регулярно выполнялись физиологические, вестибулярные и психологические пробы, проводились специальные упражнения в условиях невесомости.</a:t>
            </a:r>
          </a:p>
          <a:p>
            <a:pPr algn="just"/>
            <a:r>
              <a:rPr lang="ru-RU" sz="2000" dirty="0" smtClean="0"/>
              <a:t>   </a:t>
            </a:r>
            <a:r>
              <a:rPr lang="ru-RU" sz="1800" dirty="0" smtClean="0"/>
              <a:t>Народ славил мужество Валерия Быковского и Валентины Терешковой,  свидание которых состоялось там, где мужчина и женщина ещё никогда не бывали вместе.</a:t>
            </a:r>
          </a:p>
          <a:p>
            <a:pPr algn="just"/>
            <a:r>
              <a:rPr lang="ru-RU" sz="2000" dirty="0" smtClean="0"/>
              <a:t>  </a:t>
            </a:r>
            <a:endParaRPr lang="ru-RU" sz="20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214290"/>
            <a:ext cx="8088470" cy="6215106"/>
          </a:xfrm>
        </p:spPr>
        <p:txBody>
          <a:bodyPr>
            <a:noAutofit/>
          </a:bodyPr>
          <a:lstStyle/>
          <a:p>
            <a:pPr algn="ctr"/>
            <a:r>
              <a:rPr lang="ru-RU" sz="1600" u="sng" dirty="0" smtClean="0"/>
              <a:t>За успешное осуществление полета и проявленные при этом мужество и героизм Указом Президиума Верховного Совета СССР лётчику –космонавту СССР В.В. Терешковой было присвоено звание Героя Советского Союза с вручением ордена Ленина и медали «Золотая Звезда». </a:t>
            </a:r>
          </a:p>
          <a:p>
            <a:r>
              <a:rPr lang="ru-RU" sz="1600" dirty="0" smtClean="0"/>
              <a:t>   В 1968 – 1987 годах  В.В. Терешкова  возглавляла </a:t>
            </a:r>
          </a:p>
          <a:p>
            <a:r>
              <a:rPr lang="ru-RU" sz="1600" dirty="0" smtClean="0"/>
              <a:t>Комитет советских женщин, с 1987 по </a:t>
            </a:r>
          </a:p>
          <a:p>
            <a:r>
              <a:rPr lang="ru-RU" sz="1600" dirty="0" smtClean="0"/>
              <a:t>1089 года она была председателем </a:t>
            </a:r>
          </a:p>
          <a:p>
            <a:r>
              <a:rPr lang="ru-RU" sz="1600" dirty="0" smtClean="0"/>
              <a:t>Президиума Союза советских обществ </a:t>
            </a:r>
          </a:p>
          <a:p>
            <a:r>
              <a:rPr lang="ru-RU" sz="1600" dirty="0" smtClean="0"/>
              <a:t>дружбы и культурных связей с </a:t>
            </a:r>
          </a:p>
          <a:p>
            <a:r>
              <a:rPr lang="ru-RU" sz="1600" dirty="0" smtClean="0"/>
              <a:t>зарубежными странами. С 1994 года </a:t>
            </a:r>
          </a:p>
          <a:p>
            <a:r>
              <a:rPr lang="ru-RU" sz="1600" dirty="0" smtClean="0"/>
              <a:t>Терешкова возглавляет Российский </a:t>
            </a:r>
          </a:p>
          <a:p>
            <a:r>
              <a:rPr lang="ru-RU" sz="1600" dirty="0" smtClean="0"/>
              <a:t>центр  международного научного </a:t>
            </a:r>
          </a:p>
          <a:p>
            <a:r>
              <a:rPr lang="ru-RU" sz="1600" dirty="0" smtClean="0"/>
              <a:t>и культурного сотрудничества при</a:t>
            </a:r>
          </a:p>
          <a:p>
            <a:r>
              <a:rPr lang="ru-RU" sz="1600" dirty="0" smtClean="0"/>
              <a:t>Правительстве РФ.</a:t>
            </a:r>
          </a:p>
          <a:p>
            <a:r>
              <a:rPr lang="ru-RU" sz="1600" dirty="0" smtClean="0"/>
              <a:t>  В 2000 году Британская ассоциация </a:t>
            </a:r>
          </a:p>
          <a:p>
            <a:r>
              <a:rPr lang="ru-RU" sz="1600" dirty="0" smtClean="0"/>
              <a:t>« Ежегодная  ассамблея  женщин»</a:t>
            </a:r>
          </a:p>
          <a:p>
            <a:r>
              <a:rPr lang="ru-RU" sz="1600" dirty="0" smtClean="0"/>
              <a:t>присудила В.В. Терешковой почётный титул </a:t>
            </a:r>
          </a:p>
          <a:p>
            <a:r>
              <a:rPr lang="ru-RU" sz="1600" dirty="0" smtClean="0"/>
              <a:t>« Величайшая женщина 20 – го столетия».</a:t>
            </a:r>
          </a:p>
          <a:p>
            <a:r>
              <a:rPr lang="ru-RU" sz="1600" dirty="0" smtClean="0"/>
              <a:t> Первая женщина-космонавт Земли является </a:t>
            </a:r>
          </a:p>
          <a:p>
            <a:r>
              <a:rPr lang="ru-RU" sz="1600" dirty="0" smtClean="0"/>
              <a:t>почётным гражданином многих городов </a:t>
            </a:r>
          </a:p>
          <a:p>
            <a:r>
              <a:rPr lang="ru-RU" sz="1600" dirty="0" smtClean="0"/>
              <a:t>планеты. Её именем названы кратер на Луне</a:t>
            </a:r>
          </a:p>
          <a:p>
            <a:r>
              <a:rPr lang="ru-RU" sz="1600" dirty="0" smtClean="0"/>
              <a:t>и малая планета. </a:t>
            </a:r>
            <a:endParaRPr lang="ru-RU" sz="1600" dirty="0"/>
          </a:p>
        </p:txBody>
      </p:sp>
      <p:pic>
        <p:nvPicPr>
          <p:cNvPr id="4" name="Рисунок 3" descr="Unbenannt-Scannen-05.jpg"/>
          <p:cNvPicPr>
            <a:picLocks noChangeAspect="1"/>
          </p:cNvPicPr>
          <p:nvPr/>
        </p:nvPicPr>
        <p:blipFill>
          <a:blip r:embed="rId2" cstate="print"/>
          <a:stretch>
            <a:fillRect/>
          </a:stretch>
        </p:blipFill>
        <p:spPr>
          <a:xfrm>
            <a:off x="4929190" y="1357298"/>
            <a:ext cx="3857652" cy="5500702"/>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fade">
                                      <p:cBhvr>
                                        <p:cTn id="46" dur="2000"/>
                                        <p:tgtEl>
                                          <p:spTgt spid="3">
                                            <p:txEl>
                                              <p:pRg st="13" end="13"/>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fade">
                                      <p:cBhvr>
                                        <p:cTn id="49" dur="2000"/>
                                        <p:tgtEl>
                                          <p:spTgt spid="3">
                                            <p:txEl>
                                              <p:pRg st="14" end="14"/>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3">
                                            <p:txEl>
                                              <p:pRg st="15" end="15"/>
                                            </p:txEl>
                                          </p:spTgt>
                                        </p:tgtEl>
                                        <p:attrNameLst>
                                          <p:attrName>style.visibility</p:attrName>
                                        </p:attrNameLst>
                                      </p:cBhvr>
                                      <p:to>
                                        <p:strVal val="visible"/>
                                      </p:to>
                                    </p:set>
                                    <p:animEffect transition="in" filter="fade">
                                      <p:cBhvr>
                                        <p:cTn id="52" dur="2000"/>
                                        <p:tgtEl>
                                          <p:spTgt spid="3">
                                            <p:txEl>
                                              <p:pRg st="15" end="15"/>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3">
                                            <p:txEl>
                                              <p:pRg st="16" end="16"/>
                                            </p:txEl>
                                          </p:spTgt>
                                        </p:tgtEl>
                                        <p:attrNameLst>
                                          <p:attrName>style.visibility</p:attrName>
                                        </p:attrNameLst>
                                      </p:cBhvr>
                                      <p:to>
                                        <p:strVal val="visible"/>
                                      </p:to>
                                    </p:set>
                                    <p:animEffect transition="in" filter="fade">
                                      <p:cBhvr>
                                        <p:cTn id="55" dur="2000"/>
                                        <p:tgtEl>
                                          <p:spTgt spid="3">
                                            <p:txEl>
                                              <p:pRg st="16" end="16"/>
                                            </p:txEl>
                                          </p:spTgt>
                                        </p:tgtEl>
                                      </p:cBhvr>
                                    </p:animEffect>
                                  </p:childTnLst>
                                </p:cTn>
                              </p:par>
                              <p:par>
                                <p:cTn id="56" presetID="10" presetClass="entr" presetSubtype="0" fill="hold" nodeType="withEffect">
                                  <p:stCondLst>
                                    <p:cond delay="0"/>
                                  </p:stCondLst>
                                  <p:childTnLst>
                                    <p:set>
                                      <p:cBhvr>
                                        <p:cTn id="57" dur="1" fill="hold">
                                          <p:stCondLst>
                                            <p:cond delay="0"/>
                                          </p:stCondLst>
                                        </p:cTn>
                                        <p:tgtEl>
                                          <p:spTgt spid="3">
                                            <p:txEl>
                                              <p:pRg st="17" end="17"/>
                                            </p:txEl>
                                          </p:spTgt>
                                        </p:tgtEl>
                                        <p:attrNameLst>
                                          <p:attrName>style.visibility</p:attrName>
                                        </p:attrNameLst>
                                      </p:cBhvr>
                                      <p:to>
                                        <p:strVal val="visible"/>
                                      </p:to>
                                    </p:set>
                                    <p:animEffect transition="in" filter="fade">
                                      <p:cBhvr>
                                        <p:cTn id="58" dur="2000"/>
                                        <p:tgtEl>
                                          <p:spTgt spid="3">
                                            <p:txEl>
                                              <p:pRg st="17" end="17"/>
                                            </p:txEl>
                                          </p:spTgt>
                                        </p:tgtEl>
                                      </p:cBhvr>
                                    </p:animEffect>
                                  </p:childTnLst>
                                </p:cTn>
                              </p:par>
                              <p:par>
                                <p:cTn id="59" presetID="10" presetClass="entr" presetSubtype="0" fill="hold" nodeType="withEffect">
                                  <p:stCondLst>
                                    <p:cond delay="0"/>
                                  </p:stCondLst>
                                  <p:childTnLst>
                                    <p:set>
                                      <p:cBhvr>
                                        <p:cTn id="60" dur="1" fill="hold">
                                          <p:stCondLst>
                                            <p:cond delay="0"/>
                                          </p:stCondLst>
                                        </p:cTn>
                                        <p:tgtEl>
                                          <p:spTgt spid="3">
                                            <p:txEl>
                                              <p:pRg st="18" end="18"/>
                                            </p:txEl>
                                          </p:spTgt>
                                        </p:tgtEl>
                                        <p:attrNameLst>
                                          <p:attrName>style.visibility</p:attrName>
                                        </p:attrNameLst>
                                      </p:cBhvr>
                                      <p:to>
                                        <p:strVal val="visible"/>
                                      </p:to>
                                    </p:set>
                                    <p:animEffect transition="in" filter="fade">
                                      <p:cBhvr>
                                        <p:cTn id="61" dur="20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5899036" cy="6072230"/>
          </a:xfrm>
        </p:spPr>
        <p:txBody>
          <a:bodyPr>
            <a:normAutofit lnSpcReduction="10000"/>
          </a:bodyPr>
          <a:lstStyle/>
          <a:p>
            <a:pPr algn="r"/>
            <a:r>
              <a:rPr lang="ru-RU" sz="3200" dirty="0" smtClean="0"/>
              <a:t>Вторая женщина – космонавт.</a:t>
            </a:r>
          </a:p>
          <a:p>
            <a:r>
              <a:rPr lang="ru-RU" sz="1800" dirty="0" smtClean="0"/>
              <a:t>Светлана Евгеньевна Савицкая родилась  в семье маршала авиации Е. Савицкого 8 августа 1948 года. В 1966 году окончила московскую школу  № 637 и поступила в Московский авиационный институт . Во время учёбы в МАИ училась в Центральной объединённой  лётно-технической школе при ЦК  ДОСААФ, по окончании которой получила квалификацию « Лётчик – инструктор». С 1969 по 1977 входила в состав сборной команды СССР по пилотажному спорту.  В 1970 году выиграла первенство мира по пилотажному спорту на  поршневых самолётах в  Великобритании. Установила 3 мировых рекорда по парашютному спорту из стратосферы и 18 авиационных рекордов на реактивных самолётах. После окончания института работала лётчиком – инструктором</a:t>
            </a:r>
            <a:r>
              <a:rPr lang="en-US" sz="1800" dirty="0" smtClean="0"/>
              <a:t> </a:t>
            </a:r>
            <a:r>
              <a:rPr lang="ru-RU" sz="1800" dirty="0" smtClean="0"/>
              <a:t> и  училась в школе лётчиков – испытателей. В 1976 году начала работать лётчиком-испытателем. Выполняла полёты на самолётах «МиГ-21», «МиГ-25», «Су-7», «Ил-18», «Ил-28». В августе 1980 года была командирована в отряд лётчиков-космонавтов.  </a:t>
            </a:r>
            <a:endParaRPr lang="ru-RU" sz="1800" dirty="0"/>
          </a:p>
        </p:txBody>
      </p:sp>
      <p:pic>
        <p:nvPicPr>
          <p:cNvPr id="5" name="Рисунок 4" descr="0_c520_7c7d4347_XL.jpeg"/>
          <p:cNvPicPr>
            <a:picLocks noChangeAspect="1"/>
          </p:cNvPicPr>
          <p:nvPr/>
        </p:nvPicPr>
        <p:blipFill>
          <a:blip r:embed="rId2" cstate="print"/>
          <a:stretch>
            <a:fillRect/>
          </a:stretch>
        </p:blipFill>
        <p:spPr>
          <a:xfrm>
            <a:off x="6500826" y="1676850"/>
            <a:ext cx="2428892" cy="3708632"/>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530352" y="428604"/>
            <a:ext cx="7772400" cy="6072230"/>
          </a:xfrm>
        </p:spPr>
        <p:txBody>
          <a:bodyPr/>
          <a:lstStyle/>
          <a:p>
            <a:r>
              <a:rPr lang="ru-RU" dirty="0" smtClean="0"/>
              <a:t>   </a:t>
            </a:r>
            <a:r>
              <a:rPr lang="ru-RU" sz="2400" dirty="0" smtClean="0"/>
              <a:t>В июне 1981 года С.Е.Савицкая назначена</a:t>
            </a:r>
          </a:p>
          <a:p>
            <a:r>
              <a:rPr lang="ru-RU" sz="2400" dirty="0" smtClean="0"/>
              <a:t>  космонавтом-исследователем.</a:t>
            </a:r>
          </a:p>
          <a:p>
            <a:r>
              <a:rPr lang="ru-RU" sz="2000" u="sng" dirty="0" smtClean="0"/>
              <a:t>Первый полёт</a:t>
            </a:r>
            <a:r>
              <a:rPr lang="ru-RU" sz="2000" dirty="0" smtClean="0"/>
              <a:t>.</a:t>
            </a:r>
          </a:p>
          <a:p>
            <a:r>
              <a:rPr lang="ru-RU" sz="2000" dirty="0" smtClean="0"/>
              <a:t>С 19 по 27 августа 1982 года в качестве</a:t>
            </a:r>
          </a:p>
          <a:p>
            <a:r>
              <a:rPr lang="ru-RU" sz="2000" dirty="0" smtClean="0"/>
              <a:t> космонавта-исследователя совершила</a:t>
            </a:r>
          </a:p>
          <a:p>
            <a:r>
              <a:rPr lang="ru-RU" sz="2000" dirty="0" smtClean="0"/>
              <a:t>полёт на кораблях «Союз Т-5»,«Союз Т-7» и </a:t>
            </a:r>
          </a:p>
          <a:p>
            <a:r>
              <a:rPr lang="ru-RU" sz="2000" dirty="0" smtClean="0"/>
              <a:t>станции «Салют-7». Её «звёздными»</a:t>
            </a:r>
          </a:p>
          <a:p>
            <a:r>
              <a:rPr lang="ru-RU" sz="2000" dirty="0" smtClean="0"/>
              <a:t>коллегами в этом полёте стали Л.Попов и </a:t>
            </a:r>
          </a:p>
          <a:p>
            <a:r>
              <a:rPr lang="ru-RU" sz="2000" dirty="0" smtClean="0"/>
              <a:t>А. Серебров. </a:t>
            </a:r>
          </a:p>
          <a:p>
            <a:r>
              <a:rPr lang="en-US" sz="2000" dirty="0" smtClean="0"/>
              <a:t>   </a:t>
            </a:r>
            <a:r>
              <a:rPr lang="ru-RU" sz="2000" dirty="0" smtClean="0"/>
              <a:t>В космосе С.Савицкая провела 7 суток 21 час</a:t>
            </a:r>
          </a:p>
          <a:p>
            <a:r>
              <a:rPr lang="ru-RU" sz="2000" dirty="0" smtClean="0"/>
              <a:t>52 минуты 24 секунды.</a:t>
            </a:r>
          </a:p>
          <a:p>
            <a:r>
              <a:rPr lang="ru-RU" sz="2000" dirty="0" smtClean="0"/>
              <a:t> </a:t>
            </a:r>
            <a:r>
              <a:rPr lang="en-US" sz="2000" dirty="0" smtClean="0"/>
              <a:t>  </a:t>
            </a:r>
            <a:r>
              <a:rPr lang="ru-RU" sz="2000" dirty="0" smtClean="0"/>
              <a:t>«После этого полёта уже ни у кого не было никаких вопросов.</a:t>
            </a:r>
          </a:p>
          <a:p>
            <a:r>
              <a:rPr lang="ru-RU" sz="2000" dirty="0" smtClean="0"/>
              <a:t>Никто не говорил, что космонавтика – не женское занятие», - вспоминает Савицкая.</a:t>
            </a:r>
          </a:p>
          <a:p>
            <a:endParaRPr lang="ru-RU" sz="2000" dirty="0" smtClean="0"/>
          </a:p>
          <a:p>
            <a:r>
              <a:rPr lang="ru-RU" sz="2000" u="sng" dirty="0" smtClean="0"/>
              <a:t> </a:t>
            </a:r>
            <a:endParaRPr lang="ru-RU" sz="2000" dirty="0"/>
          </a:p>
        </p:txBody>
      </p:sp>
      <p:pic>
        <p:nvPicPr>
          <p:cNvPr id="4" name="Рисунок 3" descr="177974490.jpg"/>
          <p:cNvPicPr>
            <a:picLocks noChangeAspect="1"/>
          </p:cNvPicPr>
          <p:nvPr/>
        </p:nvPicPr>
        <p:blipFill>
          <a:blip r:embed="rId2" cstate="print"/>
          <a:stretch>
            <a:fillRect/>
          </a:stretch>
        </p:blipFill>
        <p:spPr>
          <a:xfrm>
            <a:off x="6072198" y="1071546"/>
            <a:ext cx="2643206" cy="3571900"/>
          </a:xfrm>
          <a:prstGeom prst="rect">
            <a:avLst/>
          </a:prstGeom>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2000"/>
                                        <p:tgtEl>
                                          <p:spTgt spid="3">
                                            <p:txEl>
                                              <p:pRg st="8" end="8"/>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2000"/>
                                        <p:tgtEl>
                                          <p:spTgt spid="3">
                                            <p:txEl>
                                              <p:pRg st="9" end="9"/>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fade">
                                      <p:cBhvr>
                                        <p:cTn id="37" dur="2000"/>
                                        <p:tgtEl>
                                          <p:spTgt spid="3">
                                            <p:txEl>
                                              <p:pRg st="10" end="10"/>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fade">
                                      <p:cBhvr>
                                        <p:cTn id="40" dur="2000"/>
                                        <p:tgtEl>
                                          <p:spTgt spid="3">
                                            <p:txEl>
                                              <p:pRg st="11" end="11"/>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fade">
                                      <p:cBhvr>
                                        <p:cTn id="43" dur="2000"/>
                                        <p:tgtEl>
                                          <p:spTgt spid="3">
                                            <p:txEl>
                                              <p:pRg st="12" end="12"/>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14" end="14"/>
                                            </p:txEl>
                                          </p:spTgt>
                                        </p:tgtEl>
                                        <p:attrNameLst>
                                          <p:attrName>style.visibility</p:attrName>
                                        </p:attrNameLst>
                                      </p:cBhvr>
                                      <p:to>
                                        <p:strVal val="visible"/>
                                      </p:to>
                                    </p:set>
                                    <p:animEffect transition="in" filter="fade">
                                      <p:cBhvr>
                                        <p:cTn id="46" dur="2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717</TotalTime>
  <Words>1915</Words>
  <Application>Microsoft Office PowerPoint</Application>
  <PresentationFormat>Экран (4:3)</PresentationFormat>
  <Paragraphs>259</Paragraphs>
  <Slides>24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24</vt:i4>
      </vt:variant>
    </vt:vector>
  </HeadingPairs>
  <TitlesOfParts>
    <vt:vector size="25" baseType="lpstr">
      <vt:lpstr>Поток</vt:lpstr>
      <vt:lpstr>Слайд 1</vt:lpstr>
      <vt:lpstr>Слайд 2</vt:lpstr>
      <vt:lpstr>Слайд 3</vt:lpstr>
      <vt:lpstr>Слайд 4</vt:lpstr>
      <vt:lpstr>Слайд 5</vt:lpstr>
      <vt:lpstr> </vt:lpstr>
      <vt:lpstr>Слайд 7</vt:lpstr>
      <vt:lpstr>Слайд 8</vt:lpstr>
      <vt:lpstr>Слайд 9</vt:lpstr>
      <vt:lpstr>Слайд 10</vt:lpstr>
      <vt:lpstr>Слайд 11</vt:lpstr>
      <vt:lpstr>Слайд 12</vt:lpstr>
      <vt:lpstr> </vt:lpstr>
      <vt:lpstr> </vt:lpstr>
      <vt:lpstr>Слайд 15</vt:lpstr>
      <vt:lpstr>Слайд 16</vt:lpstr>
      <vt:lpstr>Четвёртая женщина-космонавт</vt:lpstr>
      <vt:lpstr>Образование: В марте 2001 года окончила  аэрокосмический факультет  Московского авиационного  института (МАИ) имени С.Орджоникидзе  с квалификацией – «инженер».   Профессиональная деятельность: Будучи студенткой, с марта по декабрь 1998 года подрабатывала техником в НИИ низких  температур при МАИ. С августа 2001 года работает в РКК «Энергия»: сначала инженером, а с декабря 2004 года  – инженером 2-й категории в  Главной оперативной группе управления в ЦУПе.  На период прохождения общекосмической подготовки была прикомандирована к РГНИИ ЦПК имени Ю.А.Гагарина.   </vt:lpstr>
      <vt:lpstr>С 15 по 17 июля 2010 года в Казахстане в составе условного экипажа вместе с Олегом Новицким и Сергеем Рыжиковым принимала участие в тренировках по выживанию в условиях пустыни и полупустыни. </vt:lpstr>
      <vt:lpstr>24 марта 2014 года на Байконуре на заседании Государственной комиссии по проведению летных испытаний пилотируемых космических комплексов утверждена в качестве бортинженера-1 дублирующего экипажа ТПК «Союз ТМА-12М». </vt:lpstr>
      <vt:lpstr>Первый полёт</vt:lpstr>
      <vt:lpstr>Слайд 22</vt:lpstr>
      <vt:lpstr>Слайд 23</vt:lpstr>
      <vt:lpstr>Слайд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Русакова</cp:lastModifiedBy>
  <cp:revision>126</cp:revision>
  <dcterms:modified xsi:type="dcterms:W3CDTF">2017-04-22T12:46:48Z</dcterms:modified>
</cp:coreProperties>
</file>