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87" r:id="rId2"/>
    <p:sldId id="334" r:id="rId3"/>
    <p:sldId id="351" r:id="rId4"/>
    <p:sldId id="282" r:id="rId5"/>
    <p:sldId id="349" r:id="rId6"/>
    <p:sldId id="333" r:id="rId7"/>
    <p:sldId id="256" r:id="rId8"/>
    <p:sldId id="257" r:id="rId9"/>
    <p:sldId id="258" r:id="rId10"/>
    <p:sldId id="259" r:id="rId11"/>
    <p:sldId id="260" r:id="rId12"/>
    <p:sldId id="261" r:id="rId13"/>
    <p:sldId id="262" r:id="rId14"/>
    <p:sldId id="283" r:id="rId15"/>
    <p:sldId id="263" r:id="rId16"/>
    <p:sldId id="264" r:id="rId17"/>
    <p:sldId id="265" r:id="rId18"/>
    <p:sldId id="266" r:id="rId19"/>
    <p:sldId id="267" r:id="rId20"/>
    <p:sldId id="268" r:id="rId21"/>
    <p:sldId id="300" r:id="rId22"/>
    <p:sldId id="301" r:id="rId23"/>
    <p:sldId id="269" r:id="rId24"/>
    <p:sldId id="284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336" r:id="rId33"/>
    <p:sldId id="340" r:id="rId34"/>
    <p:sldId id="341" r:id="rId35"/>
    <p:sldId id="350" r:id="rId36"/>
    <p:sldId id="342" r:id="rId37"/>
    <p:sldId id="310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XP" initials="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2B6272-2F01-4F18-B260-DDC723238721}" type="datetimeFigureOut">
              <a:rPr lang="ru-RU" smtClean="0"/>
              <a:pPr/>
              <a:t>06.04.2017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B6E8EC-6210-4D23-A35C-8B58137DC42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B6E8EC-6210-4D23-A35C-8B58137DC42B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123\images\uch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428736"/>
            <a:ext cx="4553183" cy="342902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1000100" y="642918"/>
            <a:ext cx="7700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БПОУ «</a:t>
            </a:r>
            <a:r>
              <a:rPr lang="ru-RU" sz="2400" dirty="0" err="1" smtClean="0"/>
              <a:t>Седельниковский</a:t>
            </a:r>
            <a:r>
              <a:rPr lang="ru-RU" sz="2400" dirty="0" smtClean="0"/>
              <a:t> агропромышленный техникум</a:t>
            </a:r>
            <a:r>
              <a:rPr lang="ru-RU" sz="2800" dirty="0" smtClean="0"/>
              <a:t>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00166" y="5143512"/>
            <a:ext cx="62151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Мастер производственного обучения  - Баранов  Владимир Ильич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771800" y="5805264"/>
            <a:ext cx="3870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Седельниково, Омской области, 2016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1" y="642918"/>
            <a:ext cx="6521157" cy="5554683"/>
          </a:xfrm>
          <a:prstGeom prst="round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662348"/>
            <a:ext cx="6072230" cy="5463815"/>
          </a:xfrm>
          <a:prstGeom prst="round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453956"/>
            <a:ext cx="7143800" cy="5672207"/>
          </a:xfrm>
          <a:prstGeom prst="round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785794"/>
            <a:ext cx="8149582" cy="5311781"/>
          </a:xfrm>
          <a:prstGeom prst="round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1472" y="1928802"/>
            <a:ext cx="7929618" cy="255454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Классификация сварочной дуги </a:t>
            </a:r>
            <a:endParaRPr lang="ru-RU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14422"/>
            <a:ext cx="3166232" cy="4811715"/>
          </a:xfrm>
          <a:prstGeom prst="round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1214422"/>
            <a:ext cx="5000660" cy="478634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7" name="Прямоугольник 6"/>
          <p:cNvSpPr/>
          <p:nvPr/>
        </p:nvSpPr>
        <p:spPr>
          <a:xfrm>
            <a:off x="424403" y="357166"/>
            <a:ext cx="795512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По подключению к источнику питания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85794"/>
            <a:ext cx="3816516" cy="4525963"/>
          </a:xfrm>
          <a:prstGeom prst="round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 l="6154" r="7692" b="29851"/>
          <a:stretch>
            <a:fillRect/>
          </a:stretch>
        </p:blipFill>
        <p:spPr bwMode="auto">
          <a:xfrm>
            <a:off x="4357686" y="2571744"/>
            <a:ext cx="4071966" cy="335758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785794"/>
            <a:ext cx="3331816" cy="4525963"/>
          </a:xfrm>
          <a:prstGeom prst="round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43050"/>
            <a:ext cx="4065593" cy="442915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285860"/>
            <a:ext cx="6712449" cy="4525963"/>
          </a:xfrm>
          <a:prstGeom prst="round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357298"/>
            <a:ext cx="6760055" cy="4525963"/>
          </a:xfrm>
          <a:prstGeom prst="round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6226196"/>
          </a:xfrm>
        </p:spPr>
        <p:txBody>
          <a:bodyPr>
            <a:normAutofit/>
          </a:bodyPr>
          <a:lstStyle/>
          <a:p>
            <a:r>
              <a:rPr lang="ru-RU" dirty="0" smtClean="0"/>
              <a:t>Занятие теоретического обучения по МДК 01.01  «Основы технологии сварки и сварочное оборудование». </a:t>
            </a:r>
            <a:br>
              <a:rPr lang="ru-RU" dirty="0" smtClean="0"/>
            </a:br>
            <a:r>
              <a:rPr lang="ru-RU" dirty="0" smtClean="0"/>
              <a:t> Тема: </a:t>
            </a:r>
            <a:r>
              <a:rPr lang="ru-RU" b="1" i="1" dirty="0" smtClean="0"/>
              <a:t>Электрическая </a:t>
            </a:r>
            <a:br>
              <a:rPr lang="ru-RU" b="1" i="1" dirty="0" smtClean="0"/>
            </a:br>
            <a:r>
              <a:rPr lang="ru-RU" b="1" i="1" dirty="0" smtClean="0"/>
              <a:t>сварочная дуга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142984"/>
            <a:ext cx="6633859" cy="4525963"/>
          </a:xfrm>
          <a:prstGeom prst="round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100" y="1071546"/>
            <a:ext cx="6715172" cy="4524315"/>
          </a:xfrm>
          <a:prstGeom prst="rect">
            <a:avLst/>
          </a:prstGeom>
          <a:noFill/>
          <a:ln w="31750" cap="rnd" cmpd="dbl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1"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прямой полярности отрицательный полюс силовой цепи - катод - находится на электроде, а положительный полюс - анод - на основном металле </a:t>
            </a:r>
            <a:r>
              <a:rPr lang="ru-RU" sz="3600" b="1" dirty="0" smtClean="0"/>
              <a:t>(минус «-» на электроде, плюс «+» на металле)</a:t>
            </a:r>
            <a:endParaRPr lang="ru-RU" sz="3600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5918" y="1142984"/>
            <a:ext cx="5072082" cy="4031873"/>
          </a:xfrm>
          <a:prstGeom prst="rect">
            <a:avLst/>
          </a:prstGeom>
          <a:ln w="31750" cap="rnd" cmpd="thickThin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обратной полярности положительный полюс –катод находится на электроде, а отрицательный-анод –  на изделии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3200" dirty="0" smtClean="0"/>
              <a:t>«плюс» на электроде, а «минус» на изделии).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214422"/>
            <a:ext cx="6818082" cy="4525963"/>
          </a:xfrm>
          <a:prstGeom prst="round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71472" y="1928802"/>
            <a:ext cx="7929618" cy="255454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Причины отклонения дуги</a:t>
            </a:r>
            <a:endParaRPr lang="ru-RU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642918"/>
            <a:ext cx="8429684" cy="5143536"/>
          </a:xfrm>
          <a:prstGeom prst="round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707594"/>
            <a:ext cx="4857784" cy="5111698"/>
          </a:xfrm>
          <a:prstGeom prst="round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535480"/>
            <a:ext cx="5286412" cy="5827604"/>
          </a:xfrm>
          <a:prstGeom prst="round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473950"/>
            <a:ext cx="5572163" cy="6008182"/>
          </a:xfrm>
          <a:prstGeom prst="round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7" y="328684"/>
            <a:ext cx="6286544" cy="6220716"/>
          </a:xfrm>
          <a:prstGeom prst="round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11882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Цели занятия:</a:t>
            </a:r>
            <a:br>
              <a:rPr lang="ru-RU" dirty="0" smtClean="0"/>
            </a:br>
            <a:r>
              <a:rPr lang="ru-RU" sz="2700" b="1" i="1" dirty="0" smtClean="0"/>
              <a:t>Обучающая:</a:t>
            </a:r>
            <a:r>
              <a:rPr lang="ru-RU" sz="2700" i="1" dirty="0" smtClean="0"/>
              <a:t/>
            </a:r>
            <a:br>
              <a:rPr lang="ru-RU" sz="2700" i="1" dirty="0" smtClean="0"/>
            </a:br>
            <a:r>
              <a:rPr lang="ru-RU" sz="2700" i="1" dirty="0" smtClean="0"/>
              <a:t>-ознакомление обучающихся с видами сварочных дуг;</a:t>
            </a:r>
            <a:br>
              <a:rPr lang="ru-RU" sz="2700" i="1" dirty="0" smtClean="0"/>
            </a:br>
            <a:r>
              <a:rPr lang="ru-RU" sz="2700" i="1" dirty="0" smtClean="0"/>
              <a:t>-на основе знаний, полученных на уроках специальных дисциплин и производственного обучения, создать у обучающихся прочную ориентировочную основу трудовых действий при работе со сварочной дугой</a:t>
            </a:r>
            <a:br>
              <a:rPr lang="ru-RU" sz="2700" i="1" dirty="0" smtClean="0"/>
            </a:br>
            <a:r>
              <a:rPr lang="ru-RU" sz="2700" b="1" i="1" dirty="0" smtClean="0"/>
              <a:t>Развивающая:</a:t>
            </a:r>
            <a:r>
              <a:rPr lang="ru-RU" sz="2700" i="1" dirty="0" smtClean="0"/>
              <a:t/>
            </a:r>
            <a:br>
              <a:rPr lang="ru-RU" sz="2700" i="1" dirty="0" smtClean="0"/>
            </a:br>
            <a:r>
              <a:rPr lang="ru-RU" sz="2700" i="1" dirty="0" smtClean="0"/>
              <a:t>-развитие интереса и формирование положительной мотивации к изучаемому предмету;</a:t>
            </a:r>
            <a:br>
              <a:rPr lang="ru-RU" sz="2700" i="1" dirty="0" smtClean="0"/>
            </a:br>
            <a:r>
              <a:rPr lang="ru-RU" sz="2700" i="1" dirty="0" smtClean="0"/>
              <a:t>-развитие умений обучающихся работать с учебником, схемами, презентацией учебного материала</a:t>
            </a:r>
            <a:br>
              <a:rPr lang="ru-RU" sz="2700" i="1" dirty="0" smtClean="0"/>
            </a:br>
            <a:r>
              <a:rPr lang="ru-RU" sz="2700" b="1" i="1" dirty="0" smtClean="0"/>
              <a:t>Воспитательная:</a:t>
            </a:r>
            <a:r>
              <a:rPr lang="ru-RU" sz="2700" i="1" dirty="0" smtClean="0"/>
              <a:t/>
            </a:r>
            <a:br>
              <a:rPr lang="ru-RU" sz="2700" i="1" dirty="0" smtClean="0"/>
            </a:br>
            <a:r>
              <a:rPr lang="ru-RU" sz="2700" i="1" dirty="0" smtClean="0"/>
              <a:t>-привитие аккуратности при работе с рабочей тетрадью и учебником;</a:t>
            </a:r>
            <a:br>
              <a:rPr lang="ru-RU" sz="2700" i="1" dirty="0" smtClean="0"/>
            </a:br>
            <a:r>
              <a:rPr lang="ru-RU" sz="2700" i="1" dirty="0" smtClean="0"/>
              <a:t>-формирование способности к самовыражению</a:t>
            </a:r>
            <a:br>
              <a:rPr lang="ru-RU" sz="2700" i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428604"/>
            <a:ext cx="6357982" cy="5997862"/>
          </a:xfrm>
          <a:prstGeom prst="round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/>
              <a:t>МЕРЫ ПРЕДОТВРАЩЕНИЯ</a:t>
            </a:r>
          </a:p>
          <a:p>
            <a:pPr>
              <a:buNone/>
            </a:pPr>
            <a:r>
              <a:rPr lang="ru-RU" sz="2400" b="1" u="sng" dirty="0" smtClean="0"/>
              <a:t>При несимметричности обмазки («козыряние» электрода)</a:t>
            </a:r>
          </a:p>
          <a:p>
            <a:pPr>
              <a:buNone/>
            </a:pPr>
            <a:endParaRPr lang="ru-RU" sz="2000" b="1" dirty="0" smtClean="0"/>
          </a:p>
          <a:p>
            <a:pPr>
              <a:buFont typeface="Wingdings" pitchFamily="2" charset="2"/>
              <a:buChar char="q"/>
            </a:pPr>
            <a:r>
              <a:rPr lang="ru-RU" sz="2000" b="1" dirty="0" smtClean="0"/>
              <a:t>Изменение угла наклона электрода к изделию</a:t>
            </a:r>
          </a:p>
          <a:p>
            <a:pPr>
              <a:buFont typeface="Wingdings" pitchFamily="2" charset="2"/>
              <a:buChar char="q"/>
            </a:pPr>
            <a:r>
              <a:rPr lang="ru-RU" sz="2000" b="1" dirty="0" smtClean="0"/>
              <a:t>Сварка короткой дугой</a:t>
            </a:r>
          </a:p>
          <a:p>
            <a:pPr>
              <a:buFont typeface="Wingdings" pitchFamily="2" charset="2"/>
              <a:buChar char="q"/>
            </a:pPr>
            <a:r>
              <a:rPr lang="ru-RU" sz="2000" b="1" dirty="0" smtClean="0"/>
              <a:t>Применение инверторных источников питания</a:t>
            </a:r>
          </a:p>
          <a:p>
            <a:pPr>
              <a:buNone/>
            </a:pPr>
            <a:endParaRPr lang="ru-RU" sz="2000" b="1" dirty="0" smtClean="0"/>
          </a:p>
          <a:p>
            <a:pPr>
              <a:buNone/>
            </a:pPr>
            <a:r>
              <a:rPr lang="ru-RU" sz="2400" b="1" u="sng" dirty="0" smtClean="0"/>
              <a:t>При химической неоднородности свариваемой стали</a:t>
            </a:r>
          </a:p>
          <a:p>
            <a:pPr>
              <a:buNone/>
            </a:pPr>
            <a:endParaRPr lang="ru-RU" sz="2000" b="1" dirty="0" smtClean="0"/>
          </a:p>
          <a:p>
            <a:pPr>
              <a:buFont typeface="Wingdings" pitchFamily="2" charset="2"/>
              <a:buChar char="q"/>
            </a:pPr>
            <a:r>
              <a:rPr lang="ru-RU" sz="2000" b="1" dirty="0" smtClean="0"/>
              <a:t>Использование стабилизаторов дуги</a:t>
            </a:r>
          </a:p>
          <a:p>
            <a:pPr>
              <a:buFont typeface="Wingdings" pitchFamily="2" charset="2"/>
              <a:buChar char="q"/>
            </a:pPr>
            <a:r>
              <a:rPr lang="ru-RU" sz="2000" b="1" dirty="0" smtClean="0"/>
              <a:t>Изменение угла наклона электрода к изделию</a:t>
            </a:r>
          </a:p>
          <a:p>
            <a:pPr>
              <a:buFont typeface="Wingdings" pitchFamily="2" charset="2"/>
              <a:buChar char="q"/>
            </a:pPr>
            <a:r>
              <a:rPr lang="ru-RU" sz="2000" b="1" dirty="0" smtClean="0"/>
              <a:t>Применение источников переменного тока и инверторных.</a:t>
            </a:r>
            <a:endParaRPr lang="ru-RU" sz="2000" b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785794"/>
            <a:ext cx="8543956" cy="4714908"/>
          </a:xfrm>
        </p:spPr>
        <p:txBody>
          <a:bodyPr>
            <a:normAutofit/>
          </a:bodyPr>
          <a:lstStyle/>
          <a:p>
            <a:r>
              <a:rPr lang="ru-RU" sz="5400" dirty="0" smtClean="0"/>
              <a:t>Закрепление изученного материала</a:t>
            </a:r>
            <a:endParaRPr lang="ru-RU" sz="54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186766" cy="6083320"/>
          </a:xfrm>
        </p:spPr>
        <p:txBody>
          <a:bodyPr>
            <a:normAutofit/>
          </a:bodyPr>
          <a:lstStyle/>
          <a:p>
            <a:r>
              <a:rPr lang="ru-RU" sz="6000" dirty="0" smtClean="0"/>
              <a:t>Самостоятельная работа.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Начертить графически классификацию сварочных дуг</a:t>
            </a:r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6083320"/>
          </a:xfrm>
        </p:spPr>
        <p:txBody>
          <a:bodyPr>
            <a:normAutofit/>
          </a:bodyPr>
          <a:lstStyle/>
          <a:p>
            <a:r>
              <a:rPr lang="ru-RU" sz="9600" dirty="0" smtClean="0"/>
              <a:t>ИТОГИ ЗАНЯТИЯ</a:t>
            </a:r>
            <a:endParaRPr lang="ru-RU" sz="96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68940"/>
          </a:xfrm>
        </p:spPr>
        <p:txBody>
          <a:bodyPr>
            <a:normAutofit/>
          </a:bodyPr>
          <a:lstStyle/>
          <a:p>
            <a:r>
              <a:rPr lang="ru-RU" dirty="0" smtClean="0"/>
              <a:t>Оценивание  деятельности обучающихся:</a:t>
            </a:r>
            <a:br>
              <a:rPr lang="ru-RU" dirty="0" smtClean="0"/>
            </a:br>
            <a:r>
              <a:rPr lang="ru-RU" dirty="0" smtClean="0"/>
              <a:t> Выставление оценок и их комментарий.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6154758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ru-RU" sz="6000" dirty="0" smtClean="0"/>
              <a:t>Домашнее задание.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Повторить тему «Электрическая сварочная дуга»</a:t>
            </a:r>
            <a:br>
              <a:rPr lang="ru-RU" dirty="0" smtClean="0"/>
            </a:br>
            <a:r>
              <a:rPr lang="ru-RU" sz="3600" dirty="0" smtClean="0"/>
              <a:t>1.Учебник Маслов В.И. Сварочные работы стр. 25-30 и ответить на контрольные вопросы</a:t>
            </a:r>
            <a:br>
              <a:rPr lang="ru-RU" sz="3600" dirty="0" smtClean="0"/>
            </a:br>
            <a:r>
              <a:rPr lang="ru-RU" sz="3600" dirty="0" smtClean="0"/>
              <a:t> </a:t>
            </a:r>
            <a:endParaRPr lang="ru-RU" sz="36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00034" y="1214422"/>
            <a:ext cx="8183880" cy="2571768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Урок   закончен!</a:t>
            </a:r>
            <a:br>
              <a:rPr kumimoji="0" lang="ru-RU" sz="1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r>
              <a:rPr kumimoji="0" lang="ru-RU" sz="1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Спасибо !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Scan0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7544" y="3571876"/>
            <a:ext cx="2396043" cy="29527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214290"/>
            <a:ext cx="8072494" cy="255454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ЭЛЕКТРИЧЕСКАЯСВАРОЧНАЯ ДУГА</a:t>
            </a:r>
            <a:endParaRPr lang="ru-RU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3786190"/>
            <a:ext cx="8072494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6369072"/>
          </a:xfrm>
        </p:spPr>
        <p:txBody>
          <a:bodyPr>
            <a:normAutofit/>
          </a:bodyPr>
          <a:lstStyle/>
          <a:p>
            <a:r>
              <a:rPr lang="ru-RU" sz="3600" b="1" i="1" dirty="0" smtClean="0"/>
              <a:t>Перед Вами стоит следующая цель. </a:t>
            </a:r>
            <a:br>
              <a:rPr lang="ru-RU" sz="3600" b="1" i="1" dirty="0" smtClean="0"/>
            </a:br>
            <a:r>
              <a:rPr lang="ru-RU" sz="2800" b="1" i="1" dirty="0" smtClean="0"/>
              <a:t>Вы будете: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i="1" dirty="0" smtClean="0"/>
              <a:t>иметь представление о возникновение и строение сварочной дуги, о классификации сварочных дуг, о причинах отклонения дуги, о </a:t>
            </a:r>
            <a:r>
              <a:rPr lang="ru-RU" sz="2800" i="1" dirty="0" err="1" smtClean="0"/>
              <a:t>вольт-амперных</a:t>
            </a:r>
            <a:r>
              <a:rPr lang="ru-RU" sz="2800" i="1" dirty="0" smtClean="0"/>
              <a:t> характеристиках дуги;</a:t>
            </a:r>
            <a:br>
              <a:rPr lang="ru-RU" sz="2800" i="1" dirty="0" smtClean="0"/>
            </a:br>
            <a:r>
              <a:rPr lang="ru-RU" sz="2800" b="1" i="1" dirty="0" smtClean="0"/>
              <a:t>знать: </a:t>
            </a:r>
            <a:r>
              <a:rPr lang="ru-RU" sz="2800" i="1" dirty="0" smtClean="0"/>
              <a:t>что представляет собой электрическая сварочная дуга, как возникает и поддерживается электрическая сварочная дуга, основные свойства электрических сварочных дуг, виды сварочных дуг.</a:t>
            </a:r>
            <a:br>
              <a:rPr lang="ru-RU" sz="2800" i="1" dirty="0" smtClean="0"/>
            </a:br>
            <a:r>
              <a:rPr lang="ru-RU" sz="2800" b="1" i="1" dirty="0" smtClean="0"/>
              <a:t>уметь: </a:t>
            </a:r>
            <a:r>
              <a:rPr lang="ru-RU" sz="2800" i="1" dirty="0" smtClean="0"/>
              <a:t> определять полярность дуги.</a:t>
            </a:r>
            <a:endParaRPr lang="ru-RU" sz="2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928670"/>
            <a:ext cx="8258204" cy="4572032"/>
          </a:xfrm>
        </p:spPr>
        <p:txBody>
          <a:bodyPr>
            <a:normAutofit/>
          </a:bodyPr>
          <a:lstStyle/>
          <a:p>
            <a:pPr lvl="0"/>
            <a:r>
              <a:rPr lang="ru-RU" sz="5400" dirty="0" smtClean="0"/>
              <a:t>1.Возникновение и строение сварочной дуги.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357298"/>
            <a:ext cx="6072230" cy="4919676"/>
          </a:xfrm>
          <a:prstGeom prst="roundRect">
            <a:avLst/>
          </a:prstGeom>
          <a:solidFill>
            <a:srgbClr val="FF0000"/>
          </a:solidFill>
          <a:ln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2143108" y="357166"/>
            <a:ext cx="45177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ВОЗНИКНОВЕНИЕ</a:t>
            </a:r>
            <a:endParaRPr lang="ru-RU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562162"/>
            <a:ext cx="6572296" cy="6000792"/>
          </a:xfrm>
          <a:prstGeom prst="round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665936"/>
            <a:ext cx="5643602" cy="5805528"/>
          </a:xfrm>
          <a:prstGeom prst="round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1169</TotalTime>
  <Words>185</Words>
  <Application>Microsoft Office PowerPoint</Application>
  <PresentationFormat>Экран (4:3)</PresentationFormat>
  <Paragraphs>33</Paragraphs>
  <Slides>37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Слайд 1</vt:lpstr>
      <vt:lpstr>Занятие теоретического обучения по МДК 01.01  «Основы технологии сварки и сварочное оборудование».   Тема: Электрическая  сварочная дуга   </vt:lpstr>
      <vt:lpstr>    Цели занятия: Обучающая: -ознакомление обучающихся с видами сварочных дуг; -на основе знаний, полученных на уроках специальных дисциплин и производственного обучения, создать у обучающихся прочную ориентировочную основу трудовых действий при работе со сварочной дугой Развивающая: -развитие интереса и формирование положительной мотивации к изучаемому предмету; -развитие умений обучающихся работать с учебником, схемами, презентацией учебного материала Воспитательная: -привитие аккуратности при работе с рабочей тетрадью и учебником; -формирование способности к самовыражению    </vt:lpstr>
      <vt:lpstr>Слайд 4</vt:lpstr>
      <vt:lpstr>Перед Вами стоит следующая цель.  Вы будете: иметь представление о возникновение и строение сварочной дуги, о классификации сварочных дуг, о причинах отклонения дуги, о вольт-амперных характеристиках дуги; знать: что представляет собой электрическая сварочная дуга, как возникает и поддерживается электрическая сварочная дуга, основные свойства электрических сварочных дуг, виды сварочных дуг. уметь:  определять полярность дуги.</vt:lpstr>
      <vt:lpstr>1.Возникновение и строение сварочной дуги.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Закрепление изученного материала</vt:lpstr>
      <vt:lpstr>Самостоятельная работа. Начертить графически классификацию сварочных дуг</vt:lpstr>
      <vt:lpstr>ИТОГИ ЗАНЯТИЯ</vt:lpstr>
      <vt:lpstr>Оценивание  деятельности обучающихся:  Выставление оценок и их комментарий.   </vt:lpstr>
      <vt:lpstr>Домашнее задание. Повторить тему «Электрическая сварочная дуга» 1.Учебник Маслов В.И. Сварочные работы стр. 25-30 и ответить на контрольные вопросы  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Электрическая сварочная дуга</dc:title>
  <dc:creator>Баранов В.И.</dc:creator>
  <cp:lastModifiedBy>RePack by SPecialiST</cp:lastModifiedBy>
  <cp:revision>131</cp:revision>
  <dcterms:modified xsi:type="dcterms:W3CDTF">2017-04-06T13:45:33Z</dcterms:modified>
</cp:coreProperties>
</file>