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80" r:id="rId6"/>
    <p:sldId id="278" r:id="rId7"/>
    <p:sldId id="257" r:id="rId8"/>
    <p:sldId id="258" r:id="rId9"/>
    <p:sldId id="260" r:id="rId10"/>
    <p:sldId id="271" r:id="rId11"/>
    <p:sldId id="272" r:id="rId12"/>
    <p:sldId id="273" r:id="rId13"/>
    <p:sldId id="279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F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0.0151</cdr:y>
    </cdr:from>
    <cdr:to>
      <cdr:x>1</cdr:x>
      <cdr:y>0.96009</cdr:y>
    </cdr:to>
    <cdr:pic>
      <cdr:nvPicPr>
        <cdr:cNvPr id="2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16322" t="29156" r="51631" b="23594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344" y="58688"/>
          <a:ext cx="3657600" cy="36724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2440FE-E7A3-40A7-8B64-227BD9E788B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E48A6E-67A1-4E82-8812-CBFA51B0E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lementy.ru/" TargetMode="External"/><Relationship Id="rId2" Type="http://schemas.openxmlformats.org/officeDocument/2006/relationships/hyperlink" Target="http://www.ozhegov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oeobrazovanie.ru/" TargetMode="External"/><Relationship Id="rId4" Type="http://schemas.openxmlformats.org/officeDocument/2006/relationships/hyperlink" Target="http://zrenielib.ru/docs/index-448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0%D0%B6%D0%B4%D0%B0%D0%BD%D0%B8%D0%BD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1%D1%83%D0%B4" TargetMode="External"/><Relationship Id="rId5" Type="http://schemas.openxmlformats.org/officeDocument/2006/relationships/hyperlink" Target="http://ru.wikipedia.org/wiki/%D0%AE%D1%80%D0%B8%D0%B4%D0%B8%D1%87%D0%B5%D1%81%D0%BA%D0%BE%D0%B5_%D0%BB%D0%B8%D1%86%D0%BE" TargetMode="External"/><Relationship Id="rId4" Type="http://schemas.openxmlformats.org/officeDocument/2006/relationships/hyperlink" Target="http://ru.wikipedia.org/wiki/%D0%9B%D0%B8%D1%86%D0%BE_%D0%B1%D0%B5%D0%B7_%D0%B3%D1%80%D0%B0%D0%B6%D0%B4%D0%B0%D0%BD%D1%81%D1%82%D0%B2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9F%D1%80%D0%BE%D0%B4%D1%83%D0%BA%D1%82_(%D0%B1%D0%B8%D0%B7%D0%BD%D0%B5%D1%81)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071546"/>
            <a:ext cx="7143800" cy="25717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Тема:</a:t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«Математика важна,</a:t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 всем профессиям нужна»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79379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Выполнила: </a:t>
            </a:r>
          </a:p>
          <a:p>
            <a:r>
              <a:rPr lang="ru-RU" sz="2000" i="1" dirty="0" err="1" smtClean="0">
                <a:solidFill>
                  <a:srgbClr val="002060"/>
                </a:solidFill>
              </a:rPr>
              <a:t>Айбушева</a:t>
            </a:r>
            <a:r>
              <a:rPr lang="ru-RU" sz="2000" i="1" dirty="0" smtClean="0">
                <a:solidFill>
                  <a:srgbClr val="002060"/>
                </a:solidFill>
              </a:rPr>
              <a:t> Амалия, ученица 4б класса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Руководитель:</a:t>
            </a:r>
            <a:r>
              <a:rPr lang="ru-RU" sz="2000" i="1" dirty="0">
                <a:solidFill>
                  <a:srgbClr val="002060"/>
                </a:solidFill>
              </a:rPr>
              <a:t>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Николаева Оксана Николаевна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79208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МАОУ «</a:t>
            </a:r>
            <a:r>
              <a:rPr lang="ru-RU" sz="1600" b="1" i="1" u="sng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Нурлатская</a:t>
            </a:r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гимназия им. М.Е.Сергеева» г. Нурлат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2017 год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6314" y="419850"/>
            <a:ext cx="378619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ru-RU" dirty="0" smtClean="0"/>
              <a:t>это спортсмен, играющий в футбол.</a:t>
            </a:r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780928"/>
            <a:ext cx="5976664" cy="3719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3000396" cy="8683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u="sng" dirty="0" smtClean="0"/>
              <a:t>Футболист</a:t>
            </a:r>
            <a:r>
              <a:rPr lang="ru-RU" dirty="0" smtClean="0"/>
              <a:t>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132856"/>
            <a:ext cx="64294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5129" name="Picture 9" descr="https://im0-tub-ru.yandex.net/i?id=608082427f289825cc0f6634bcb460b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3308" y="1772816"/>
            <a:ext cx="3029172" cy="324036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39552" y="3211308"/>
            <a:ext cx="54726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Команда провела 3 матча. Один матч она выиграла, другой – свела в ничью, а третий проиграла сопернику. За все матчи команда забила 3 гола и пропустила 1. С каким счетом закончился каждый матч?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Решение.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Учитывая, что сыграно было всего 3 матча, а голов суммарно у команды и ее соперника было 3+1=4, то расклад может быть такой.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Первый матч закончился победой 3:0, второй – ничья 0:0, третий – поражение 0:1.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6314" y="281351"/>
            <a:ext cx="3786198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ru-RU" b="1" dirty="0" smtClean="0"/>
              <a:t>- </a:t>
            </a:r>
            <a:r>
              <a:rPr lang="ru-RU" dirty="0" smtClean="0"/>
              <a:t>это человек, который переписывает или пересказывает текст, существующий на одном языке, на другой.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3000396" cy="8683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u="sng" dirty="0" smtClean="0"/>
              <a:t>Переводчик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QEBQUERQVFhAUFhcUFRcVFRQVEBYWFxQXFhQVFBQYHCggGBolGxcVITEhJSkrLi4uFx8zODMsNygtLisBCgoKDg0OGxAQGiwkHyQsLCwsLCwsLCwsLywsLywsLCwsLSwsLywsLCwwLCwsLCwsLCwsLCwsLCwsLCwsLCwsLP/AABEIARMAtwMBIgACEQEDEQH/xAAcAAABBQEBAQAAAAAAAAAAAAAAAQQFBgcCAwj/xABGEAABBAADBAcEBggEBQUAAAABAAIDEQQSIQUxQVEGEyJhcYGRBzKhsUJScpLB0RQjYoKisuHwFSQ0czNDU7PCRGOTw/H/xAAZAQEAAwEBAAAAAAAAAAAAAAAAAQIDBAX/xAAuEQACAgEDAgMIAQUAAAAAAAAAAQIRAwQhMRJBIlFxBRMyYaHR4fCBI0KRsfH/2gAMAwEAAhEDEQA/ANhQhCgsCEIQAhCEAIQhACRKhAIhKkQAhJaVACEIQAhCEAJEqEAiEIQgEIQpB0hCFBIIQhACEIQAhcySBvvEAbtSBryXSAEj3UCTuAs+ASrmQW0+B+SAo20/aC2M9odWw7nHtPrga8OQK52P7RMFiJhGJHh5rK6Rj2tJPDMRp5rKsY0TY09b7pJAG6mg0B3bgr//AIXhnQFr2ANqgWDtA8CDw81lkyKDSZ0QxdSbRpQb/e/wXpEs26I7amwcjcNiXdZhnf8AClBDms1oAuHDcCPok8ip53SRztrNwkTbbG0mc3VFzWlmW94ANn7Xcrxd8GUotclvQhCsUBCEIAQhCAEIQgBCEKSBUIQoJBCEIAQhAQGcdONsE7Qiha45ImlzwCRb8pko1v0awVxshS/Qd2IEkonlzMPaY27ok61e4VWneqljoRiJsXIbLiZCCPerUADvyqzdCMU1zWSMPYc50ZDtDdnKWniCBfqOCq+TdTqDj5l3SEJUKxgYb046P9Rjjlach1aXe6QQLNCrIN2PAqU6FN6xk+HmJew0Rem7gtR2psuLEsLZWg9lzQ6rc3NVlp4ageiyR+Dl2fjskgsaVRyhwJ0IcOB5aFYZk6OzTtPbuXTZ8bMpgcwNLR7tANy7gW925TGw9gNgnnxDtZp8l3qWBrA3KHb+GvgFF7Oga5wkoCRw1rgNOz4CvmrZBKHttpBG7TmNCPG1XT9ymo5O0JUhXScwIQhACEIQAhCEFAhCFJAqEqRQSCEIQAi6+aF54h+VjidwaSfIIDKthvvFSD6IrX90g/zKb2ZhQ3AuLQM0Emc8OwX26j3BpPqq7sxhtua8z5HOI4dloLR3jQq2dGZP9c1wzDIHVwNxuzDz/FQXLmx1gEbiLHmh7wASSABvJNAeJKgdgbYb/h7ZpD2GQ53HjTLDvO2n1CxnbPSmfaErute7q9S2MGo2i9BlGhIHEqS+LE8kqNK6Ue03D4a2YcdfNRotI/R2n9p99rwb6rP9hY+XHzyHEOLpHkuB3AGgAByAoaKvPj7VaVoE66ObTEE9ngdW1WZnHL38VTIri0jshgUJUbHsAZYwCKcB2vzJVXw3TR2Fxc7mgSYaR5OQGvdAbnYeBNWeBTLpX0lL/wBXhz2HAZ3WbcK3fmqo5hBBaaveDq0+HIrHDFpWdOLTp25rnsbdsXplhMVQbJ1ch+hLTHE8mm6d5FWFfODtBS0H2Z7feJv0aR7nMeD1eYk5XNF02+BF6dy3TObUaHoi5QfHY05MdruIjFEi3sGnK9R8E+Udtr3Y++VvycVGT4WefD4kPovdHgulzH7o8F0rLggEIQpIBCEIDpIlQgEQhCAFH9IcR1WEnf8AVjdu36itO/VSKr/TrEZMDJTg1zi1oJ3Xmuz3CrPcEJRQon1IGkAEW7TdRhyn+J3wUpsvafVfpRrMSyOOifruDCdOHbUSXZe0d4gObyY1p155q9So/a+L6t041/WMhrXiJGgEfdVDVVassjdlvGCkwuYdW9hb7xBB0PZBFGyBax3BTZZ6d9nz/wD1bPsXbAdFGDZlIIAGmYtBJ/D1WHbSmud7mgtBe4gE2QC8kAnmFnp23aZ0Tl0STXmWDEDUFcOhDtD/AFB5g8EuGm6xo58V6QM1PLgtT0klN2uGc4aU2WuNubx5jgfHmnhOibyMt18V093ZPMa+hUG0G4ppix6nzTjY+PMMscrfeY4PHfRuvP8AFeLhTT4H4heGHOiFZcpM+kYZQ9rXN91wDh4EWFE7enAfA0lo7RebIBpraBHdZTD2cbR67AsaTboSYz4DVn8JA8lx0imzY2KI0WhmejGX6kuFGuBA+CjK/AeHHH05XF9rLNh5A5oINigvRMNlxhoytADa+jdDwB3BP1aLtGMlTBCEKxUEIQpIZ0hCFBIiEJUAKpe0tjf0LO4Xkfe/dbXA0NxvQa81bUy2xsxmKhdFKLadd5BDh7p9UJRlWKhMhBZqZBlc2qNEVmsHcSHeZBTTpRgXOliIABAe0g8Q2PrGkV/tkDxTsDqsW+O8wa8UarNkbT6HK4x8FOMwfWTYfNv6wtPgczCPRzvRVNLIDZlDDRzj34p2uJ45Xdkjw91Z700wPUY2doHY6wubyyvOcfNaJhsE7DmbDScWlnmPdPyKrvT+PNFBON0kQjd9tlj1qllidSaN8qvcrmEfR7lJMlCgopKA50FIwTk7gD4HX0W7R04MtbDx8m/8ErJLXjHMCeXiunPAFgFVOpT72emPlqN3l8157KjdIQ1jS53JotOcBhBihIBr1cTpiP8AbILgR4WrThMc2KJuUAcgKA8Vnkn0LZFJz6p9S8i2ezLY+Iw4kdK0NikAoFwL8zSe1Q3CieKcbaxcWLxLY4HfrIg4mVgFWPdaD9IA33aqmzbYxEzOrzuEX1RoDe++JU70VwJjkaSNHNIHkW/msp5bjRyTi+t5JPcumwcxiDnklzv7NeakkgFChuCVdUVSo4JO3YIQhSVBCEIKOkIQgBIlQgBZl7Vul+IgliwuAeWzmnSOaAXDMQIoxYIBOp9FoO2NoswsEk0nuRtLjzPJo7yaHmsy9n+yn4zHvxWIFujd10n1TiHj9XGOYjZR+6pRJZdk9BcsUbsTK5+MBc6SQBtEuNltVw5+Klm7Byzxua4dU0l5B9/P3EaUfw71PIUC2VXpnsAzgTRD9c3eBvcBurmVnm1tmSYrASxxtJlhlEobrmyFvbAG+xV13LbVR+lQH6a9jHVJNhHNOUkODgXZDY3EjTyVeney6m6owmPBkixR8Cuhg3iiAfKt6lmRgC6qjlNcNQ35le8bhz1sCu83Q+C6Og4XrpR4RHRSFxosIdzLTqpvC7LmlHYhkd4MdXrVLkR5w5gOosdy0LoVthzsNE2U9trQyzeuUVrzvT1XHq5+5SkeloPacsvUmt0UzovseZ2OjaxmV7XAyZuzUdgShwOpBaSK42pra/Q6fDTZWNMkBP6twBJAvRruRCmumWFfDJFjILa5tNeW8D9Fx5j6J8leNk44YiCOVu57QTXA/Sb5GwrJLJBMh6ybyNNLb6oqOwuhrtHTnKPqj3/Pkp7Gwhs8LWimtY6gPtN/JTSiMd/q4/sf/Ys8kFGG3y/2FklOW/zJdCELoMAQhCAEIQgOkIQgBCRKgKb7Wwf8Le4b2SwuH/yAXXmvf2YSB2zY9AHdZMHHi53Wu7R76r0S+1GPNsnFdzWH0lYUw9kE+bAPH1JnfxNY78VJJeUIQoIELqFncNT4BYRhukLp9pS4g7jJbeQY0hrR91a304xpg2diXt97qyxvO39gV36rBsDF+jhrpCMzr7DTbqN2Sp2oq7tUPtvQ9VPi427g4yM+y/tivUeiYtkDp21uIbIfLN+anOkMALoZv+rB1ZOmW2aa+RVe/RHMeHfRMZbv1sEkcFbHkTSObPpWnKXYkIJMsec73uvyOo+Fq57BdmwkcgBGVwiN7jlblzDusNVHxQoRsHBp+DCFadldImNiw8Dx1UTInOe7eHyUHCq59rzK5vaOOU8aUVdEezJxhkcm6v7/AINHZT4gyQAh7S1wPHT8k16Dx9T+k4fNYilBb4PH9FTH9OIp7DWSCN4OQmg9krKyOGunM+YUt0C2q5+NeJHW6WPfussqtPC1TSY8kU+rg6NRmx+9ilz+/g0ZQ2L/ANazujb/ADuUwoeU/wCeH+2z+Z5WmbheqOjHy/RkwhCFqZghCEAIQhAdIQhACEIQFd9oTM2y8X/suPpR/BY50Q6auwD4mZSYnTCSSn5S5piMeWqqgSH6/V81tnTMD/DsXmIA6iSyd3ulYv0A2ZFiYcb1kbXyRwRyREjVtPeH14tNKUSb7h52yMa9ptrhY/qOBXageh+IzYdnJ0UMo7szMrx99jj+8pnFT9WxzyHODQTTRmea4Ac1AM39q22cz48LHLQAL5mjWt2UHvq9L4qhRYxkL3jL1rnuDpHHQNaPdjb38VJzzjrJn45jhO/LI3sntijQIGl7lW5ZhGXuAtrnghrRVWDr6/gqvc0WxY8Y5s2znlmogkDhepDHHKQfDT0Veic5zmgXQ412QPyU90JxBndNG8ZRJHl3AW5rbuhxsKX2YwMmLWXQYW2L4OYeBGu/0WcX0to0aUl4u5Tny3iADuDHC+FkKRcy2ADU0BpRPBOoP+M/Q62Nzjv05FWXZ0tZd+t8CO76g04HVbe+aON6HFJp77eTX2KlhNiTdWajdo8uBNNFUM28qb2fsuRpbJ1nVkVTmOBkGbkQaGl6kqexDrIO/hzNDmQHHgeO/wAUpdoBy8b01sAuvx0Hiq+8kzdabCmpKO67tt/j6GhYObrI2O+s0H4aqLBvHO7msHwJ/FOdgm8NH4EehITSH/XSeDf+2Fnl4j6omPMvRk2hCFsZAhCEAIQhAdIQhACqfTzpZJswRObA2WOQlpJkyua4agBoBvS9e7vVsWR+2bG5sRBDfuRl58Xur5M+KGmKHXKiN6U+0ZmPgET8PLGA/McsgyuprgGuFaiyDR5KG9mu1G4WaRriS2aGSI5WOc7MbdHTRZOorQcVCUnGGYQ9rgS13BzSQ5rt4Ongo66OpaO3szW/ZPjHyYWLrPfYMRE6t3YmjeyvKUq/Kg+znEBzngG+2XH97DYW/i1X5ScclToyj2pvy41lAU6IcN5DnfkOaps0YI0H9+h/BXb2vM/zGHPNjh6Ov+9FS2ix/Z/P5qGWR67Amcx410YQbB1AJrdy1pT0bKx72iyAwP3E6ve953MduGX0VXJyuBvcfhuP0vwVrw8YdKybS3RBhvKdWPNb2n63wWUtmaR3RDyRZZHWOJ3jv3asU9smAEA0L0G4cT3RnzURtGICTgLO7siu73RuUxsR2ZtaGq0OU7tN3a8Dope4XI+xlHfRqt9HQ6HRxca56BepFV38NRqByoAnduaeC5nIqtb3WbAvnRLR8NaXkdKOlcaqiN28AD1cdCoLF56NG8M3xd8/E/MrwwuuOl8v+2F30XkBgri1xvz1G/8AvwXGA1xs3j/4NTJ/b6ozjzL0JtCELYxBCEiAW0JEIDpCEIBQvnjpltT9Kx80n0c2Vn2WdlvrV+a+hJTTXHkCfgvmEnUlQzr0q3bFGqkDVt9fNMGDUJ+3UN81lI9bAuS8eykmPaGJgNn9U2cE8nsgAHx+C1dZn7OBm2nO/j+g4UetA/yBaYtjwcnxP1Mk9t20CybDMaBYY9xvvcAB8CqBg9st+m0g92o/P4qxe2nGCTaOQf8AKjYw/aNvPwcFRGqaNIx2LNNtGJw9/wBQ78yrT0XxYdDvBaNb+jqCCbJGlrMZdVauhh6yGaB257Xt+8DXxWWVVGy6jTLDtag5tOFfbb4cJF64PENa0W4Aa73Dw/6h89Fl7wdQSbGm88E5w+FDhrZ8zSt0iMJydI0mfbuHjGs0YJH0XW6/3QNR4pjiOlMRP6oOe4cSMrfU2748VT4sO1u4Be8W9RSOiGmd+J/4NT9le1nTPxLXnUiN4A0AALmkAcBq1WbZJvFz/acPSgs99k0uXHOb9aJw9HNP5rQNg64nEH9uT+dZ5OY+plngozlXkifQhC3OIEiEIGCEIQI6QhCA8cYf1Un2HfylfMzW6L6dezMCOYI9RS+aZ48ri3kSPQqsju0ff+DzYNU8h90JmE6h91ZyPTxFz9ku0w/ac8dUf0RjNeJikG7yf8Fr4WC+zM5dvN/ahff3Nf5Qt6Wy4R4edVkkvmz5o6diX/EMQZ43Mc+Vzmhwq23TSOYoDcoRoX1PtHZsOJblniZK3gHtDq8L3eSrGO9mWz5d0b4z/wC1IR/C6x8FNkxyLuYKxtkKZ6NS9XiB3/gb/NTPTbolFgMQyOF8jg5mc9ZkJFkgAZWjTRQ2GwwY9r7OhHLzWc2mmjqi042M+keF6vFygbi4vHg/tD5rzwh0Cue29hxz4R2Lc9wmi6uHKMuRwJNE6Xe/jwCq0eCriVEZeFWTjaUrECWM6q79CehUOPje+WSVrmODaYWBpBF65mnVXfZvs9wMBvq3SHf+tdmH3QAPgrLcvLVQiyhezzZ2Idi4p42HqWE9Y86My0Q4A/SPcOK0PotLmfI6iBIXvbe+i+9fUJ/tvGMw8GUU0vBjjAFAEjeANwA1UfsABhYLGWiAQ0NGtAfLXyWOSSU4o5smV5blRZUiELoOQEJEKSBUJEIDpCEKCbFBXzz0qw/V43EN5Sv+LiR819CrDvaTAW7SmsEB+V7e8FgFjzB9FWR16N+JoqoTrD7qTQp1hSs2erje5avZjgQ7azZTww8oHIuDoxX3Xk+S2hZr7IZu3iWcMrH3yNubX98lpS0jweRq1WaQIQkVjmMr9qbLxjP9ofzOVKmj0Wg+1OOp4Hc43D7rv6qn9TYXPN1I7sSuCPTrHPwT2g6Wx5HPKaPzUZFFat+J2cY4MIa0mhc133i5t/uvHooDDRa96q3RaG5onsxw+SCXvc3+VXRVzoLFlwt/WefgAFYV0Q+FHFlfjZTPaC7twDkHnzJaPwTfo3jLaAeGn9/3wTP2j4gHFsaR7kYo3ldbiSad4AaEhRmwZX9ZQdJW/WMP5cQFy5l4rNIPY1lhsDwCVI3cEq7Ec4IQhSAQhCAVJa4zJcyA6Vc6c9Ghj4OyAMRHZiO6+cZPI/A0rDmRmUUWjJxdo+a54yxzmuBD2ktc06OBBogjmiF9XyryWr7a9l2ElzyMdLG85n6EPaTq6qOvxWKNxFfSO7dvvTUaqrgd8NalyjTfY5jLxszfrYfP92VgHwcVr1r579l+Ky7Xw9E08Pj5b4yQCPEL6CtWqjiyz65uR0hc2hDMontVhtuGfyc9vqGn8FTYIs1DmQPXRaD7S4rwbXfUlafvAt/EKmbFizTwN5yM/mC5sq8R3YH4C9dNcGBgmlv/AKdzCPs1kI+I9FnkzKldyJseeq2DaWGE0MkZ+mxzfUafFZNiGgsid9Ki13iDp8/gpzLuV08uxpfRJlYOPvs+ripdMdiR5cNEP2G/EWnq3jskcs95Myrp/JePkrgyNp1o+4Dx0I7W4hR2wK64dkHQ/wDKJ5fVdSTpdPnx+IP7ZA/dAb/4rroxJTye4V94Lmydy8TY4z2R4D5LpeGBkzRMPNoPwXuupPYzoEJLRaAVC5tKgPHMlzptnTbE7QZGaLhm+qDbvRCUm9kSWdVrph0tbgmZWU7EuHZbvDAdz3j5DivSfbN6N7PI8fjos/2v0XfI90gnL3OJJMm8nxb+Sq5eR2afTpy/qbI9R7ScSNJGRvB0NZmGjv4lUT/B2YibLC1wzu7ILvdvU5juoCzdbgpbG9H54hbmgt5hwI+OqXCP6qJ4bpPIMt/Uj+lR5u0HgDzVOpnr49HhatJM56KiLBY+CV7y5sT9SKOhBbmG7ddr6Bhna9oc0gtcLBBsEHcQV85jCgcyfgpvBdKcVh4hFE/LG02BvIvUgE7h3KVPzMtR7K60njST8u3/AE3TMjMq30W243FYcPD3OcHFr87WteHDWiG6biKI3gp/jtqtiA4vdo1o1JP4DvWh4LTTp8jD2hSf5FzeL5IwPJ2Y/wAqqfR2hiYCeD2/OlbNrbJOLDczy0sJ0q2EnjV6bkywXR1sLsznZ3N1aKpoI3HvKwmm5JnTjlGMGu5c89anQDU3u81jcsg/WAHQPLhyq/6laltHEf5Zx0ss15a0D81muK2c2Nwq2sfYrl3A8tVOWq3KYXTNN2DiRLhonA32AD4gUR46KQCoWzpX4VrWwkmP3jut26ye+r+Ct2F2oyRhc06taXFrhTxQvdx8RotIvYzktzGNtSXPOd9yPP8AGU+2EdTy0A8gD8yoTEvtztbtx159/wA1MbFOni6/kufJwE9zV+jk2bDt7i5vo418KUnar/Q2S4XD9qx5jX8FPrfG/CiHyKhIhWIBKkQgI5wresZ6YMLcfMZCWue8uaTpmafdynjpQ8luDhahNr9GsPib62MEnjxUSVm+DO8UrRkEG08RH7krq76cPjafQdKpW+/G13eOyfhorHtD2Xx6mCV0Z5Wa+H5KCxPQLHxnsGOUd5o+uip0netdjl8Uf36HGO246UU0ZWu3jiR3n8qUM7U/loPgpmDoZtB2nVRM5l0gI+H5Kf2N7PXjXFyg/sQ5g375APoFHSzrXtLT41UE3+/MpGGuVxazUjfqGjwzOIBPcmuOxHUuyyMc13AGhd7qIu1suD6HYOL3YGE83AuP8SlYtlxNqo2Ct1MaK+Cv0o4Z+1M8uGl/H3KN0SkdgMGJJmdX+kS5iHWCyMMDWE3uLqvwpXKDakEjQWyB3gQfkpVsWmqXqRyUtHnym5NylyyOdM547Fgc9B6X81w3Bu/Z8yXH8FJ9SOSTqQq9JHUM8ZgOshMZJFgCx3caOnBU/a/R6SFhkz5ms1Iy0aursHv5K+9R3n1TfF4EyMcwvOVwLTYadCKPBTKNomMqZT8DLIWA9UXM3AtIPjYuwojpLtF4aAxkwcN3ZfQ86paHsfZTcPEIwS/UklwAJvuCcTYFj9HNBURi0txKSbMEz6i+Sm9nP92uV+rmaq+bW6B4ebVtsfzG6/BRDOg+JY5uV0LmjSy57T7wO7IeQVJxbIJvoPNo8XxHxH9Araq70f2C/DuLnubZ4Ns8uJA5KxK+NNRpkMEWhCuQCVCEA3SFFoQCUkLV0kQHOUJaSoUARdhIlCIHQSpAlUgEiVIgFtFJEoQC0lQhAIlQlpAAShIlQAlSIQCoSIQHghCEAiEqEByQgIQoAoSpUIgCVqEKQKkKEIBaQEIQHSVCEAiAhCAUJUIQCoQhAIl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QEhAQEBQUFBEUFA8XERUVEBQVFxAVFxYWFhQUFRgYHyggHBolGxcbITIjJSkrLi4uGR8zODMsOCgtLiwBCgoKDg0OGxAQGzcmICQ0MDQvLzcvLCwsLDc2MDA3NC00MjAsOCwsLjQ2LCw0LC0sLCwsNCssLCw0LCwsNywsLP/AABEIAOEA4QMBIgACEQEDEQH/xAAcAAEAAwEBAQEBAAAAAAAAAAAAAQYHBQQDAgj/xABHEAACAQMCBAMFBQMHCgcAAAABAgMABBESIQUGEzEiQVEHFDJhcSNCUoGRYoKhFTNDcqKx8AgWJFNjc4OSstE0RFSTo7PC/8QAGgEBAAIDAQAAAAAAAAAAAAAAAAMEAQIFBv/EAC8RAAICAQMCBAUDBQEAAAAAAAABAgMRBBIhMUETUWFxBSIywfAjgaFCUqLR4RT/2gAMAwEAAhEDEQA/ANxpSlAKUpQClKUApUUoCaVGaZoCaVGaUBNKiodQwIO4III9Qe4oCm+0Xm17GBDbdNpHk0MxIYQ7E5Kg5ycYGds+uwNT5G5/ne60X1yhgZXOZBDFoYYKhCoXJPbSck5+VcP2ictlbuTWqrEmhkKKFCxNr0Kqr23U5J/D86qwZ4JAY2ZJI2BjcfEjL2YeuNwfI4I7Gqts3GSeeO50tPTCdTjjl9Gf0faczWcsiwxXVu8rAFUS4jZmBGrYA5O2/wBK61YfyxwEcS4hDdxaYoAYLq4RTjpXKSnqQxD8LSRiTP4ZD6jG31Yi8lCcVHjPv6ehNKilbGhNKilATSlKAUpSgFKUoBSlKAUpSgFKUoBQ0qKAVFTSgIpU0oCKmlKAUqapPMPHperNAjiKOIqrsMa2JRHJ1HZFw+NhnbORWJSSWWbwg5vCOdzSwkvXwupVEas+vGhkUNpA+8DrwfLYg1QOdeElXFxGvgO0mBjQc7MfqT/E1Y/5SAVWiQtCCS0mxVk+9IrasnByc4OrcjOc10LmBZEeNxlXUqw9QRg1Tny+TqUrYljsc/2GSoJ71D/OPHAw37rGzK2376VsVYTyVBJwy8a4lH2caTKxzgyxeFndB+yArYON9h61uqtncdqsU/QkylrEvFbXRk0qaVKVSKVNKAippSgFKUoBSlKAUpSgFKUoBSlRQClKUApSlAKUpQCpqKmgFV7nOGMW8khjQy/Zxo5RS8fUdYyyMRkEBiw+lWGq9z24W0ZmIAWW0JJIA3mjXufrWJdDaKTkslBt2WLVCwKrqPTOk6SH3057DxEgA+WMV9uGn7MKe6Fk37kISqk/MqAfzqXPUJCMVaNxnbZspncZ3XD/AC3X5V9wRvjGx3+RwDv88EfqKpM66P23JX8qQSsbmaDPUiRY8FG0nBMqn4vFkYUrt5nO2g8Gl1QREjBChWGc4ZfCwz5jIO9ZVxHmUWmYUmkEkzKFt4SpkmdsKukY1ITgDIK/rV45a5ijVbeyuVe1u1jjQRTqq9YqoBMLqSkgzv4WJ9QKtVtY4ObqE1LllqpSlSEApSlAKUpQClKUApSlAKUpQCoNTUGgFKipoBSlKAVNcji/M1pZusd1cRROw1KruB4c41H0Gdsn0rpWtykqrJE6ujDKsjBlYeoI2NAfWlKUApSufx3i6WkRlkyd1WNEGXmkbZIox5sx2/UnABNARxzjMdpGHk1MzELFGg1STyH4Y4182P6AZJIAJrAuaeYm4lxS2t71gbVZ0jkhjfMURkPTfD/0jpq3k7ZB0jAybL7R+YHsUzKwPFrqNlAVsrwq1bukJ/G2MF9ixBOwVRWLDbtt6fKuho9H4qcpdO3uYbNfuYpLYNFeTWUMkBaMzSXkiTTIu6OLeFS7ZUq2NX3q4N9zXbRDQklxdd9o19xgJO5JbL3DHPfxLmu7zzZDjHCbXjMQzcwR6LwDuVU4kJ8/C3jH7LsfSs+5J5cbiV5DaDIUktMw+5CuNZ+pyFHzYVijSUeG7LO3VG7um+MmxeyHhLXCrxKeKGKPL+5QxRaFXPhkuXJJaR2A0hnJONWPir0e3ORWtrO2Y4E10Cw9VjjckD94qPzrRrW3WJEijULGiqqKBgKqjCqB6ACsG/yguJ6721gU/wAxCXOD8Lyt/fpjU/nVeiHiWpLuISUZJtZS7eZ0uWud7mx0pJqurUbaGbM8Q/2bsfGB+F9/Rh2rXeC8YhvIlnt3EkbZ3GxUjurA7qw8wdxX8t8Mnu76SK1txrlYjSFGM6dyznsFHcnatOi4e3CJVEFwZuJydJrpF8NnHDvtMuCxYjIU51kjOy5B21VKpeG+S5qpaa2WaE0/Lt/w2Wlcnl3jqXkZZcpIhCzRE+KJsZ39VI3DDYj8wOtVYotY4FKUoBSlKAUpSgFKUoBUGpqDQEVNKUApSvBx7iItba5uT2hilk+uhSwH54oDI5eIvc8YldW+zd7lAPIxWxSBR9Oo0jfvVY7y2FgVvbT7I9a3FzGm0VzHJKkcheP4eoA5YOAGyMHI2qqci2xFwQ25it7aMn1kfVJKfqcqfzq581DVDHH5y3XDox+9dQ5/gDWQaDSlKwD8yyBQWYgKASSTgADckn0qscvxG+lHE5gRGMjhsbAjpxMMNcsD2kk3x+FMDYs1fvmv/SZLfho+GbVJd4/9LEV1R/8AEcqnzXqVZVGBgdh2+VAUjmb2WWN/LJcSGdJpCC7xzHcgADwuGAGB2AFU7iHsHHe3vCP2ZYA39pGH/TW00qWF9kPpkwZTyLyrxHg3vMTxRXtrNgmOKcKwbGknTMFU6l2I1fdFdv2W8mjh6XMzRtFJPNJoR2Vngt0ZhDGzKSpbHiJBPcelXuvyzYGa1lZKTbb69QTX8lc8cW984heXA3DzMseN8omI48fVVB/Otd9rnOU0ZXhthr95lXVK0YJeKI7AKR8LN6+Q9MgjPeX+RZ1eKaVxCUZHQIA7qykMpOfAMED8X0qxprYUZtk+ccI2jXKfEUXPlu0/kSBIIwp4zdxiSYthhYQ5wNQ88H7o+J+50ivfZWSxqQCWZiWkkc6nmc/E7t5sf4bAYAArzRcLUSPO2XnkOZJZDqdzgDv2UYUDCgDYbV01GK5V1zsllnSoo8NZfU55nktZkuYPjTZlzgTx5y0LfXuD91sHtkHVOF36XMUc8RzHIqsuRg4Pkw8iOxHkQazDiB2xVy9nEBWxjY7CV55UHlokkZoyP6ykN9WNb0t9CHWQXEu5aKUpU5RFKUoBSlKAUpSgFQamoNAKUpQCqf7VbnTY9Ed7ie2h+ql+pIP/AG43q41mPtivtL2ieUUV9dMM+caLEn/2tQHM5Ai1deb/AFk8x+oQ9Jf4R5/Ou/zFcLFJw+SU6YI7xHncglY1WGbQzkDwr1NG52BxXx5M4abe2gjb4ljQN82wNR/XNd4sM4yMnyzuR9K2B0eJ8yQwwJOjCYSMqQCJ0brOQWAVs6cBVZic7BSa5Vlz3Fr6d0htyQpDmQSRbkganGCnY7uoXyznaq3zJwm0jw6xtHdPr6JthpkZ9Jy5XKowAO5k23Azlhmp3fEWlENysbKydaKcuknSxurKCqsx+2RVHhJGTkDeoptp8E9cIyi8mtcujq3nE7k+UsFtH/u4YlkOP+JPJ+lWSso9m3Mos7eaK5tp41FxKwMcTTrCrBCEcJmQY3wdAGnTirdde0Ph0aF/eFkwrsyxJJK0YTGoyKikxgZAy4HetyFrDwWmlUGx4hxOWOOVp7WIyIrmI2Lv0tQDaC/XGojOM4HavUl/xJe8tlIPQ2s8Z/UTN/dWcGCxcf41DZQvcXLiOJcZOCSSeyqBuSfQVnfG/a5ZyW8gtpnjmOkL1IHBUM6q8i4BUsqFmAJ3Kjbyrme0/hvFOJpbqIYNELSMUiuieozABWIlRMaRq2yfiNVv/NTh8cMUN4bu1vunqkZwDGzHOdLIHQR5GASQdt96kjGG35m8+hjJauX9DRLKikCUByWJZ5MjZ5GO7MRjc711MVX+X+KxdG1jV1JaGPSqnUQFQZ1AfCBjG+N9u9ddrsAFiQFGSxJwFA7kmuY+p24/Sek18ppwoLEgAdyTgD6k1QeXebJLriENvNOy2ks7IrJHEr6WLCHJZDjJ0g7A7961ZOXLZJwYoupKjEQGd3m+2AHVnOskCOIMBhdILkjvpNWJaWcGlLvyVXrI9kcXgfCG4mwIyLLP2svYXA84oT5qezONgMgEtkrqiKAAAAAAAANgB6CuLy7PqaYHAZhFI6jskjaopVUeQ6kDH6knzruVJGKisIp2WSseWKUqK2IyaVFKAmlRSgJpUUoCag1NQaAVNRU0ArGvaRKZ+JmAdivD4MfLVLczfrGFH6VstYwtu0/Gb6cg9OOaRVO2GcRww7f1Vjb/AJ6AvFomFFeLlfl634gk19eQRT+8SN7t1Y1cx20f2cWgkbByGk2x/OD0r5cfZnWOyhOJ7smNCO8UWPt5/loQnB/EUHnV7s7VIY44owFjjVURR2VVACgfkKywZ3xXlaS1uHazt2kikjjWLE5ZYXBOpWEjZjQ5VsrkeE7AgZrMltJFBHaNHK9yksbzosT6mEc4nuJVGPEh0sQR8WpQNyBW4UqNwTeSaN0orBkVpxXoXBmWCeWKYQW/UiRSOsGldEw7KScM24B3IHc4rwXD++yzEK6++XUFoA6FHW1tU611qVtxl9aEH1ArVebOGtc2s0Ue0uFeA/hmiYSwt/zotU67s1Mlrxy1gLRywP70kYJkRpekTOI+zMvTKOFGoj8WMVtFYWCOct0mywUr4WN7HOiywuskbfCyMCD67jz+XlX3rc1OVPzLaI7RSXMCSKSrK8qoQw7jxEDO9Unil0J7y7mUhkUxQxsCCGWNdTEEftyOPyq48I4seH27QXdrI8StcyyXERjmRg8jys7xkiQfFuArAeprmcVvOX545JspBKEdwY0ks5mIUkAAqvUJ8gQwPoalot8Oe5rJBqK3ZDYnjJULjhcbksAY5D/SRMY3/MrjP55qv8zcPlKwQxrGwzJkonTlnIAbM++mQjGdWxyas1hr6UfV/nNCa9seLA1dvnXnl8VzEPJIpmP1ZkVf4Bq69lMJYljD4ORTqLK245yln2PnbciW9zYR3NjcCK+t4Ue6jdzhZEGpiwbxRNkbH4TjyG9X3kDmCa6i6sKgyuoLh44yxIwzlT10BXXIWwFyDJk41DOZc7yBYlIyJHbRqUlSYypLoSO6nbIO1dP2K3GHuI3dhGzw7jvbykN0p4yfPZ1bbBX4sgYrm6jTzgst5S4Ovp7vFhuxg23gHD5I2lklwC4UYB3z1Z5WYgZC+KYgKC2Ao3Odu1Xi4bdM4ZJABLGdMmAQrbAq6Z+6wOe5wcjJwa9tUycg0oaUApSlAKUpQClKUBNQamoNAKmoqaAVW7zke0lkkmxMkkjFpDFeXEQdj3Yqjhcn5CrJSgORwXlu3s2Z4EPUYaWkeSSWRlznSZJCzac74ziuvSlAKUpQCq1yv/o9xfWJ2VJPebcf7G5LOwH0nE35FastVrmb/R7mxvuyiQ21x/urkqsZP0nWL6BmoD9cV5Sjkdp7Z2tblt2eMApMf9vEfC/12b0YVxri5ubX/wAZbl0H/mLRWlTHq8O8qfkHA9avlKZBlfOPFopbBxBIkguHjgBRwdnb7UbdiI1fbvtVc+VavxzkuyvWEk0IEoORLGzQyZwRu8ZBbYnvnvXDm9l8P9HdXifLqRSD/wCSMn+NXdLqYVJ7l1KWr007mtr6FErn2HjluJfLUsSn1EYOr+27D92tDb2YsPhvpf37eFv+kLXjg9lc0Sqkd9HpH47Ekkk5JJEwySTnt51beuqbXUprQWpPoY7zrda7hIhv00/tvg4/QL+tWP2dWbW90I38Zuo2jWMDIaVCJVRifusqyIx8lZq4POdgLLiMkJbqNC0Bmk06eq7YmbC5OAA4UDJ+EV37W/EUltdKfDDPbyE/sBx1M/uFhWmom5ULyll/zwel+G6GuWmsz9UVx9z+guHWAh1eN5GbTlpCpbCjCr4QNh+uSSe9eyoFTXKKZBpQ0oBSlKAUpSgFKUoCag1NQaAVNRU0ApSlAKUpQClKUArw8c4at1bz2zkgSxumR3QkbMPmDgj5ivdSgORypxJrm1hkk2mAaO4H4Z4mMcy/TWrY+WK69Vnh7e68QuIDtHdp71D6CWPRFdKPyML/AFZzVlBzQE0pSgFfmRsDNfqvNeglcCgME5l4WRdTcSdWxPdXcR1D+a0OY7dxt2dUIz6lfxV4b2LXHIn4kcfqCK2ni3AknhlhmB0SqVYjuv4WX9oHBHzArELO3mikuYbpsyRS9M7AAgAEMMeTBgfpirFctyw2eg+D6pYena655/bnJ/Q3LV77xaWk/wDrYIH/ADZFJ/vrpVnHJHEOpYWKMshgiggWQL4NYB0anJIJjyCAo+PSxOV06rtwBiYcHfRJcxrk5OmKaSNMk9zpUb1XPPvg6BpQ0oBSlKAUpSgFKUoCag1NQaAVNRU0ApSlAKUpQClKUAoTUM2ASdgO59KyHjnM8vHrqXhnC2X3WJHkuZSWC3mggC3DLusTsQpbzGTuBhgPfzfzI100dxYKHhsJHlabc+9lVaOaC3x8S6GbL9iwUDOCavvBL1Zo0kQhkdVZGHZlYZUj8jXD4A0NxHphURtFpSS3KhXtSBjpsg7AeRHhIwRkV3uFcOS3jWKJQiIMKo7KM5wPlQHRpUA0NAC2K/JcVw+MzyLq6Yy2DpBOkMcbAnBwCfPBqtDj14DhrGcn1W4tip+haQHH7ooC5cVnCoT5AE7Ak7egG5rBfaveQSiK8tZ9M+OnLH9pG8iblGKsAcqSQc74YelXzjfMl0umNkgt3f8Am1MrXVxJ8o7aNV1H568Dz2qgxwx8QuLFnl94JIuZisqvJbW0fikM7AYR9hiJAAMtnUSGrMZOLyjKbXKNP5OsmW0toIkZ441iLFm0LNIoX7SWTclQVAVEDbIoYj4RdeG2vSjCEhmLSOxAwC0jtI2Bk4Gpj51+eEztJEjPjWNSSYGAXRijkD01Ka9lYMEGlDSgFKUoBSlKAUpSgJqDU1BoBU1FTQClKUApSlAKUr53DEKxUZYKxUepxsP1oDFfbjz4cvwq1YjYe+Op753EAPpjBb66fxCs/wDZ5zTDw97qO6haa2uounMI30uoBJGk5HqR3B7b7VXL/q9WU3AYTl3MwdSrdRiS+oHcHJr4snnXVr0sZVGuTc7bmmDjvELOC1jlthEssj3OVS5KohCxIylsJqZWIYkHHbvm6WPEr1IVnTpX9qVLrIc2dxoA+8jroZtu/wBn9BX8vWN7JC6yRO8ci/C6OVZfI4I37bVY+Ic/8SuIXt5rt2hdSrgJEpdTsVZ1UMQfPffJzUUtBJv9Pp69TOT+grDnqB445ZIruBZER0MlnMVKsMq3UiDoBjfcivUOebA5Auo2I7qoZmHy0qCc/lWc8G9o84hstdu+YYgMR3Max3P2YRTMrxllA2bwE7+vavFwfnGeK5vblx1Rd+G4jilMZgZF0RGBj5qh0nOCTg7YxVJ1yWeC5HQ6iSyoP/ft5mj3nOkBaJIre7meVtEQ90eASNpZ9Ie56a/CpPfyrm8ckvJLa9m6sFkIIpmKRlbidWWMyIJpD4I8jBKqrHB2bzrN+beY7i4SGXU0Is1Q2oErSyB1KjrTSsB1JCBjtjdu+a4HMHtEvLyGSCQQRJKVNwYIem90VAA6rZOdlA2xsAO21TV6S2xZS4Ir6LKGlYsNrJoH+ethY2rXNpJE009qMxHqS3hu27NPOzH7NN9m9PCewPn9g3A+lHd3swGmSDCAjfpB3DNn0ZoiMfsCsz5M5efid5DapkKx1SsP6OJcGRvrjYfMiv6Ti5d91sriGM6yLPoRKqafDGkujbJJcmQ5Od9tqxfBVPYnkgR0OU1K26o+7q8uv6ly+f7Wa7Fcbg15G810InWRWMUoZWDBSyCNk27EdINg/jrs1XMkGlDSgFKUoBSlKAUpSgJpSlAKUpQClKUApSlAK8/ELxIIpZpTpjjR3c+iqCxP6CuF7Q+Ky2lhPPb7SDpjXp1dFXdUeXB2OlSTvttk7VjUfEp2lhgkuZ5YriQdeOSdpBKEBlBAbOkalGQuAQcUfCyWKtNO2DnHosfyduTl6K9QzXsQ94nZ5ZGB0vGXOVj1DuEXSmDt4aqnFfZxKuTbSLIPJJPA/wBAw8JP1C1o6y5Ga8xRruSOyiJDTauq47w2646z58mOQi/NwfI1FRqrq5fJIt201qGWuhj0XKN9JGJo7S4eM5KukTOGAOMqVzkbdx3rkzW8kLdOZHjf8LoyN+jYNf2ba26xIkUahURVVFAwEVRhVA9ABivlxHh0VyhjuIo5UPdZEVx+hrpLXWbtzRy8H8jw8ZlVBGrYAGAcDIHoDX74XxhoNQwGVjkgkg59c1tXMPsRtpm12cz2ufiQp1o/3QWDL/zEfIVxL72FMkMjR3ZlmVSUToCMSEb6NRdsEjYH1Iq5/wC7TyjzHqTx1N8ZKSk8rp6GX8U468y6MBV8wDkn0yfSuOz5rS+G8hWsiLJrnYHOVLIhVgcMjgLkMCCCM7EV0V5Hs03MRb+tLIf4ZxVSfxSuK2wTSJrKb75b7JZZYP8AJ34MEtbi9YeOWTpofSOMAnH1djn+qK1yqd7KHQcPSFFVWt5JoZQv3mVsiQ/N0ZHP9arjVKUtz3eZTxjgUpSsAUpVS5p5kCgwwnJPxH5f9v7/AKfFrKSisslpplbLbE6k/MkSzCHOc+YPn5Y23/XfyztnsIQQCNwdwR5j1rObTgkZt/e7mVkVicaV1HOSMsfmQf8AvXd4Tey2pEVyCYyVCSbbkgnHfdtjkDP6kao4WP8AqLd+lgl+m8tdfXzwWqlEYEAjcHsfUeoqamOeRU0pQClKUApSlAKUpQCoNTSgMa5+5skvJJrOPMdpFJJFNvh7p0Yq6tjtEGBGPvY322NEu4I4AJUVI2SSFwQAvwuMj6YJ2+dazzv7Mjezm5tbj3dnwZ4yrlJnAAEmUYFWwADjY4B75zXIvY9cKchrIn8TLMzfq2T/ABodfT6rTQp8Pbhvq3y/dYX3R57jmW1ClUl6h32iR5f4oCP1NdT2YcQMvEW0o6L7pNrMgUFsTRaCACSO7d8d6/Ufstu/O5tlHyt5W/8A2Kt/I/Jn8nGaSSUTTy6FLiPpqka5IRVLN5kknO+3pUcaoxeUR6m6l1uMZNv2wi2UpSpDmClKUBmHO8K2nEImj8CXkc7TKfheeLpgNGPKQo3i8iEB7gmqNzdxcM8cGsiIajc6dXhyB0lkZeynJOPpnatM9rXK0l9DBLbqXmt3dlVSA5VgMmInbqKyqwB74I86yHhodQ8cyuk4ZmlEkbRu5YkiQqwBAP02xjyrTw05bjrfDoq1qtv88sfncs/so4/Da3jQK4W2uEC+EEx+861EIBHhVmUsCfPCD0rc6/mjiRAik1HSNLEHOCCN1K/POMfOv6M4TI7QQNMMStFEZR+FyoLj9c1IzT4pp1VblNfN5cYPXSlKwcw5vMIkMLdH4vP6YOf8frtmqfwjgouoJ9iLmNjg6my5xnDgnG5yMjFaFXFvrNoGa4tgMkfaIdg4Hbt2x5Hyz6dopwy8suafUOEXCPD7P7P0Kvyz71FKsQjfpMwEquhCAfebJGAcenf517OfbJEELpsxZhpBOkjA3C9gdgNvWvRJzwoBHRfWO4LAAH0zjP8ACvrwzh8l3ILq62A2jQdkHy+fqf8AAiSTjtTz9i5KdkLVfZHal/kevk8TdL7bttoz3885+f8Ajvmu/UKuNhsPL5VNWYrCwcqye+bljGRSlKyaClKUApSlAKUpQClKUApSlAKipqKAUpSgFKUoBXI45yza3pRrqFZGQEI2WVlB7jUpBx8s4rr0oDg8P5MsLdleK0gDqcq5iDOp9QzZIPzzXepSgFDSlAVmPmhipJiUEJcsV6hypiVG0sCuxOrH5ZGc1+DzadQXpDfX98/daRfw/sD9flXVTl63GAI+2v779mUKR37YUDHYY2r9DgFvt9n27eN/Vjuc7nLtufWosT8y74mm/tf5+5XL0x9aObog/YRzOA+MaldgF23A0Y9d9sYr7y84GNf5kbB9hIcZU9h4e2nJ/Ku7/IcGVJjBKjSMs5GnBGME4OzHGe2TX5/zft8aenthhu7nvnO+c53O9Y2S7M28eh43pvH55ni4hzGYpHj6YOlSQdeMnp6wO3qcV1+GXfWijlxgsoJGc4PYjP1rzy8CgYlmjySMHLvuM59f8DbttXstbZYlCRjSozgb7ZJJ7/M1ulLPJXslU4JRXP56n2pSlbkApSlAKUpQClKUApSlAKUpQCopSgFKUoBSlKAUpSgFKUoBSlKACp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988840"/>
            <a:ext cx="4464496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Вам предстоит работать, например, на конференции экономистов, математиков или медиков, а у Вас нет специального образования, то нужно перелопатить горы литературы, чтобы сначала на своем родном языке понять, о чем идет речь. </a:t>
            </a:r>
            <a:endParaRPr lang="ru-RU" dirty="0"/>
          </a:p>
        </p:txBody>
      </p:sp>
      <p:sp>
        <p:nvSpPr>
          <p:cNvPr id="26626" name="AutoShape 2" descr="data:image/jpeg;base64,/9j/4AAQSkZJRgABAQAAAQABAAD/2wCEAAkGBwgHBgkIBwgKCgkLDRYPDQwMDRsUFRAWIB0iIiAdHx8kKDQsJCYxJx8fLT0tMTU3Ojo6Iys/RD84QzQ5OjcBCgoKDQwNGg8PGjclHyU3Nzc3Nzc3Nzc3Nzc3Nzc3Nzc3Nzc3Nzc3Nzc3Nzc3Nzc3Nzc3Nzc3Nzc3Nzc3Nzc3N//AABEIAH0AjQMBIgACEQEDEQH/xAAcAAACAgMBAQAAAAAAAAAAAAAABwUGAwQIAQL/xAA/EAABAwMCAwYCCAUCBgMAAAABAgMEAAUREiEGMUEHE1FhcYEUIhUjMlKCkaGxM2JyksGi0UJDU2Oy4QgWJP/EABkBAAIDAQAAAAAAAAAAAAAAAAADAQIEBf/EAC4RAAICAQIDBAoDAAAAAAAAAAABAgMRBCESMUEUMlFhBRMiI3GBkaHB8DNC0f/aAAwDAQACEQMRAD8AeNFFFABRRRQAUUUUAFFFad2uEe1W2TPmOaGI7ZWs9dug8SeVAEPxlxSzw7GQhtsSbjIyI0XVjOOa1HogdT7Dc0sZ1xuk5apF1vEsqO+GX1MNN/0pSRt6knzqEXfLneb/ADZ85DaXFKS24lKtWj7rKTyASCSo+JJ9MlzuMJMdtL7XfsyQdJ0akH1pFspJ4R0dLRGSzjLM8aNAS8XondpfB/jsufWZ8dYOr3zV04R46XGuUey36UHkvq0Rpa8a0r2w25652Vt0BydymJMdlKg9AjFttOMp1EqA64PX962gwH0LS4pWrbJUd/JQP7VWMmnnOw+zTxmnGSwzqob17Ve4CvK77wpb5z6tUgt92+R1cQSlR9yM+9WGtJxwooooAKKKKACiiigAooooAKKKKACqD2wSFs2K3IB+rcuCe8HjpaccSP7kJPtV+qE4xsib/YJUErS26QHGXVDIQ4ncE+XQ+RNBMXhpnPEQLbsSEpUe9Wl1Sl9dal6NXqE6qyXKJJVanHmUFcWGWGsJyfrA2Soe6VfmAOta7KHZcANtvxo7ZZbdU7Ic0JRr3xnHilX9wph22EprgYsMu96txajMcQwp0qKjklCQCfu6Tg7AbdQmTS5m/LxsLmA5lsOH5sDQ4DtoUORI6c9/at6Uyl+IzJbJRlwNqI5pycfovT+VXe0cFw5dvecejTUpKdLEl9sMuoH8qftaRtsvPXYDmt7oJNsXdbY+EgtuONYRsknCFBQHTOM46aqqopy9kY724pS6jg7Dn9FludufWlEhmYXAwTulCm0fMB90qCsH1pmVz32bS5iON7Ky2VqWouoezuru9CioK8gQgg+ldCU9PKyc+2PDNoKKKKkWFFFFABRRRQAUUUUAFFFFABXw8jvGloJwFJIz4Zr7rw4xQBzXwrJd4U4mdg3rS13CUw5IVyRuSlf9Ocb+Cs0y7pe2rW2ppnSia/nuVOIAbKtOQpSiQCNuhzty2qI7XuJOChLEC4RH5t2ZGz0FaULYPRKlnPrpIVjqKpHAvElvlXBMK8Q3XHFAtxZDLQdcCBkhtSQDqwORAyOXKk2UOXtGyGp24RqRLsq9thuNPiPxmnUl16Ln5yMKCc5IHQnGcjbbNJ+5wLrfrlcrlEt0iTD+Nc1rYRq1JCiAE43V8o5jOKZMuPNdhojQIMi22ZTiUPypJ0POJVz0p+0nJwCpWD823iJ1UqBYLSp+QpEaFEbAwBslI5ADqfAUlTcHy3Y7hUo5XJFU7HRa27g/ebxdIce6upMVmC6+lDiUjTqUUE5ySNsjkPOnQFBQBByDyIrjri6/yOJb4/cpI0hZ0tN/9NsfZT/k+ZNfdg4uv/Dyh9E3WTHQP+Vq1N/2KyK6CqeEc6UsybOw6KT3Z/2y/S09i1cSR2Y77yghqWycNqUeQUk8s8s5xnwpwA5qjTXMg9oooqACsb7zcdlx55xLbTaSpa1nCUgcyT0FZKVnFgizuMpy32i+IDCFJQQpWpxAB7tIH3lPNctzpPhQBM3DtNt0N7CLZcHmM7OgIRr80pUoE+4FWKHxBAuVjcu9udD8dttayOSgUjJSQdwfKkVPkSprt1lw3URLa20GZL6dL6pasDUASOWQNgNunOpzgGPd7W3JflzG4cWW2A8gMJeCQM4UsattiQcA7elVnZXXjjeM+JZQlLPCsjF7OLjNuNiKrk+X30O/xT1CkpXj21EegFWylNZbjO4ML9qiyrbcUJdKlIdUW3c4A3UFKGyQnbT71YI/aRBCT9I26fGUNiWkB9J9NJz/AKRT5VybzFbClJdWXGNNjS1PojPtuqjud08EKz3a8A6T4HBH50pe1LtDkNXKXw/Y3lx/hWVqmTW16SlfdkoQk9PmKcnnnbxrLB48iW5HEa7dHlPS5kxb0MOR1NoOUABSirGACNxz8qXzVvaCB8alD0t9WuQtRyXVFWVE+O5q8KJNcTWxErEngoS0lSVOlWTqwcnck53r2JJehyWpMZxTbzSwttaeaVDkaneKI8ZpIEdhllTbhCgkEFYwnywcZ6VXabOPC+FkxeVkZsnthmTIUVmZZ2VusuBxa0PlKXCAcfLg43IVz5pFVDifi26cSuJ+OcCI7Zy3HbyEJPj5nzNQNFKVME8pDHZJrGT1IJIA5mhSSlRSeYOKzQ1toktLd+wlWT54r6cQXU96En5lAe+Dmmi87muk4IIOCOorqPsg4uVxRwulMxeq4wSGZCvvjHyr9xz8wa5bOx/2pj9g14Nu44TDWvDNxZUyR01j5kn9CPxUqxZWSyOmKKKKzkhSp4/ju8PcQ/SjD6u5nAuYUkEMutqbJAyd9SRnB6pNNaq9xvw4niaxrhpcS1JbWHozqhkIcAI38iCQfI0IBPRXIcWK/Zrwlxr4W9NKlocICw2pacKURtjIBJG29W652KbYwqXBdMqAkFSwfttp658RjrVCvHCt/wC8cYm2Cc7MCMNyEMrd043/AIqTpI2A+fkAMYqbhcSuS+EYlsUl0l1KQ4tRGks5zp55ORhOMeNI1Wj7S4rGd8fAbVf6pN5LTFiw5nBsWXOdTFkMRGviVuugIVhAGVhXykjlkjNUS4fRchQcjfFPoylOuLFJbUScD5gjTuT41Nrmsuz7NFnPoRGcklag6QErWlJKEnP8xBHmkVbOKozsjhecxGStT7iEttaEkkKKkgH25+WK1XWKiz1ajkpVU7YObeBYOxV20fWw5sNLpCUqlIITnpvuB6bVvxW4Utspix3W3UoYQ6XMHLgUkHSRjbHPYfNq9aZnEC4EaDIcua2EQiCHC/jQQehzzz4daU8RbEe7OLYYeZbakZQ2+goWG9QKcg7gb7Z6VCtlqoqL2cWn5PfkTOqNG6ecmV3hCPdLvIgyFHv3bfKkRElWn69IbCR57A7f7UqPCn1wo5Gv3aDa1ocUEwoz7uAn7SgUAA56fNmld2j8MSeF+KZcVxpQivOKdiOY+VbZOcDzTnB9PMVqsl71iK+4irUUUUFgqTt4LsN5pJAXkFOem3OoypC1KCC8tRwkI3q0eYu3ubGgtJSopPMVtWqe9a7lFuEY4ejPJdR5lJzisMhQcdUsDAPSsXLnVX4F15nadouLF2tsW4Q1amJLSXUHyIzW5Sd/+PN7kuwJ1ilJc7uNpkRlKB+wskKA8tQyPU+FOKsjWGXCvM1z4/24XWW8pJYRBjn7PwyA44PVS9v9Na6+OLZdCfpG5z3SrYolqWW/7B8g/KhxkuhaMc9Ry8Y8UWu12S5D6RjCamK6WmQsKWV6Tj5RvzxSRgsOxmomXAph5khpGN0htXdk+6gfyqQttxs0vVHdlx2GFZT3cbQvKfcjH9pr5VY3GVI+jb5BkRWwpLSZ4cjqbSTnGrBSdxudsnfrV9PqOCe+xF1GY+zuCFB1a33Wg8Lc18SGlJCkuc9SSDscpSpP4qaMGzw5TSV8McTOx46kahGStqShAO+2oFSfTVgeFLyBw1f3m5q2F2dxp6MpouJnhWkEEZwkKzjJ2yKi5NuYVIVHdSHEtEAd4lLnIfzA1k1epUbpynvFvYdRS5QSjs1zHPbeDoUeW1PucmTdpzW7b0wjS0fFDaQEJPnjPnSf4zlPu3q43AoUhhl51DzqAlWVhboSnBOchLafLZXlW0xDkIaKo93lQ0oGSpt5bYSPwLSBUHc3GEPJR9OMTGJUjvZg1qdBISU6lYBUThR21bk7+NGn1lNksQYW6axLccvAnB0axttXOR3zl1fjgOlxSdLOrBUhATtjI57k4G9SPGPDsDjDh5+C8ltaiCqM8N+6dA2IPrsaQ8njK/zpPxBuM1DrTQYYLaw0jQOqkA4JOd8jw8K+LbdpjMaNFdisNx2UJSsW95UVcjAx9YpIOrbbkM02VqzlsZHQXOKcYlAeaWw6tp5JQ42opWhXNJBwRXjbS3DhtCl/0jNN6Fd7NpPeWxm1nPKJbW3FAf17kk+OgVYuHuI7W60W1zmmV5BQmS40hZB6YTjcdduvWiWraWVEnsUk8T2+QjWLPLdRrW2WUeLiFD/FfT0aNERlyQHVH/gQdjXQ9yvtttcYSJ89llpZ+UledZ8gNzWtHY4fvzHxLMe2z2zzX3KF7+eRke9RHXvGXArLQ5eFZ8jnVWFtlRGMHYDwp9cI8K8PwrfFm2+Ih5bzSXBIkYWs5APXYe2K3VcIcNrVk2SD+FoD9q3GOD+HNIH0HbyB4sJP70i7VRuSSyh1WmdLbeGeyXDa79ZrqFaWw/8AByPAtvfKnPo5o9MmmIDtVBmcKwTa5saC2qL8QwW0pbWrQhXNKgjOkEHG4GatfDNxVduHrdPdTpcfjpU4nOdK8fMPY5plPdwZ9R38nIlzsl1tS1IuVtlxSnn3zKkj88YNR9durQlaSlYCknmCMioG5cE8MXMqVNsVvWtXNaWAhR/EnBrWrfEzYOQPasrMmRHOWH3Wv6FlNdG3XsW4RebWuOqZAAGSW5GpKR+PP70ouJODrZDmdxYL6bmkK+dZY0toHk5khZ9Bjzqzth1L11WWS4a1llcRfrmjGZRcA6OoSv8AcVuM8Tykka47Ksfc1IP6H/FbSbHAiFCZTpceUcJRnTq9BU9A4Nv8xoOweHJKGScJOlLRV7qIOPT86zysrnyjk39inV/JNRfhncif/tEyRCfjIYkAutKbxlKhuMdRmtJCndgWO7H853/IVfInZ5xfIKWk26PCQeanHk4HqRk/pU5B7HJpUFzrzGQv/tsKdI9CSn9qzqtf1jg1Qspof8mRbsRVavncGP5U/wDutoRzj6t05/mSP96azXZFECRrvUsq64aQB/msb/ZMoZ+FvY8g9Fz+oUP2qjqs8EbYekdF1lL7imflrjOJbdU2jwX3CyFe4VWVM7VtmK55d5j9CKvlx7M76ylXdphzmcfZQ5pUr8Khj/VVNuPC9whPd2uG/HcJwll9Bwr+k9fbIqOHHNDY6mMn7qxNeHX7kTKbQsnXZ21J+8lQP7b15b8QJKZMFRgPcgpEhaFemCK+gltkFC2u5e6DVoBPkoVsNKfCCmQhaknklSNYA89sGrKbSFyojOe+G/h+cIkU32/A5j3t0nwLyFfuitpnjriyDjU6w+B1dZSf/EpNV11LOT3YQlfUA5B9jy9sV629GxokILJ+8gnT+nL3qMkdmre0lj57fv0GZwlx5ceJ56LP3cCBNcQSiQsrIOOYS2eauoBVjbrypoWG0sWS0x7dFWtbbIPzrxqWpRKlKOBjcknbxpHdmqLdE4xhP3BwKQQUxlKA0pdOySf1A8yK6AHKn1NNbHE19Lps4ehXb9x1wzYdSLjd46Xk82Gld45n+lOSPeqDeu2oK1N2KAhPg/OWMeuhJ/dQps/AxN//AMrG5yfqxufyr5btlvbXrbgxkK+8llIP7Ux+RmrlCLzJZEE/J4p4zdw+3cbkgnIaQyUxx1Hgj+4k1bbF2XzpKEOXyX8GjH8CMQtz3X9kewPrTaCQBgDajFU9Wm8vc1P0hbGPBUlFeX+kHYuErFYTqttuZbePN9Y1uq9VnJqcxXtFMMLeeYYoxRRQAUUUUAeYHhXw8y280pt5tLjahhSFDII9KyUUAUfiPs3td0CnLepUB8jkkamleqDy/CRSp4g4UuvDLhMphxljOEyGDqZV67YT7ge9dHV8ONIcbU24kKQoYUlQyCPMUuVakbaNfbVhPdfvJnLqZCnFdzKQhRUPlUBsrxGDyNa8iO3klGUHwTy/Kmv2h9nlqjW6Rd7UpUJbGFlhA1Nn0Gfl9tvKtyF2SWnZU64TZGRkpRpbT+xP60h0yT2OvH0pROHvM/n6iPSXGSdCtG+cp+yT5jp609uz7j5i4WFCL64pmbHPdqdLaih8dFAgc8cx4+oqYg9nPCcPdNpbdV1MhanM+yjj9KssWJHhsJYiMNsMpHyttJCUj0Ap9cXHmcrV6mq5JRT2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4" descr="http://kpfu.ru/docs/F9546009054/img1587760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04864"/>
            <a:ext cx="3770784" cy="4267200"/>
          </a:xfrm>
          <a:prstGeom prst="rect">
            <a:avLst/>
          </a:prstGeom>
          <a:noFill/>
        </p:spPr>
      </p:pic>
      <p:pic>
        <p:nvPicPr>
          <p:cNvPr id="4102" name="Picture 6" descr="https://im0-tub-ru.yandex.net/i?id=f8c4297d69acc37500e28ffe41e20889&amp;n=33&amp;h=215&amp;w=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3343275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6" name="Picture 18" descr="https://encrypted-tbn2.gstatic.com/images?q=tbn:ANd9GcTC1tc0XYRz50OQIIcbumbQTfI3c7P_zClGiB9CZu0W_mQsx8Qo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858180" cy="6162784"/>
          </a:xfrm>
          <a:prstGeom prst="rect">
            <a:avLst/>
          </a:prstGeom>
          <a:noFill/>
        </p:spPr>
      </p:pic>
      <p:sp>
        <p:nvSpPr>
          <p:cNvPr id="27652" name="AutoShape 4" descr="data:image/jpeg;base64,/9j/4AAQSkZJRgABAQAAAQABAAD/2wCEAAkGBhQQEBQUExQVFBQWGBwaGBgXFxUYGBgdHxgYFBgXGBoeHCYfGholHRYYHy8gIycpLCwsGB4xNTAqNSYrLCkBCQoKBQUFDQUFDSkYEhgpKSkpKSkpKSkpKSkpKSkpKSkpKSkpKSkpKSkpKSkpKSkpKSkpKSkpKSkpKSkpKSkpKf/AABEIAPcAzAMBIgACEQEDEQH/xAAcAAABBQEBAQAAAAAAAAAAAAAAAwQFBgcBAgj/xABEEAACAQIEAwYDBAgFAwMFAAABAgMAEQQFEiEGMUEHEyJRYXGBkaEyQlKxFCMzYnKCwdEIQ1OS4RUWohfC8CQ0c5Oy/8QAFAEBAAAAAAAAAAAAAAAAAAAAAP/EABQRAQAAAAAAAAAAAAAAAAAAAAD/2gAMAwEAAhEDEQA/ANxooooCiiigKKK8SSBQSSAALknYADcknyoPV67eqXi+Kp8UbYMLHDf/AO4kXUX9YY+o/ebb0pn/ANFLWMmJxUjc79+6DryVLAD0oNAvRes//wClSL+yxeKjI5apDKvxVwbj401zXjTMMEFMiQSoDYyKGW/lrF/A3qLigvub5ouGhaVwSFtsttTEkKqrc2uSQB71XJeN5m2jwT+hlliQfEKWNQs/GSZmcPGqsmlu9lU2tdB+rUG+41nVy+5UlagiMX2kYrD4kpMkJUqllj1HTckG7Hcmw8hWlYabWit5gGsMw8P6bmlh9kyf+K+Efl9a3KJNKgDkBagWrl683rlB7vReqzxPxO+HliigRZJWBdgzFQsY2uSOTM2w26Gk8Nx/Fb9fHNAet0Lpf0dL3HqQKC1XrtQUHGmCfliob+RcKfk1qeLxBhjyxEP/AO2P+9BI0Uwmz3Doupp4gPPWv96fK1+VB2iiigKKKKAooooCiiigKqvaVC74B1RWa5FwpINgb7+Y8wedWquEXoMZybj4oNE6X0i10ADCwsAU2B+BHtTTEcU4vFSlYNSjoqAEj3axuauHaBwzhbBgCMQ9xGkf2pD7dFHVjsKR4XwU+XoVWLDSsdy+t0blupGhgbHqLUEbk2OxsWlsSpMRkWM6wA4L7KykfaGrYgjrVreMMCCAQdiOhHUU2mSbESI+IdNMZ1JFEG0BrWDux3dhc22AF72qM4h4sjwylVIeXooP2T5segHlzNBTMni7jMCim4V2UewNhV3zzMO4w8j9QLKP3jsPrv8ACqnwXljPKZm5C9iepPM0px1mOuRIEN9Ju38R2UfAG/xFA87MsPHE0mKndY0QWDOQB6nerNnfaXoQvhoHkjBGqVwUjsSF8APibc87AVCT8Jphmy93RW1q8bahcB9JlRt+uzCpTOcCZ8PJGObKQL7C/NfragneCeJzjoWZlCspsQPpU5mGPSCJ5ZDpRFLMfQb/ADrG5cgxGHwUhacoBZ+7iNgSGG7vsWsL7DanWUZ5Pj/BM2qNH7xh+Mj9mh/dB8R9bUExhWeRnnkFpJjqIP3FG0cf8q8/Umu/9QQS91rAksG08jY7D47cqMfjlhjaRuQHLqSeQHqT+dUvD5FisbLIVQs19TeV+QAPpyFqC9PGD9oA+4B/OkTlsR/yo/8AYn9qqCY7G4XwsJBbo66gPYncfOlV42lAsUS/s4+lApxhHDEqIkUauTqJCKDYbAXA6k/Q1pfZ2JTgkaVixa5F+dulZNlmElzLFqCLlmBYi+lVHID0A/Ot6wmHEaKi7BQAKBaiiigKKKKAoopOaYIpZiFVQSSTYADcknoKD2aqmZ5/iRjJMPH3MYVEdWdXkZ1N1ayhlAswt8R50m/EGIxhvh/1GH6TMuqWQecaHZV/ebc9BTSThdJGDyy4iVwLammZbA2JACaQAbDYeVB2eDEP+0xk/tGIoh7CylvqarvZ/wAXYhsRFA8hdCD9slmuSWtc7m17VYZOGgN4Zp4m8+8aRT7rJqB+lULOMlxGXyia4YayRIgIUEm+ll+7v7jeg1fOOEe/n79J5YZdAS6hGQqCSAVZT1N9iL1CYySfBkfpYRoiQBPHcKCTYCVCSUufvAkb9KsHCPES43Dq42YbMPI1KY+BHjdZQDGVIe/LTbe/pQU/NctXERNGxZQ3VSQQRyPr7day3FZV+iYkRzC6gi56MOjD3rSOFpC2EiJJIsQpPMoGKxk+pUCoHtJwd44pPIlD8RqH1U/OgnFXTAe5QHw3Rbhbm2wueVVfAcKYkyd5I0aNq1Xb9a19t7Cy/O/SpzhSbVhY79Ban+LzOKIXkdV9zv8ALnQJwZVZxJJJJPKL2eRibX28KCyr8BT6q1iuOoV2jVpW6fdHzb+gqewOKEsSSDk6hvmL2+HL4UDfPY9WGmHnG3/83qm8E41FZlZgpa1rm1/arBxtNIkClGZVLaX02uQykDe2wvb51Wsh4KmxkDyRFTpNtJ67fKgt2YvCRpmMek2Olyu/kbGm8eRYY7oir+9GzL9VYVXsu4Exc0pQoY7c2YbfPyqTTs5zCC7xFbjorAFv5T4T8TQWCHMcTByYYmMf5c1tdh0SUC5P8YPvVhySTBY5SyRKHXZ0dQHQ87MPyI2NVDJsxMyEOpSVDpdSCLG1wbHoR/WveLLwuMVD+1iG46SpzaNvPqQehoNEweVRQkmONUJ5kCnd6qmZcfRqqDDjv5ZEVwt7KisAQ0rfd5/ZG5qt4rEzzkmaeQ3+5GxijHoAtmb+Ymg0+9drJP8ApEXRSD5hnB+d+desRPi447QYiUgfcdrn2RzuPZiRQazRWdcG9pXeOsGK2cmyyWAueWlx0b1rRaAqrcXuZpIcJ9x7yzesaEAR/wAzkA+imrQap+cCaHGzTtCzwdzGodChK6WdmBUsDbxX28hQPwKp+f8AaCsEhjiQSEGzMSQoI5gW3NvPlS+I49wzRSaHKvpYLqUjxaTb61A9m2Rx4nFMXGpEXYH5C9BZuFuLlxt1K6JAL2BurDkSpPltcetTOPwSzRPG4urAg0xzTKYcNjMGkKBSe/ZgPw92oufTVpqWoMy4czbEZbi3w8fdnU2n9YG0n8LeE33BFXTGQ4jFC2JlXu77wwqyI3o7k62H7uwPW9UjiqQLmtxYWMdz/KL1oCTrYHUtrc7igVC25bW5eXoKpHaZmIVIoyQNy59AAVH1J+VTOd8bYXCoS0iuw+6hBPxPJfj8qxLibjR8ZMzm1jbTtsLchbqBv7k3oJjEcWNGojSRyOir4R8T/wA1CycRlgSqi97btc+9QQBa5O55+g+XKkgRvf8A+b0Eg3EMt7qSN62vs1zAzYBCeasR87N+ZNfP7Hetd7K8/hgwbiWQJ4rgG+/MG1gfIUF84gwfe4aVOpUke48Q+oqrcBcVtg38RH6OxHe7boDsJQR0B5jypxju1PBodKlpDytsB8zv9KheGYHM4Kr4DcHqLE8vWg32OQMAQQQRcEciOYIPlSl6zPB4eXDbYWdok/02AliG9/CpN0+BpxLmOOkXS+JVAefcxBGt1szMxU+oFApnUqvmc5TkkUSOR+PU729wrL868EbUnhsKsa6VFhz6kknckk7knqTSWaY4QxO56Db1PIAfGgqPDExjneMfZufoSKsmOzBIFu5tfkOZPoBVa4TgJlZ+dhz9Tz+tJ5mGnxLbOVVtPhRjZQbbdLk3PPyoHj8ZeLaIW9XsfytU/gsYs0aut7N58x0IPtTnJoMpVFSRWRvxTxvHc/xHw/WqvmOR4rDSNGnfOlywaM6UOok3Fgdt/OgQ4rwfdyrIuxbc/wAS239yD9K2ThPHNNg4Xc3YqLnzrDcXFNIQpWckclclgL7Eg2vW4cI4FocFCjizBdxQTVJYiBZFKsLgixFK1B5xnT6zDh7d4La3YXSIHlcX8UhG4T4mw5hDz9lWEYkjUt/I7Cu4DB4PJg36y8j8kvqkfyVUG5rxLw9HKQZ2lnbzkke3TkikIBtyApXC5Zh8NdkjjiJ5sAoPxPOg84CGSSV8TONMkgCpHe/dRgkhCerknUx9h0pzj8akEbSSGyqLn+1upqIzbjXD4e41a28l3qnS4jF5xKFRSIwdgPsr6sepoG+W5PLm2KmZbAklrnkOQC/IU8zHs3lw8TSzywxRrzY8h9Nz6VqPCfDCYGEIN3O7N5mqn27YiJcuUSOQTKpVB/mWBuDvsBe9/bzoME4hzZJfAlyFOxO1/hUJf5UNz8qe5PlD4mVI0VjqNthffoB60DcqwQHfS58+ZHn861nCdjf6XleHlRtGIKE2b7LAk6Rfoevx6U94b7NlnwOBDgbSNLIb2vGSFW37xIJA9TWuRxhQFAsALAeQGwHwtQYlH2HnukMzmORjpKxo0trffYqSBcAn5VO5T2DwRsDNMZF3ugUj2sSTb/bV04txcwWKLDtoknfQHs11sC4sw8IYlbWbnfaqxwDmkxx00bLOkNm0pIzOsb6tZuSL6m8dBFcZdjsEOFeTCK7SJuUYhtS9bWAIIqi8LcSYjDSaEOpLbh77W2IPmfXY19A43OljNiahRwhhZsScWi2kZCpUW0EkW7wrb7QF6CtYTjiNh+sVkPp4l/ofpUgvE+GP+aB7hh/SpGbs/wALI721BVC7g3s3j1gn2Ckjpeo7hns0jxWEimaR1Mi3t0+0QD8QAaBGfi7DryZnPkqn8zYVWczzWTGuFAsv3VHIdLnzPr0qczbgmPD40QlmZTCJFP8AOUYfl86kMJlyRCyKB+dAnlOXCCMKOfX3py2IUGxZQfIkX+VNM6nKRCx06mCluqg3uR67WHvUFkHBsuPSR4yBoPI9fj/WgtbLcEHcHmOhpPDZzJlys0Y1wfeia9k/fj/CPNeVtxao7h6NkEiFtao2kMDcXAGsKeqg7fOpSSMMpB3BBB+ItQXPhfO4sfD3gQKwOl12JVvfyPMGp21Y12TY9o8Z3d/DJHv7rup9+fzrZqCPz3MTBAzqNTmyoPN2IRb+lzc+gNQuFw4hjsTe12dz95j4nc+5ufQbdK5x7mAgGFdldo1n1OVUta0UgUkfxEVXsZx7hGhlAchjG4AZGFzpIA5daCZjzNpgP0aMyA/5j3jiHkQT4nH8It61Ve0bLJkijkaZnGqzKAERbjw6V3PMEXJJ3q95OmnDQA8xFGPkiikuIcrGJw0kR6jb0PMGgz/hPLcv7sS4lpbnneKTux/OFI+taFlnFGXJaOGeAdAoYAmqH2dZmY3kw77G5sPUbEUv2oWEcOw1F23sL2CEc7X60GrQzB1DKQQeRFZb/iAyfvMHHNa/dFltY3u4BBuOgKH51dOAYiuXw352qP4hjGKxndSKGhw6JJ3ZPhkkkZkQv+6gVj7mg+UShHMEe9fR/ZVwnFBl8LsqPI570Na5W11Wx6H7R+PpTziPs3w2Mw7J3UUUv3WjBUX5gMPL4XpHhuaTAZfFDOCHjLLv5BjYj0PMGgd8T4KTEzGILrEUHepCdSpO4kUEEq3iCgCy2Fmcc6a9mUswhlinjaMq+pQwI2YtqG+/2lJ+NSOBxq4pkcMySRk6XUgEX2YG4IZTtcEHkKnoYSLlmZ2a1yQo2ANgAAAALn5mgTx+AE6aG1DcMGXZlZTdWU+YNdCSMQZHVtN9OlCtyRbU3iO9riwsNzTaSAuza4y250ksBGo6WAbVfzNr3vYgUyzjiVMIEhBM+KaypGPtMx2Bc38C3333tf3oIviDJ2lfwncWJF9wDyJ97H5U4cy4PBSSIFZo11ENqtpH2+RBva5+FSmW8OpG/fSfrMSw8cpJ3vzVRyWMcgttvevPF0oTAYn1iZR6sw0KB6kkCgTfJ8bi49EsmHihe2ruRI0jobEqpewTUNr7nerZh4FRVVQFVQAoHIAbACvGDh0Rov4VUfIAf0pe9BT+0vCWhjxC/bge9vxI3hdPe1iPUVWsDjlmQMp2PzHoau/GGaxRQMkg1vICEjBGpj5+ijmW5D3rHFwk+FbUm462Fx8v60FwmgWRSrDUp5g9aZx5MFUoJZxETcxiQhD723I9L1G4Ti9eUqlT5/8AzepFeIICL94v1FA+hiCKFUBVGwA2AFIZnjBFE7dbWX1Yiyj51HYniyFR4bufQWHzNRAbEZhKFRST90C+lfM36t60E72WZeXxusfZjWxPra1bJVe4L4YGBw+k7u27H+lWGgZZrlSYmIxyC6tzqicUdnGGgwk8yaw0cbEC+xNja9aRVc7Q2tluI9VUfN1H9aBxhU0xoPJVH0FK0AbV5SQMLggjzBBHlQZTxtg3weO76Lw954gbX8XUVHZjicXjWiWVC1vs2S1723v8K0bjrJv0nCtYeNPEvw6Uh2U50JYTC9i8fK/O1Bc8nw3dQRp+FQPpUbnmRyPIs+HKd6F0Mkl+7lS+rSxAJUg7ht+Z23rxNnEuKdo8HpVVbTJiWAZVI5rEv+Yw5Emyj1O1dPBcb7zzYmdud2mdQPZYyqj5UETJk2Kxa9y0RwMR3kdJgZXI5LGyfZF7XY72Frb1H4LAnE4VUkJM0P6qbUbsHXYlj11CzX63qwycHNF4sJip4X/DI7TxH0ZHJNvYgjpUHjcxIMs0jR4TGw6UlRizQ4hDcxED7RvZtLAFlIYb0DnLMgaJGCNpYghWIuAbbEjrY72px/03GAWGMQ7bF8Mt+XWzgfSq/H2iysothFVv35dvkEv868Dj3Ff6OHI8tUo+vL6UEjGuOBK4lZph54WSCJGHrcLIp2/F1rwI0wzLiMRFHhYoye6hQiSWWRl0mSRh9t9JIAubaiSaXyrj6KQ6Z1OHexI1EMjAXJCttdrC9iBVVlxrYqX9Ik5t+zTpGnQD948yee9BL4vjHEyk92qYdOmoCSU+++hT6C9RWMxOImKl8S7aTqUFIioa1g2kKNxfbyprmOZpAt25nkBzNROD4r7yQKUsCQNiSRc28qB5i80xkEned/IwvfVre3sy3sPyrTeCuNRjhofwzLzHK/rVFkQMCCLg7EUy4NglhxpaOOWVYWs/dqGOk3K33G5/pQTXaOJYcb3yq4DIFLfaQgdLEeHz2NQ2F4lRl8SkN0A31H0/5rW8JnmGxZMQYGQDxRSKVkGwPiRgGHMVQuOOzxlcSYRCQx3UdPUUFPxuaJITeJB7sSf/ABFq84HBRSHc23tcG678gbgFfiLetatwfwJFDApniR5TudQDW9LHanXEPDuDiw08phjjtC4JRQtwVO22xN7W9bUGdw8PxL0v708whbDXaCVoOptvGf4kbb5WruHY6FLbHSC3vYX+t6rua5k2IcRRXK32sPtHz9hQajwTxucbqSXQJAfDo1DWtvtlT9nfperhVL4B4I/Qx3su8rD/AGjyq6UBVd49wMk2CZIwD40ZgzaRoVw7b2P4bfGrFXlkBFjuKDMP/VZLm8DKelmU7/IUj2YZ4SGw7EnYulz1uDIo9LnUB6mrzjuCMJMDqhUE9Rsai8ZwXHhMOz4VD30Td6nUsVvdPZlLL8RQTbLcWNZLnuEfAY1gjNHHNsWXmFb7enyNr2961XCYpZY1kQ3R1DKfMEXFQvGfDoxcBt+0Xdf7UFqymGNII1hAWMKAoHIC1I5txFh8KLzSqnkDuT7Abms84K43MEE0Ux3iVit/T7vzqK4S4afN55Jp3YLe7EczfkqnoBQagOMMK2HknSVXSNSzab3HkLc7nYcutZZj8e+KmOImADsLKv8AppclUB6ncknqTTnizgsYCaIxOxilNip5+Gz2Y8mW4BHtTKgKKYZxmfcICN2PL/mmeTZ20raXA3vYjb1tQSeYxaonHPwn5jen+GYFFI5FRb5CkCKRy2TQTCTy3T1U72HqOVvK1BF8S5U8kgYAstgNhe3O96cZLkGgh3FiOS7fM/2qdtRQFMcnmxmHn7yBkWSdtBQksG1NpS/QFb3vT6k5otQG5BBBBU6WBBuCCNwaCx5nlqDRh4ZT3mHLYjFYu95EbQRbXy1vf7PRF5UtlvaS0KKuNjsxhjkDxgkEuhZEdSLrI2k8rj2qrx4ySOJYDGJMMt2MUZEbTNe4/SGNyy+ennYXphNmReTvcSHUa+8J0+FpLaFvYnTGigIo9STzoNBwfaV4f12EmV/KMpIvtclSD7ioTPM/lx5Cunc4dW1CMkF5CD4TJbYKOYXfe1ztTSKQMAVIIO4I3Br2RQVrNMzad+5iuQTbb7x6j+H860jgfgBcKBLL4pSOXRf+aztsxOBnQwEErYkOqNYdEDWvvv12rasgx7T4eOR10swuRQSNFFFAUUUUBXLV2igp+Rr+jzT4M8oz3kP/AOGQkgD+Fw6+xFTVRnG0XciLGqN8Of1lhu0LkLKPhs4/hr1mefwYZbyyqL8he7N5WUbmgo/aBwmwczwqSpHjA/OpvsizNDC8IFnB1H1BqrcUcfyYkFIdUcXIn7zA7fyg+VWLsfyiySTk8/CB6c6Br2lZwxxaIQojhOnYkyMXj7xm0j7igKL+ZqCRwQCNwd6s+Xd5inxkkEWmSeWRGxkn7OOFf1aiG+7NYcthe9ztVUhjCao1ZZFjYorr9lwthqH5fCgZ5zlpmUW5r0Jte/r8KRynK2RtTC1gQBz58zUvRQFJzQK4swuPy9jzBqIxuf6Jgq7qNmHmetj6f3qZjkDAEcjv86Bjh8G8kjK0jNChAsSbk2B0+oF96mrU0ykfqgepLE+5Y13NWIhcjnb6dfpQM8bn4UlYwGPmeXwA503GYT3FwwudvANJ9PO3xqydn2AwixtPimjWx8Ot1A89hfepTiPi5cQvc4RLJyadk02HlCpFy37xG3SggMJP3iK1rXG48jyP1FI4mPv27ofZFjI3kOYQfvH6ClHZYYibeFF5e3T3p1lmG0Ri/wBpvEx82O5/t8KDssiwREgAKg2A+gHxqB/7rcAgopNtrEix9b8wPSpLiSS0IH4mA+V2/oKk+DOBYsdg9Tkq2s2YeXlQRvAPCxxs/eSXMaG7E/ea9bZHGFAAFgOVMckyWPCQrFGNh16n1NSFAUUUUBRRRQFFFFAhjsKJYnjYXDqVIPUEWI+tZHk3Zs+InnR5NIhk7s8yxGkMu56aSPlWx1WsQv6LmIlO0WLVY2PRZkv3ZP8AEpK381HnQMcy7PoVy+aGFf1hXUrHmWXxAfG1vjVV7LOIlhdoJG0h91vtv1Fa5VB4q7LVxEjS4dxE7G7KR4CerC26nrQV3J8n1CWE4fFYvuppF0jEKmFY6iwZ1LAqCGBtuDz86Qy3hHFSYb9MjCyd87sYE0qEAJVWiGwsbG635abdasXDvZU0bFsTOzBhYxxPIgby1sCC3Xb1rQcNhliRURQqKAFUCwAGwAFBhmYYk4cXmimiubDXGygnyB5H51A5hxIWUrGCL7E9fh5VZO2HiQYnFrBGbpBcEjkXNtXyAA+JqHy/JUMKEghiLkg/KggMLAb6jVxwURWNAeYXek8PlaIbgEn1N/pTug8Zc9i8Z5g6h6qxv9DcfKn1VjO807qVCp8Sg38rG2x+VSOA4kikG50N1B5fA0D9MDGDcRoD56V/tS96bjHx/jX5ikpc5iX71/Rd6D3mUWuJhv0O3PY3FQYzqYNu7c976T+YpXG52z3CDSD1+8f7VO8G9n0uJdZJVKQg335t6Cgr2PzV5AqtyDXuV0nkR7da1LskkJwRBGwY29aseL4Ww0qhXiQgegp7gMvSBAkahVHQUDmiiigKKKKAooooCiiigKa5nlyYiJopF1Iwseh8wQehB3BHIinVFBSW4ybL5hhsYCy/5eIA+2vIax+MciRz57Xq3YPHJMoaNgynqDemueZBDjI+7mTUvMHkVPLUp6Gs0xvAuPwDk4SV2QnbQdLfzLy+NBrhNUTtG7Q0wcRihYNiHFtjfux+I+vkKquJwmc4gFS0o+Kr+QrmTdi80jasTJoHUDxN9dqDPYI7nW9zfc+e+5PvVjwnEETC19PleovjFI8txj4Zn7wLbxBbcwDZhfmLj5VDDMMO/JwPe4/Ogu0mbxAfbX51G43igDaIXPmeX/NV9GhP+Yh/mWnCSRjkyf7l/vQeY42diz9d96VOFF7javDZhEOcif7hS+TypisRHh43XXIwUE30i5AuTb16UFryPs0mxUCTxSIVccje4IJBU+oIqdwnY9Kf2kqj2F6u/BXCxy/DmIyd4WcuTbSBcAWUEk9KsNBUMj7NsPhyGYd4w6ty+VW5UAFgLCu0UBRRRQFFFFAUUUUBRRRQFFFFAUUUUBRaiigLV4kYAEnkNzXuqp2nZ3+iZZO/Vh3Y3t9q4JHqFBNB8y8bZucXj55T95yfrcf2qCr1I9yT5m9eaBXDQGR1Uc2IFcnhKMynmpIPw2qy9mWWfpGaYZSLgSKT15HV+QNIdoOX9xmeKQCwErED0LG1BXakeHscYMVFIpsVYEe99vrao6uq1iCOYoPtzCYgSRq68nUMPYi4/OlaqXZdnAxWV4dhzVdB/l5fQirbQFFFFAUUUUBRRRQFFFFAUUUUBRRRQFFFFAUUUUAaxX/EVntkgwyk3N3YdN/Cv0Vv91bSTXyT2m8Q/puYzSA+EGy+w2H0A+tBVKKKKDTuwLBF8yD2NkVyfIeAr+bikO3nAd3mzNb9oit/4gH6g1ZP8N2H/WYp/JAPmwP/ALK8f4kMEBNhpbbspUnzsSbfWgxeiiig3X/DrxBdZsKx5frEH0b53H+2ttr5I7MuI/0HMoZCbITpf+E7GvrZWuNqDtFFFAUUUUBRRRQFFFFAUUUUBRRRQFFcrtAUUUXoKt2lcQjBZdM97My6E92Bv8l1H4V8kyyFmLHmTevpPtn4bONjj/8AqoIQgbwSMELEkG6knfZQLW+NfP2L4clQnSA481N6CKor3JAy/aBHuCK8Cg3/APw4YW2GxL/idR8gx/rXP8R+FvhsNJ5Oy29wDf6fWpP/AA+QWy1z+KU/RV/vTjt5wWvKi34JFPzDD+1B8zUUUUHUaxBHMV9b9mXEQx2WwSXu6qEf+JQBf4ixr5OhwTv9lGPwNvnyrdOwfLsbhTIskLDDyb6m8OkgEggH7V9x4fOg2eiuCu0BRXL129AUVzUPOu0BRRRQFFFFAUUUUBTbF5ikX22ApzWb9omSYiVwY7lfIUFwPFWHvbWL+9UjiDjybEO6YZjDCrFS4t3jkGxIP+Wu3ufSqpheDsW7Dwkb8zetEh7OopYlL6o5rbyRkAn+IG6t7kX9aDPxhl1aiNTHmzEsx92NzSlqtU/ZliAf1eIiYdNcbK3x0mx+VeI+zXFE+KeBR5qkjH5EgUFSny+N/tIp+A/pULmXCWH0swSx/wCQKuXFGQxYJAP0iRp7ggtpEZHUaFHl1vVYOYXI1MltSk2DX2YNtf2oNEyDGYXJYjhVkLjWWuwAIvYWsPLTUzmyxZxgJYVcDWNmtexBDA2+FZpNhUzDEkoxDOeRrS+DOFzg47E3vQYZguA4CisdRuPM1K4XhTDx8owfepmLKZ0BT9HxDFSw2hk3sxseXlapqPgDGGCOVWRndAzwyDu2QnfSrC425eK1BWYMtSNgyakYcirMCPbfarBgOL8ZARabvV/DMAb/AM6gMPrTSfJsUhs2FnB/dTvB/uS4pxhOFMbLa2HMYP3pWVQPdQS59rUF64d43ixR7th3M3+mxHi6kxtycfX0qwPKLcxWKZ3hZMulBB7yW37TTYL5hB067nemX/eeL/EaCz8VceTw4gogsB9ahz2l4j0qDxWcyym7jUfUVJcLQCedUeIFT1tQOMDx1inlXe9zyrZctlLRqW5kVGYDhLDxWKoL1OKthYUHaKKKAooooCiiigK8sgPOiig4IwOgr3RRQFFFFBU+K+CVxhBJsRVa/wDSQfj/ACoooJfhzs5XDShybkcqvCrYUUUHbV21FFBy1doooGONyeKb7ag/Cmf/AGjh/wDTHyoooD/tHD/6Y+VOcHkMMRuqAH2oooJGiiigKK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data:image/jpeg;base64,/9j/4AAQSkZJRgABAQAAAQABAAD/2wCEAAkGBhQQEBQUExQVFBQWGBwaGBgXFxUYGBgdHxgYFBgXGBoeHCYfGholHRYYHy8gIycpLCwsGB4xNTAqNSYrLCkBCQoKBQUFDQUFDSkYEhgpKSkpKSkpKSkpKSkpKSkpKSkpKSkpKSkpKSkpKSkpKSkpKSkpKSkpKSkpKSkpKSkpKf/AABEIAPcAzAMBIgACEQEDEQH/xAAcAAABBQEBAQAAAAAAAAAAAAAAAwQFBgcBAgj/xABEEAACAQIEAwYDBAgFAwMFAAABAgMAEQQFEiEGMUEHEyJRYXGBkaEyQlKxFCMzYnKCwdEIQ1OS4RUWohfC8CQ0c5Oy/8QAFAEBAAAAAAAAAAAAAAAAAAAAAP/EABQRAQAAAAAAAAAAAAAAAAAAAAD/2gAMAwEAAhEDEQA/ANxooooCiiigKKK8SSBQSSAALknYADcknyoPV67eqXi+Kp8UbYMLHDf/AO4kXUX9YY+o/ebb0pn/ANFLWMmJxUjc79+6DryVLAD0oNAvRes//wClSL+yxeKjI5apDKvxVwbj401zXjTMMEFMiQSoDYyKGW/lrF/A3qLigvub5ouGhaVwSFtsttTEkKqrc2uSQB71XJeN5m2jwT+hlliQfEKWNQs/GSZmcPGqsmlu9lU2tdB+rUG+41nVy+5UlagiMX2kYrD4kpMkJUqllj1HTckG7Hcmw8hWlYabWit5gGsMw8P6bmlh9kyf+K+Efl9a3KJNKgDkBagWrl683rlB7vReqzxPxO+HliigRZJWBdgzFQsY2uSOTM2w26Gk8Nx/Fb9fHNAet0Lpf0dL3HqQKC1XrtQUHGmCfliob+RcKfk1qeLxBhjyxEP/AO2P+9BI0Uwmz3Doupp4gPPWv96fK1+VB2iiigKKKKAooooCiiigKqvaVC74B1RWa5FwpINgb7+Y8wedWquEXoMZybj4oNE6X0i10ADCwsAU2B+BHtTTEcU4vFSlYNSjoqAEj3axuauHaBwzhbBgCMQ9xGkf2pD7dFHVjsKR4XwU+XoVWLDSsdy+t0blupGhgbHqLUEbk2OxsWlsSpMRkWM6wA4L7KykfaGrYgjrVreMMCCAQdiOhHUU2mSbESI+IdNMZ1JFEG0BrWDux3dhc22AF72qM4h4sjwylVIeXooP2T5segHlzNBTMni7jMCim4V2UewNhV3zzMO4w8j9QLKP3jsPrv8ACqnwXljPKZm5C9iepPM0px1mOuRIEN9Ju38R2UfAG/xFA87MsPHE0mKndY0QWDOQB6nerNnfaXoQvhoHkjBGqVwUjsSF8APibc87AVCT8Jphmy93RW1q8bahcB9JlRt+uzCpTOcCZ8PJGObKQL7C/NfragneCeJzjoWZlCspsQPpU5mGPSCJ5ZDpRFLMfQb/ADrG5cgxGHwUhacoBZ+7iNgSGG7vsWsL7DanWUZ5Pj/BM2qNH7xh+Mj9mh/dB8R9bUExhWeRnnkFpJjqIP3FG0cf8q8/Umu/9QQS91rAksG08jY7D47cqMfjlhjaRuQHLqSeQHqT+dUvD5FisbLIVQs19TeV+QAPpyFqC9PGD9oA+4B/OkTlsR/yo/8AYn9qqCY7G4XwsJBbo66gPYncfOlV42lAsUS/s4+lApxhHDEqIkUauTqJCKDYbAXA6k/Q1pfZ2JTgkaVixa5F+dulZNlmElzLFqCLlmBYi+lVHID0A/Ot6wmHEaKi7BQAKBaiiigKKKKAoopOaYIpZiFVQSSTYADcknoKD2aqmZ5/iRjJMPH3MYVEdWdXkZ1N1ayhlAswt8R50m/EGIxhvh/1GH6TMuqWQecaHZV/ebc9BTSThdJGDyy4iVwLammZbA2JACaQAbDYeVB2eDEP+0xk/tGIoh7CylvqarvZ/wAXYhsRFA8hdCD9slmuSWtc7m17VYZOGgN4Zp4m8+8aRT7rJqB+lULOMlxGXyia4YayRIgIUEm+ll+7v7jeg1fOOEe/n79J5YZdAS6hGQqCSAVZT1N9iL1CYySfBkfpYRoiQBPHcKCTYCVCSUufvAkb9KsHCPES43Dq42YbMPI1KY+BHjdZQDGVIe/LTbe/pQU/NctXERNGxZQ3VSQQRyPr7day3FZV+iYkRzC6gi56MOjD3rSOFpC2EiJJIsQpPMoGKxk+pUCoHtJwd44pPIlD8RqH1U/OgnFXTAe5QHw3Rbhbm2wueVVfAcKYkyd5I0aNq1Xb9a19t7Cy/O/SpzhSbVhY79Ban+LzOKIXkdV9zv8ALnQJwZVZxJJJJPKL2eRibX28KCyr8BT6q1iuOoV2jVpW6fdHzb+gqewOKEsSSDk6hvmL2+HL4UDfPY9WGmHnG3/83qm8E41FZlZgpa1rm1/arBxtNIkClGZVLaX02uQykDe2wvb51Wsh4KmxkDyRFTpNtJ67fKgt2YvCRpmMek2Olyu/kbGm8eRYY7oir+9GzL9VYVXsu4Exc0pQoY7c2YbfPyqTTs5zCC7xFbjorAFv5T4T8TQWCHMcTByYYmMf5c1tdh0SUC5P8YPvVhySTBY5SyRKHXZ0dQHQ87MPyI2NVDJsxMyEOpSVDpdSCLG1wbHoR/WveLLwuMVD+1iG46SpzaNvPqQehoNEweVRQkmONUJ5kCnd6qmZcfRqqDDjv5ZEVwt7KisAQ0rfd5/ZG5qt4rEzzkmaeQ3+5GxijHoAtmb+Ymg0+9drJP8ApEXRSD5hnB+d+desRPi447QYiUgfcdrn2RzuPZiRQazRWdcG9pXeOsGK2cmyyWAueWlx0b1rRaAqrcXuZpIcJ9x7yzesaEAR/wAzkA+imrQap+cCaHGzTtCzwdzGodChK6WdmBUsDbxX28hQPwKp+f8AaCsEhjiQSEGzMSQoI5gW3NvPlS+I49wzRSaHKvpYLqUjxaTb61A9m2Rx4nFMXGpEXYH5C9BZuFuLlxt1K6JAL2BurDkSpPltcetTOPwSzRPG4urAg0xzTKYcNjMGkKBSe/ZgPw92oufTVpqWoMy4czbEZbi3w8fdnU2n9YG0n8LeE33BFXTGQ4jFC2JlXu77wwqyI3o7k62H7uwPW9UjiqQLmtxYWMdz/KL1oCTrYHUtrc7igVC25bW5eXoKpHaZmIVIoyQNy59AAVH1J+VTOd8bYXCoS0iuw+6hBPxPJfj8qxLibjR8ZMzm1jbTtsLchbqBv7k3oJjEcWNGojSRyOir4R8T/wA1CycRlgSqi97btc+9QQBa5O55+g+XKkgRvf8A+b0Eg3EMt7qSN62vs1zAzYBCeasR87N+ZNfP7Hetd7K8/hgwbiWQJ4rgG+/MG1gfIUF84gwfe4aVOpUke48Q+oqrcBcVtg38RH6OxHe7boDsJQR0B5jypxju1PBodKlpDytsB8zv9KheGYHM4Kr4DcHqLE8vWg32OQMAQQQRcEciOYIPlSl6zPB4eXDbYWdok/02AliG9/CpN0+BpxLmOOkXS+JVAefcxBGt1szMxU+oFApnUqvmc5TkkUSOR+PU729wrL868EbUnhsKsa6VFhz6kknckk7knqTSWaY4QxO56Db1PIAfGgqPDExjneMfZufoSKsmOzBIFu5tfkOZPoBVa4TgJlZ+dhz9Tz+tJ5mGnxLbOVVtPhRjZQbbdLk3PPyoHj8ZeLaIW9XsfytU/gsYs0aut7N58x0IPtTnJoMpVFSRWRvxTxvHc/xHw/WqvmOR4rDSNGnfOlywaM6UOok3Fgdt/OgQ4rwfdyrIuxbc/wAS239yD9K2ThPHNNg4Xc3YqLnzrDcXFNIQpWckclclgL7Eg2vW4cI4FocFCjizBdxQTVJYiBZFKsLgixFK1B5xnT6zDh7d4La3YXSIHlcX8UhG4T4mw5hDz9lWEYkjUt/I7Cu4DB4PJg36y8j8kvqkfyVUG5rxLw9HKQZ2lnbzkke3TkikIBtyApXC5Zh8NdkjjiJ5sAoPxPOg84CGSSV8TONMkgCpHe/dRgkhCerknUx9h0pzj8akEbSSGyqLn+1upqIzbjXD4e41a28l3qnS4jF5xKFRSIwdgPsr6sepoG+W5PLm2KmZbAklrnkOQC/IU8zHs3lw8TSzywxRrzY8h9Nz6VqPCfDCYGEIN3O7N5mqn27YiJcuUSOQTKpVB/mWBuDvsBe9/bzoME4hzZJfAlyFOxO1/hUJf5UNz8qe5PlD4mVI0VjqNthffoB60DcqwQHfS58+ZHn861nCdjf6XleHlRtGIKE2b7LAk6Rfoevx6U94b7NlnwOBDgbSNLIb2vGSFW37xIJA9TWuRxhQFAsALAeQGwHwtQYlH2HnukMzmORjpKxo0trffYqSBcAn5VO5T2DwRsDNMZF3ugUj2sSTb/bV04txcwWKLDtoknfQHs11sC4sw8IYlbWbnfaqxwDmkxx00bLOkNm0pIzOsb6tZuSL6m8dBFcZdjsEOFeTCK7SJuUYhtS9bWAIIqi8LcSYjDSaEOpLbh77W2IPmfXY19A43OljNiahRwhhZsScWi2kZCpUW0EkW7wrb7QF6CtYTjiNh+sVkPp4l/ofpUgvE+GP+aB7hh/SpGbs/wALI721BVC7g3s3j1gn2Ckjpeo7hns0jxWEimaR1Mi3t0+0QD8QAaBGfi7DryZnPkqn8zYVWczzWTGuFAsv3VHIdLnzPr0qczbgmPD40QlmZTCJFP8AOUYfl86kMJlyRCyKB+dAnlOXCCMKOfX3py2IUGxZQfIkX+VNM6nKRCx06mCluqg3uR67WHvUFkHBsuPSR4yBoPI9fj/WgtbLcEHcHmOhpPDZzJlys0Y1wfeia9k/fj/CPNeVtxao7h6NkEiFtao2kMDcXAGsKeqg7fOpSSMMpB3BBB+ItQXPhfO4sfD3gQKwOl12JVvfyPMGp21Y12TY9o8Z3d/DJHv7rup9+fzrZqCPz3MTBAzqNTmyoPN2IRb+lzc+gNQuFw4hjsTe12dz95j4nc+5ufQbdK5x7mAgGFdldo1n1OVUta0UgUkfxEVXsZx7hGhlAchjG4AZGFzpIA5daCZjzNpgP0aMyA/5j3jiHkQT4nH8It61Ve0bLJkijkaZnGqzKAERbjw6V3PMEXJJ3q95OmnDQA8xFGPkiikuIcrGJw0kR6jb0PMGgz/hPLcv7sS4lpbnneKTux/OFI+taFlnFGXJaOGeAdAoYAmqH2dZmY3kw77G5sPUbEUv2oWEcOw1F23sL2CEc7X60GrQzB1DKQQeRFZb/iAyfvMHHNa/dFltY3u4BBuOgKH51dOAYiuXw352qP4hjGKxndSKGhw6JJ3ZPhkkkZkQv+6gVj7mg+UShHMEe9fR/ZVwnFBl8LsqPI570Na5W11Wx6H7R+PpTziPs3w2Mw7J3UUUv3WjBUX5gMPL4XpHhuaTAZfFDOCHjLLv5BjYj0PMGgd8T4KTEzGILrEUHepCdSpO4kUEEq3iCgCy2Fmcc6a9mUswhlinjaMq+pQwI2YtqG+/2lJ+NSOBxq4pkcMySRk6XUgEX2YG4IZTtcEHkKnoYSLlmZ2a1yQo2ANgAAAALn5mgTx+AE6aG1DcMGXZlZTdWU+YNdCSMQZHVtN9OlCtyRbU3iO9riwsNzTaSAuza4y250ksBGo6WAbVfzNr3vYgUyzjiVMIEhBM+KaypGPtMx2Bc38C3333tf3oIviDJ2lfwncWJF9wDyJ97H5U4cy4PBSSIFZo11ENqtpH2+RBva5+FSmW8OpG/fSfrMSw8cpJ3vzVRyWMcgttvevPF0oTAYn1iZR6sw0KB6kkCgTfJ8bi49EsmHihe2ruRI0jobEqpewTUNr7nerZh4FRVVQFVQAoHIAbACvGDh0Rov4VUfIAf0pe9BT+0vCWhjxC/bge9vxI3hdPe1iPUVWsDjlmQMp2PzHoau/GGaxRQMkg1vICEjBGpj5+ijmW5D3rHFwk+FbUm462Fx8v60FwmgWRSrDUp5g9aZx5MFUoJZxETcxiQhD723I9L1G4Ti9eUqlT5/8AzepFeIICL94v1FA+hiCKFUBVGwA2AFIZnjBFE7dbWX1Yiyj51HYniyFR4bufQWHzNRAbEZhKFRST90C+lfM36t60E72WZeXxusfZjWxPra1bJVe4L4YGBw+k7u27H+lWGgZZrlSYmIxyC6tzqicUdnGGgwk8yaw0cbEC+xNja9aRVc7Q2tluI9VUfN1H9aBxhU0xoPJVH0FK0AbV5SQMLggjzBBHlQZTxtg3weO76Lw954gbX8XUVHZjicXjWiWVC1vs2S1723v8K0bjrJv0nCtYeNPEvw6Uh2U50JYTC9i8fK/O1Bc8nw3dQRp+FQPpUbnmRyPIs+HKd6F0Mkl+7lS+rSxAJUg7ht+Z23rxNnEuKdo8HpVVbTJiWAZVI5rEv+Yw5Emyj1O1dPBcb7zzYmdud2mdQPZYyqj5UETJk2Kxa9y0RwMR3kdJgZXI5LGyfZF7XY72Frb1H4LAnE4VUkJM0P6qbUbsHXYlj11CzX63qwycHNF4sJip4X/DI7TxH0ZHJNvYgjpUHjcxIMs0jR4TGw6UlRizQ4hDcxED7RvZtLAFlIYb0DnLMgaJGCNpYghWIuAbbEjrY72px/03GAWGMQ7bF8Mt+XWzgfSq/H2iysothFVv35dvkEv868Dj3Ff6OHI8tUo+vL6UEjGuOBK4lZph54WSCJGHrcLIp2/F1rwI0wzLiMRFHhYoye6hQiSWWRl0mSRh9t9JIAubaiSaXyrj6KQ6Z1OHexI1EMjAXJCttdrC9iBVVlxrYqX9Ik5t+zTpGnQD948yee9BL4vjHEyk92qYdOmoCSU+++hT6C9RWMxOImKl8S7aTqUFIioa1g2kKNxfbyprmOZpAt25nkBzNROD4r7yQKUsCQNiSRc28qB5i80xkEned/IwvfVre3sy3sPyrTeCuNRjhofwzLzHK/rVFkQMCCLg7EUy4NglhxpaOOWVYWs/dqGOk3K33G5/pQTXaOJYcb3yq4DIFLfaQgdLEeHz2NQ2F4lRl8SkN0A31H0/5rW8JnmGxZMQYGQDxRSKVkGwPiRgGHMVQuOOzxlcSYRCQx3UdPUUFPxuaJITeJB7sSf/ABFq84HBRSHc23tcG678gbgFfiLetatwfwJFDApniR5TudQDW9LHanXEPDuDiw08phjjtC4JRQtwVO22xN7W9bUGdw8PxL0v708whbDXaCVoOptvGf4kbb5WruHY6FLbHSC3vYX+t6rua5k2IcRRXK32sPtHz9hQajwTxucbqSXQJAfDo1DWtvtlT9nfperhVL4B4I/Qx3su8rD/AGjyq6UBVd49wMk2CZIwD40ZgzaRoVw7b2P4bfGrFXlkBFjuKDMP/VZLm8DKelmU7/IUj2YZ4SGw7EnYulz1uDIo9LnUB6mrzjuCMJMDqhUE9Rsai8ZwXHhMOz4VD30Td6nUsVvdPZlLL8RQTbLcWNZLnuEfAY1gjNHHNsWXmFb7enyNr2961XCYpZY1kQ3R1DKfMEXFQvGfDoxcBt+0Xdf7UFqymGNII1hAWMKAoHIC1I5txFh8KLzSqnkDuT7Abms84K43MEE0Ux3iVit/T7vzqK4S4afN55Jp3YLe7EczfkqnoBQagOMMK2HknSVXSNSzab3HkLc7nYcutZZj8e+KmOImADsLKv8AppclUB6ncknqTTnizgsYCaIxOxilNip5+Gz2Y8mW4BHtTKgKKYZxmfcICN2PL/mmeTZ20raXA3vYjb1tQSeYxaonHPwn5jen+GYFFI5FRb5CkCKRy2TQTCTy3T1U72HqOVvK1BF8S5U8kgYAstgNhe3O96cZLkGgh3FiOS7fM/2qdtRQFMcnmxmHn7yBkWSdtBQksG1NpS/QFb3vT6k5otQG5BBBBU6WBBuCCNwaCx5nlqDRh4ZT3mHLYjFYu95EbQRbXy1vf7PRF5UtlvaS0KKuNjsxhjkDxgkEuhZEdSLrI2k8rj2qrx4ySOJYDGJMMt2MUZEbTNe4/SGNyy+ennYXphNmReTvcSHUa+8J0+FpLaFvYnTGigIo9STzoNBwfaV4f12EmV/KMpIvtclSD7ioTPM/lx5Cunc4dW1CMkF5CD4TJbYKOYXfe1ztTSKQMAVIIO4I3Br2RQVrNMzad+5iuQTbb7x6j+H860jgfgBcKBLL4pSOXRf+aztsxOBnQwEErYkOqNYdEDWvvv12rasgx7T4eOR10swuRQSNFFFAUUUUBXLV2igp+Rr+jzT4M8oz3kP/AOGQkgD+Fw6+xFTVRnG0XciLGqN8Of1lhu0LkLKPhs4/hr1mefwYZbyyqL8he7N5WUbmgo/aBwmwczwqSpHjA/OpvsizNDC8IFnB1H1BqrcUcfyYkFIdUcXIn7zA7fyg+VWLsfyiySTk8/CB6c6Br2lZwxxaIQojhOnYkyMXj7xm0j7igKL+ZqCRwQCNwd6s+Xd5inxkkEWmSeWRGxkn7OOFf1aiG+7NYcthe9ztVUhjCao1ZZFjYorr9lwthqH5fCgZ5zlpmUW5r0Jte/r8KRynK2RtTC1gQBz58zUvRQFJzQK4swuPy9jzBqIxuf6Jgq7qNmHmetj6f3qZjkDAEcjv86Bjh8G8kjK0jNChAsSbk2B0+oF96mrU0ykfqgepLE+5Y13NWIhcjnb6dfpQM8bn4UlYwGPmeXwA503GYT3FwwudvANJ9PO3xqydn2AwixtPimjWx8Ot1A89hfepTiPi5cQvc4RLJyadk02HlCpFy37xG3SggMJP3iK1rXG48jyP1FI4mPv27ofZFjI3kOYQfvH6ClHZYYibeFF5e3T3p1lmG0Ri/wBpvEx82O5/t8KDssiwREgAKg2A+gHxqB/7rcAgopNtrEix9b8wPSpLiSS0IH4mA+V2/oKk+DOBYsdg9Tkq2s2YeXlQRvAPCxxs/eSXMaG7E/ea9bZHGFAAFgOVMckyWPCQrFGNh16n1NSFAUUUUBRRRQFFFFAhjsKJYnjYXDqVIPUEWI+tZHk3Zs+InnR5NIhk7s8yxGkMu56aSPlWx1WsQv6LmIlO0WLVY2PRZkv3ZP8AEpK381HnQMcy7PoVy+aGFf1hXUrHmWXxAfG1vjVV7LOIlhdoJG0h91vtv1Fa5VB4q7LVxEjS4dxE7G7KR4CerC26nrQV3J8n1CWE4fFYvuppF0jEKmFY6iwZ1LAqCGBtuDz86Qy3hHFSYb9MjCyd87sYE0qEAJVWiGwsbG635abdasXDvZU0bFsTOzBhYxxPIgby1sCC3Xb1rQcNhliRURQqKAFUCwAGwAFBhmYYk4cXmimiubDXGygnyB5H51A5hxIWUrGCL7E9fh5VZO2HiQYnFrBGbpBcEjkXNtXyAA+JqHy/JUMKEghiLkg/KggMLAb6jVxwURWNAeYXek8PlaIbgEn1N/pTug8Zc9i8Z5g6h6qxv9DcfKn1VjO807qVCp8Sg38rG2x+VSOA4kikG50N1B5fA0D9MDGDcRoD56V/tS96bjHx/jX5ikpc5iX71/Rd6D3mUWuJhv0O3PY3FQYzqYNu7c976T+YpXG52z3CDSD1+8f7VO8G9n0uJdZJVKQg335t6Cgr2PzV5AqtyDXuV0nkR7da1LskkJwRBGwY29aseL4Ww0qhXiQgegp7gMvSBAkahVHQUDmiiigKKKKAooooCiiigKa5nlyYiJopF1Iwseh8wQehB3BHIinVFBSW4ybL5hhsYCy/5eIA+2vIax+MciRz57Xq3YPHJMoaNgynqDemueZBDjI+7mTUvMHkVPLUp6Gs0xvAuPwDk4SV2QnbQdLfzLy+NBrhNUTtG7Q0wcRihYNiHFtjfux+I+vkKquJwmc4gFS0o+Kr+QrmTdi80jasTJoHUDxN9dqDPYI7nW9zfc+e+5PvVjwnEETC19PleovjFI8txj4Zn7wLbxBbcwDZhfmLj5VDDMMO/JwPe4/Ogu0mbxAfbX51G43igDaIXPmeX/NV9GhP+Yh/mWnCSRjkyf7l/vQeY42diz9d96VOFF7javDZhEOcif7hS+TypisRHh43XXIwUE30i5AuTb16UFryPs0mxUCTxSIVccje4IJBU+oIqdwnY9Kf2kqj2F6u/BXCxy/DmIyd4WcuTbSBcAWUEk9KsNBUMj7NsPhyGYd4w6ty+VW5UAFgLCu0UBRRRQFFFFAUUUUBRRRQFFFFAUUUUBRaiigLV4kYAEnkNzXuqp2nZ3+iZZO/Vh3Y3t9q4JHqFBNB8y8bZucXj55T95yfrcf2qCr1I9yT5m9eaBXDQGR1Uc2IFcnhKMynmpIPw2qy9mWWfpGaYZSLgSKT15HV+QNIdoOX9xmeKQCwErED0LG1BXakeHscYMVFIpsVYEe99vrao6uq1iCOYoPtzCYgSRq68nUMPYi4/OlaqXZdnAxWV4dhzVdB/l5fQirbQFFFFAUUUUBRRRQFFFFAUUUUBRRRQFFFFAUUUUAaxX/EVntkgwyk3N3YdN/Cv0Vv91bSTXyT2m8Q/puYzSA+EGy+w2H0A+tBVKKKKDTuwLBF8yD2NkVyfIeAr+bikO3nAd3mzNb9oit/4gH6g1ZP8N2H/WYp/JAPmwP/ALK8f4kMEBNhpbbspUnzsSbfWgxeiiig3X/DrxBdZsKx5frEH0b53H+2ttr5I7MuI/0HMoZCbITpf+E7GvrZWuNqDtFFFAUUUUBRRRQFFFFAUUUUBRRRQFFcrtAUUUXoKt2lcQjBZdM97My6E92Bv8l1H4V8kyyFmLHmTevpPtn4bONjj/8AqoIQgbwSMELEkG6knfZQLW+NfP2L4clQnSA481N6CKor3JAy/aBHuCK8Cg3/APw4YW2GxL/idR8gx/rXP8R+FvhsNJ5Oy29wDf6fWpP/AA+QWy1z+KU/RV/vTjt5wWvKi34JFPzDD+1B8zUUUUHUaxBHMV9b9mXEQx2WwSXu6qEf+JQBf4ixr5OhwTv9lGPwNvnyrdOwfLsbhTIskLDDyb6m8OkgEggH7V9x4fOg2eiuCu0BRXL129AUVzUPOu0BRRRQFFFFAUUUUBTbF5ikX22ApzWb9omSYiVwY7lfIUFwPFWHvbWL+9UjiDjybEO6YZjDCrFS4t3jkGxIP+Wu3ufSqpheDsW7Dwkb8zetEh7OopYlL6o5rbyRkAn+IG6t7kX9aDPxhl1aiNTHmzEsx92NzSlqtU/ZliAf1eIiYdNcbK3x0mx+VeI+zXFE+KeBR5qkjH5EgUFSny+N/tIp+A/pULmXCWH0swSx/wCQKuXFGQxYJAP0iRp7ggtpEZHUaFHl1vVYOYXI1MltSk2DX2YNtf2oNEyDGYXJYjhVkLjWWuwAIvYWsPLTUzmyxZxgJYVcDWNmtexBDA2+FZpNhUzDEkoxDOeRrS+DOFzg47E3vQYZguA4CisdRuPM1K4XhTDx8owfepmLKZ0BT9HxDFSw2hk3sxseXlapqPgDGGCOVWRndAzwyDu2QnfSrC425eK1BWYMtSNgyakYcirMCPbfarBgOL8ZARabvV/DMAb/AM6gMPrTSfJsUhs2FnB/dTvB/uS4pxhOFMbLa2HMYP3pWVQPdQS59rUF64d43ixR7th3M3+mxHi6kxtycfX0qwPKLcxWKZ3hZMulBB7yW37TTYL5hB067nemX/eeL/EaCz8VceTw4gogsB9ahz2l4j0qDxWcyym7jUfUVJcLQCedUeIFT1tQOMDx1inlXe9zyrZctlLRqW5kVGYDhLDxWKoL1OKthYUHaKKKAooooCiiigK8sgPOiig4IwOgr3RRQFFFFBU+K+CVxhBJsRVa/wDSQfj/ACoooJfhzs5XDShybkcqvCrYUUUHbV21FFBy1doooGONyeKb7ag/Cmf/AGjh/wDTHyoooD/tHD/6Y+VOcHkMMRuqAH2oooJGiiigKK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data:image/jpeg;base64,/9j/4AAQSkZJRgABAQAAAQABAAD/2wCEAAkGBhQQEBQUExQVFBQWGBwaGBgXFxUYGBgdHxgYFBgXGBoeHCYfGholHRYYHy8gIycpLCwsGB4xNTAqNSYrLCkBCQoKBQUFDQUFDSkYEhgpKSkpKSkpKSkpKSkpKSkpKSkpKSkpKSkpKSkpKSkpKSkpKSkpKSkpKSkpKSkpKSkpKf/AABEIAPcAzAMBIgACEQEDEQH/xAAcAAABBQEBAQAAAAAAAAAAAAAAAwQFBgcBAgj/xABEEAACAQIEAwYDBAgFAwMFAAABAgMAEQQFEiEGMUEHEyJRYXGBkaEyQlKxFCMzYnKCwdEIQ1OS4RUWohfC8CQ0c5Oy/8QAFAEBAAAAAAAAAAAAAAAAAAAAAP/EABQRAQAAAAAAAAAAAAAAAAAAAAD/2gAMAwEAAhEDEQA/ANxooooCiiigKKK8SSBQSSAALknYADcknyoPV67eqXi+Kp8UbYMLHDf/AO4kXUX9YY+o/ebb0pn/ANFLWMmJxUjc79+6DryVLAD0oNAvRes//wClSL+yxeKjI5apDKvxVwbj401zXjTMMEFMiQSoDYyKGW/lrF/A3qLigvub5ouGhaVwSFtsttTEkKqrc2uSQB71XJeN5m2jwT+hlliQfEKWNQs/GSZmcPGqsmlu9lU2tdB+rUG+41nVy+5UlagiMX2kYrD4kpMkJUqllj1HTckG7Hcmw8hWlYabWit5gGsMw8P6bmlh9kyf+K+Efl9a3KJNKgDkBagWrl683rlB7vReqzxPxO+HliigRZJWBdgzFQsY2uSOTM2w26Gk8Nx/Fb9fHNAet0Lpf0dL3HqQKC1XrtQUHGmCfliob+RcKfk1qeLxBhjyxEP/AO2P+9BI0Uwmz3Doupp4gPPWv96fK1+VB2iiigKKKKAooooCiiigKqvaVC74B1RWa5FwpINgb7+Y8wedWquEXoMZybj4oNE6X0i10ADCwsAU2B+BHtTTEcU4vFSlYNSjoqAEj3axuauHaBwzhbBgCMQ9xGkf2pD7dFHVjsKR4XwU+XoVWLDSsdy+t0blupGhgbHqLUEbk2OxsWlsSpMRkWM6wA4L7KykfaGrYgjrVreMMCCAQdiOhHUU2mSbESI+IdNMZ1JFEG0BrWDux3dhc22AF72qM4h4sjwylVIeXooP2T5segHlzNBTMni7jMCim4V2UewNhV3zzMO4w8j9QLKP3jsPrv8ACqnwXljPKZm5C9iepPM0px1mOuRIEN9Ju38R2UfAG/xFA87MsPHE0mKndY0QWDOQB6nerNnfaXoQvhoHkjBGqVwUjsSF8APibc87AVCT8Jphmy93RW1q8bahcB9JlRt+uzCpTOcCZ8PJGObKQL7C/NfragneCeJzjoWZlCspsQPpU5mGPSCJ5ZDpRFLMfQb/ADrG5cgxGHwUhacoBZ+7iNgSGG7vsWsL7DanWUZ5Pj/BM2qNH7xh+Mj9mh/dB8R9bUExhWeRnnkFpJjqIP3FG0cf8q8/Umu/9QQS91rAksG08jY7D47cqMfjlhjaRuQHLqSeQHqT+dUvD5FisbLIVQs19TeV+QAPpyFqC9PGD9oA+4B/OkTlsR/yo/8AYn9qqCY7G4XwsJBbo66gPYncfOlV42lAsUS/s4+lApxhHDEqIkUauTqJCKDYbAXA6k/Q1pfZ2JTgkaVixa5F+dulZNlmElzLFqCLlmBYi+lVHID0A/Ot6wmHEaKi7BQAKBaiiigKKKKAoopOaYIpZiFVQSSTYADcknoKD2aqmZ5/iRjJMPH3MYVEdWdXkZ1N1ayhlAswt8R50m/EGIxhvh/1GH6TMuqWQecaHZV/ebc9BTSThdJGDyy4iVwLammZbA2JACaQAbDYeVB2eDEP+0xk/tGIoh7CylvqarvZ/wAXYhsRFA8hdCD9slmuSWtc7m17VYZOGgN4Zp4m8+8aRT7rJqB+lULOMlxGXyia4YayRIgIUEm+ll+7v7jeg1fOOEe/n79J5YZdAS6hGQqCSAVZT1N9iL1CYySfBkfpYRoiQBPHcKCTYCVCSUufvAkb9KsHCPES43Dq42YbMPI1KY+BHjdZQDGVIe/LTbe/pQU/NctXERNGxZQ3VSQQRyPr7day3FZV+iYkRzC6gi56MOjD3rSOFpC2EiJJIsQpPMoGKxk+pUCoHtJwd44pPIlD8RqH1U/OgnFXTAe5QHw3Rbhbm2wueVVfAcKYkyd5I0aNq1Xb9a19t7Cy/O/SpzhSbVhY79Ban+LzOKIXkdV9zv8ALnQJwZVZxJJJJPKL2eRibX28KCyr8BT6q1iuOoV2jVpW6fdHzb+gqewOKEsSSDk6hvmL2+HL4UDfPY9WGmHnG3/83qm8E41FZlZgpa1rm1/arBxtNIkClGZVLaX02uQykDe2wvb51Wsh4KmxkDyRFTpNtJ67fKgt2YvCRpmMek2Olyu/kbGm8eRYY7oir+9GzL9VYVXsu4Exc0pQoY7c2YbfPyqTTs5zCC7xFbjorAFv5T4T8TQWCHMcTByYYmMf5c1tdh0SUC5P8YPvVhySTBY5SyRKHXZ0dQHQ87MPyI2NVDJsxMyEOpSVDpdSCLG1wbHoR/WveLLwuMVD+1iG46SpzaNvPqQehoNEweVRQkmONUJ5kCnd6qmZcfRqqDDjv5ZEVwt7KisAQ0rfd5/ZG5qt4rEzzkmaeQ3+5GxijHoAtmb+Ymg0+9drJP8ApEXRSD5hnB+d+desRPi447QYiUgfcdrn2RzuPZiRQazRWdcG9pXeOsGK2cmyyWAueWlx0b1rRaAqrcXuZpIcJ9x7yzesaEAR/wAzkA+imrQap+cCaHGzTtCzwdzGodChK6WdmBUsDbxX28hQPwKp+f8AaCsEhjiQSEGzMSQoI5gW3NvPlS+I49wzRSaHKvpYLqUjxaTb61A9m2Rx4nFMXGpEXYH5C9BZuFuLlxt1K6JAL2BurDkSpPltcetTOPwSzRPG4urAg0xzTKYcNjMGkKBSe/ZgPw92oufTVpqWoMy4czbEZbi3w8fdnU2n9YG0n8LeE33BFXTGQ4jFC2JlXu77wwqyI3o7k62H7uwPW9UjiqQLmtxYWMdz/KL1oCTrYHUtrc7igVC25bW5eXoKpHaZmIVIoyQNy59AAVH1J+VTOd8bYXCoS0iuw+6hBPxPJfj8qxLibjR8ZMzm1jbTtsLchbqBv7k3oJjEcWNGojSRyOir4R8T/wA1CycRlgSqi97btc+9QQBa5O55+g+XKkgRvf8A+b0Eg3EMt7qSN62vs1zAzYBCeasR87N+ZNfP7Hetd7K8/hgwbiWQJ4rgG+/MG1gfIUF84gwfe4aVOpUke48Q+oqrcBcVtg38RH6OxHe7boDsJQR0B5jypxju1PBodKlpDytsB8zv9KheGYHM4Kr4DcHqLE8vWg32OQMAQQQRcEciOYIPlSl6zPB4eXDbYWdok/02AliG9/CpN0+BpxLmOOkXS+JVAefcxBGt1szMxU+oFApnUqvmc5TkkUSOR+PU729wrL868EbUnhsKsa6VFhz6kknckk7knqTSWaY4QxO56Db1PIAfGgqPDExjneMfZufoSKsmOzBIFu5tfkOZPoBVa4TgJlZ+dhz9Tz+tJ5mGnxLbOVVtPhRjZQbbdLk3PPyoHj8ZeLaIW9XsfytU/gsYs0aut7N58x0IPtTnJoMpVFSRWRvxTxvHc/xHw/WqvmOR4rDSNGnfOlywaM6UOok3Fgdt/OgQ4rwfdyrIuxbc/wAS239yD9K2ThPHNNg4Xc3YqLnzrDcXFNIQpWckclclgL7Eg2vW4cI4FocFCjizBdxQTVJYiBZFKsLgixFK1B5xnT6zDh7d4La3YXSIHlcX8UhG4T4mw5hDz9lWEYkjUt/I7Cu4DB4PJg36y8j8kvqkfyVUG5rxLw9HKQZ2lnbzkke3TkikIBtyApXC5Zh8NdkjjiJ5sAoPxPOg84CGSSV8TONMkgCpHe/dRgkhCerknUx9h0pzj8akEbSSGyqLn+1upqIzbjXD4e41a28l3qnS4jF5xKFRSIwdgPsr6sepoG+W5PLm2KmZbAklrnkOQC/IU8zHs3lw8TSzywxRrzY8h9Nz6VqPCfDCYGEIN3O7N5mqn27YiJcuUSOQTKpVB/mWBuDvsBe9/bzoME4hzZJfAlyFOxO1/hUJf5UNz8qe5PlD4mVI0VjqNthffoB60DcqwQHfS58+ZHn861nCdjf6XleHlRtGIKE2b7LAk6Rfoevx6U94b7NlnwOBDgbSNLIb2vGSFW37xIJA9TWuRxhQFAsALAeQGwHwtQYlH2HnukMzmORjpKxo0trffYqSBcAn5VO5T2DwRsDNMZF3ugUj2sSTb/bV04txcwWKLDtoknfQHs11sC4sw8IYlbWbnfaqxwDmkxx00bLOkNm0pIzOsb6tZuSL6m8dBFcZdjsEOFeTCK7SJuUYhtS9bWAIIqi8LcSYjDSaEOpLbh77W2IPmfXY19A43OljNiahRwhhZsScWi2kZCpUW0EkW7wrb7QF6CtYTjiNh+sVkPp4l/ofpUgvE+GP+aB7hh/SpGbs/wALI721BVC7g3s3j1gn2Ckjpeo7hns0jxWEimaR1Mi3t0+0QD8QAaBGfi7DryZnPkqn8zYVWczzWTGuFAsv3VHIdLnzPr0qczbgmPD40QlmZTCJFP8AOUYfl86kMJlyRCyKB+dAnlOXCCMKOfX3py2IUGxZQfIkX+VNM6nKRCx06mCluqg3uR67WHvUFkHBsuPSR4yBoPI9fj/WgtbLcEHcHmOhpPDZzJlys0Y1wfeia9k/fj/CPNeVtxao7h6NkEiFtao2kMDcXAGsKeqg7fOpSSMMpB3BBB+ItQXPhfO4sfD3gQKwOl12JVvfyPMGp21Y12TY9o8Z3d/DJHv7rup9+fzrZqCPz3MTBAzqNTmyoPN2IRb+lzc+gNQuFw4hjsTe12dz95j4nc+5ufQbdK5x7mAgGFdldo1n1OVUta0UgUkfxEVXsZx7hGhlAchjG4AZGFzpIA5daCZjzNpgP0aMyA/5j3jiHkQT4nH8It61Ve0bLJkijkaZnGqzKAERbjw6V3PMEXJJ3q95OmnDQA8xFGPkiikuIcrGJw0kR6jb0PMGgz/hPLcv7sS4lpbnneKTux/OFI+taFlnFGXJaOGeAdAoYAmqH2dZmY3kw77G5sPUbEUv2oWEcOw1F23sL2CEc7X60GrQzB1DKQQeRFZb/iAyfvMHHNa/dFltY3u4BBuOgKH51dOAYiuXw352qP4hjGKxndSKGhw6JJ3ZPhkkkZkQv+6gVj7mg+UShHMEe9fR/ZVwnFBl8LsqPI570Na5W11Wx6H7R+PpTziPs3w2Mw7J3UUUv3WjBUX5gMPL4XpHhuaTAZfFDOCHjLLv5BjYj0PMGgd8T4KTEzGILrEUHepCdSpO4kUEEq3iCgCy2Fmcc6a9mUswhlinjaMq+pQwI2YtqG+/2lJ+NSOBxq4pkcMySRk6XUgEX2YG4IZTtcEHkKnoYSLlmZ2a1yQo2ANgAAAALn5mgTx+AE6aG1DcMGXZlZTdWU+YNdCSMQZHVtN9OlCtyRbU3iO9riwsNzTaSAuza4y250ksBGo6WAbVfzNr3vYgUyzjiVMIEhBM+KaypGPtMx2Bc38C3333tf3oIviDJ2lfwncWJF9wDyJ97H5U4cy4PBSSIFZo11ENqtpH2+RBva5+FSmW8OpG/fSfrMSw8cpJ3vzVRyWMcgttvevPF0oTAYn1iZR6sw0KB6kkCgTfJ8bi49EsmHihe2ruRI0jobEqpewTUNr7nerZh4FRVVQFVQAoHIAbACvGDh0Rov4VUfIAf0pe9BT+0vCWhjxC/bge9vxI3hdPe1iPUVWsDjlmQMp2PzHoau/GGaxRQMkg1vICEjBGpj5+ijmW5D3rHFwk+FbUm462Fx8v60FwmgWRSrDUp5g9aZx5MFUoJZxETcxiQhD723I9L1G4Ti9eUqlT5/8AzepFeIICL94v1FA+hiCKFUBVGwA2AFIZnjBFE7dbWX1Yiyj51HYniyFR4bufQWHzNRAbEZhKFRST90C+lfM36t60E72WZeXxusfZjWxPra1bJVe4L4YGBw+k7u27H+lWGgZZrlSYmIxyC6tzqicUdnGGgwk8yaw0cbEC+xNja9aRVc7Q2tluI9VUfN1H9aBxhU0xoPJVH0FK0AbV5SQMLggjzBBHlQZTxtg3weO76Lw954gbX8XUVHZjicXjWiWVC1vs2S1723v8K0bjrJv0nCtYeNPEvw6Uh2U50JYTC9i8fK/O1Bc8nw3dQRp+FQPpUbnmRyPIs+HKd6F0Mkl+7lS+rSxAJUg7ht+Z23rxNnEuKdo8HpVVbTJiWAZVI5rEv+Yw5Emyj1O1dPBcb7zzYmdud2mdQPZYyqj5UETJk2Kxa9y0RwMR3kdJgZXI5LGyfZF7XY72Frb1H4LAnE4VUkJM0P6qbUbsHXYlj11CzX63qwycHNF4sJip4X/DI7TxH0ZHJNvYgjpUHjcxIMs0jR4TGw6UlRizQ4hDcxED7RvZtLAFlIYb0DnLMgaJGCNpYghWIuAbbEjrY72px/03GAWGMQ7bF8Mt+XWzgfSq/H2iysothFVv35dvkEv868Dj3Ff6OHI8tUo+vL6UEjGuOBK4lZph54WSCJGHrcLIp2/F1rwI0wzLiMRFHhYoye6hQiSWWRl0mSRh9t9JIAubaiSaXyrj6KQ6Z1OHexI1EMjAXJCttdrC9iBVVlxrYqX9Ik5t+zTpGnQD948yee9BL4vjHEyk92qYdOmoCSU+++hT6C9RWMxOImKl8S7aTqUFIioa1g2kKNxfbyprmOZpAt25nkBzNROD4r7yQKUsCQNiSRc28qB5i80xkEned/IwvfVre3sy3sPyrTeCuNRjhofwzLzHK/rVFkQMCCLg7EUy4NglhxpaOOWVYWs/dqGOk3K33G5/pQTXaOJYcb3yq4DIFLfaQgdLEeHz2NQ2F4lRl8SkN0A31H0/5rW8JnmGxZMQYGQDxRSKVkGwPiRgGHMVQuOOzxlcSYRCQx3UdPUUFPxuaJITeJB7sSf/ABFq84HBRSHc23tcG678gbgFfiLetatwfwJFDApniR5TudQDW9LHanXEPDuDiw08phjjtC4JRQtwVO22xN7W9bUGdw8PxL0v708whbDXaCVoOptvGf4kbb5WruHY6FLbHSC3vYX+t6rua5k2IcRRXK32sPtHz9hQajwTxucbqSXQJAfDo1DWtvtlT9nfperhVL4B4I/Qx3su8rD/AGjyq6UBVd49wMk2CZIwD40ZgzaRoVw7b2P4bfGrFXlkBFjuKDMP/VZLm8DKelmU7/IUj2YZ4SGw7EnYulz1uDIo9LnUB6mrzjuCMJMDqhUE9Rsai8ZwXHhMOz4VD30Td6nUsVvdPZlLL8RQTbLcWNZLnuEfAY1gjNHHNsWXmFb7enyNr2961XCYpZY1kQ3R1DKfMEXFQvGfDoxcBt+0Xdf7UFqymGNII1hAWMKAoHIC1I5txFh8KLzSqnkDuT7Abms84K43MEE0Ux3iVit/T7vzqK4S4afN55Jp3YLe7EczfkqnoBQagOMMK2HknSVXSNSzab3HkLc7nYcutZZj8e+KmOImADsLKv8AppclUB6ncknqTTnizgsYCaIxOxilNip5+Gz2Y8mW4BHtTKgKKYZxmfcICN2PL/mmeTZ20raXA3vYjb1tQSeYxaonHPwn5jen+GYFFI5FRb5CkCKRy2TQTCTy3T1U72HqOVvK1BF8S5U8kgYAstgNhe3O96cZLkGgh3FiOS7fM/2qdtRQFMcnmxmHn7yBkWSdtBQksG1NpS/QFb3vT6k5otQG5BBBBU6WBBuCCNwaCx5nlqDRh4ZT3mHLYjFYu95EbQRbXy1vf7PRF5UtlvaS0KKuNjsxhjkDxgkEuhZEdSLrI2k8rj2qrx4ySOJYDGJMMt2MUZEbTNe4/SGNyy+ennYXphNmReTvcSHUa+8J0+FpLaFvYnTGigIo9STzoNBwfaV4f12EmV/KMpIvtclSD7ioTPM/lx5Cunc4dW1CMkF5CD4TJbYKOYXfe1ztTSKQMAVIIO4I3Br2RQVrNMzad+5iuQTbb7x6j+H860jgfgBcKBLL4pSOXRf+aztsxOBnQwEErYkOqNYdEDWvvv12rasgx7T4eOR10swuRQSNFFFAUUUUBXLV2igp+Rr+jzT4M8oz3kP/AOGQkgD+Fw6+xFTVRnG0XciLGqN8Of1lhu0LkLKPhs4/hr1mefwYZbyyqL8he7N5WUbmgo/aBwmwczwqSpHjA/OpvsizNDC8IFnB1H1BqrcUcfyYkFIdUcXIn7zA7fyg+VWLsfyiySTk8/CB6c6Br2lZwxxaIQojhOnYkyMXj7xm0j7igKL+ZqCRwQCNwd6s+Xd5inxkkEWmSeWRGxkn7OOFf1aiG+7NYcthe9ztVUhjCao1ZZFjYorr9lwthqH5fCgZ5zlpmUW5r0Jte/r8KRynK2RtTC1gQBz58zUvRQFJzQK4swuPy9jzBqIxuf6Jgq7qNmHmetj6f3qZjkDAEcjv86Bjh8G8kjK0jNChAsSbk2B0+oF96mrU0ykfqgepLE+5Y13NWIhcjnb6dfpQM8bn4UlYwGPmeXwA503GYT3FwwudvANJ9PO3xqydn2AwixtPimjWx8Ot1A89hfepTiPi5cQvc4RLJyadk02HlCpFy37xG3SggMJP3iK1rXG48jyP1FI4mPv27ofZFjI3kOYQfvH6ClHZYYibeFF5e3T3p1lmG0Ri/wBpvEx82O5/t8KDssiwREgAKg2A+gHxqB/7rcAgopNtrEix9b8wPSpLiSS0IH4mA+V2/oKk+DOBYsdg9Tkq2s2YeXlQRvAPCxxs/eSXMaG7E/ea9bZHGFAAFgOVMckyWPCQrFGNh16n1NSFAUUUUBRRRQFFFFAhjsKJYnjYXDqVIPUEWI+tZHk3Zs+InnR5NIhk7s8yxGkMu56aSPlWx1WsQv6LmIlO0WLVY2PRZkv3ZP8AEpK381HnQMcy7PoVy+aGFf1hXUrHmWXxAfG1vjVV7LOIlhdoJG0h91vtv1Fa5VB4q7LVxEjS4dxE7G7KR4CerC26nrQV3J8n1CWE4fFYvuppF0jEKmFY6iwZ1LAqCGBtuDz86Qy3hHFSYb9MjCyd87sYE0qEAJVWiGwsbG635abdasXDvZU0bFsTOzBhYxxPIgby1sCC3Xb1rQcNhliRURQqKAFUCwAGwAFBhmYYk4cXmimiubDXGygnyB5H51A5hxIWUrGCL7E9fh5VZO2HiQYnFrBGbpBcEjkXNtXyAA+JqHy/JUMKEghiLkg/KggMLAb6jVxwURWNAeYXek8PlaIbgEn1N/pTug8Zc9i8Z5g6h6qxv9DcfKn1VjO807qVCp8Sg38rG2x+VSOA4kikG50N1B5fA0D9MDGDcRoD56V/tS96bjHx/jX5ikpc5iX71/Rd6D3mUWuJhv0O3PY3FQYzqYNu7c976T+YpXG52z3CDSD1+8f7VO8G9n0uJdZJVKQg335t6Cgr2PzV5AqtyDXuV0nkR7da1LskkJwRBGwY29aseL4Ww0qhXiQgegp7gMvSBAkahVHQUDmiiigKKKKAooooCiiigKa5nlyYiJopF1Iwseh8wQehB3BHIinVFBSW4ybL5hhsYCy/5eIA+2vIax+MciRz57Xq3YPHJMoaNgynqDemueZBDjI+7mTUvMHkVPLUp6Gs0xvAuPwDk4SV2QnbQdLfzLy+NBrhNUTtG7Q0wcRihYNiHFtjfux+I+vkKquJwmc4gFS0o+Kr+QrmTdi80jasTJoHUDxN9dqDPYI7nW9zfc+e+5PvVjwnEETC19PleovjFI8txj4Zn7wLbxBbcwDZhfmLj5VDDMMO/JwPe4/Ogu0mbxAfbX51G43igDaIXPmeX/NV9GhP+Yh/mWnCSRjkyf7l/vQeY42diz9d96VOFF7javDZhEOcif7hS+TypisRHh43XXIwUE30i5AuTb16UFryPs0mxUCTxSIVccje4IJBU+oIqdwnY9Kf2kqj2F6u/BXCxy/DmIyd4WcuTbSBcAWUEk9KsNBUMj7NsPhyGYd4w6ty+VW5UAFgLCu0UBRRRQFFFFAUUUUBRRRQFFFFAUUUUBRaiigLV4kYAEnkNzXuqp2nZ3+iZZO/Vh3Y3t9q4JHqFBNB8y8bZucXj55T95yfrcf2qCr1I9yT5m9eaBXDQGR1Uc2IFcnhKMynmpIPw2qy9mWWfpGaYZSLgSKT15HV+QNIdoOX9xmeKQCwErED0LG1BXakeHscYMVFIpsVYEe99vrao6uq1iCOYoPtzCYgSRq68nUMPYi4/OlaqXZdnAxWV4dhzVdB/l5fQirbQFFFFAUUUUBRRRQFFFFAUUUUBRRRQFFFFAUUUUAaxX/EVntkgwyk3N3YdN/Cv0Vv91bSTXyT2m8Q/puYzSA+EGy+w2H0A+tBVKKKKDTuwLBF8yD2NkVyfIeAr+bikO3nAd3mzNb9oit/4gH6g1ZP8N2H/WYp/JAPmwP/ALK8f4kMEBNhpbbspUnzsSbfWgxeiiig3X/DrxBdZsKx5frEH0b53H+2ttr5I7MuI/0HMoZCbITpf+E7GvrZWuNqDtFFFAUUUUBRRRQFFFFAUUUUBRRRQFFcrtAUUUXoKt2lcQjBZdM97My6E92Bv8l1H4V8kyyFmLHmTevpPtn4bONjj/8AqoIQgbwSMELEkG6knfZQLW+NfP2L4clQnSA481N6CKor3JAy/aBHuCK8Cg3/APw4YW2GxL/idR8gx/rXP8R+FvhsNJ5Oy29wDf6fWpP/AA+QWy1z+KU/RV/vTjt5wWvKi34JFPzDD+1B8zUUUUHUaxBHMV9b9mXEQx2WwSXu6qEf+JQBf4ixr5OhwTv9lGPwNvnyrdOwfLsbhTIskLDDyb6m8OkgEggH7V9x4fOg2eiuCu0BRXL129AUVzUPOu0BRRRQFFFFAUUUUBTbF5ikX22ApzWb9omSYiVwY7lfIUFwPFWHvbWL+9UjiDjybEO6YZjDCrFS4t3jkGxIP+Wu3ufSqpheDsW7Dwkb8zetEh7OopYlL6o5rbyRkAn+IG6t7kX9aDPxhl1aiNTHmzEsx92NzSlqtU/ZliAf1eIiYdNcbK3x0mx+VeI+zXFE+KeBR5qkjH5EgUFSny+N/tIp+A/pULmXCWH0swSx/wCQKuXFGQxYJAP0iRp7ggtpEZHUaFHl1vVYOYXI1MltSk2DX2YNtf2oNEyDGYXJYjhVkLjWWuwAIvYWsPLTUzmyxZxgJYVcDWNmtexBDA2+FZpNhUzDEkoxDOeRrS+DOFzg47E3vQYZguA4CisdRuPM1K4XhTDx8owfepmLKZ0BT9HxDFSw2hk3sxseXlapqPgDGGCOVWRndAzwyDu2QnfSrC425eK1BWYMtSNgyakYcirMCPbfarBgOL8ZARabvV/DMAb/AM6gMPrTSfJsUhs2FnB/dTvB/uS4pxhOFMbLa2HMYP3pWVQPdQS59rUF64d43ixR7th3M3+mxHi6kxtycfX0qwPKLcxWKZ3hZMulBB7yW37TTYL5hB067nemX/eeL/EaCz8VceTw4gogsB9ahz2l4j0qDxWcyym7jUfUVJcLQCedUeIFT1tQOMDx1inlXe9zyrZctlLRqW5kVGYDhLDxWKoL1OKthYUHaKKKAooooCiiigK8sgPOiig4IwOgr3RRQFFFFBU+K+CVxhBJsRVa/wDSQfj/ACoooJfhzs5XDShybkcqvCrYUUUHbV21FFBy1doooGONyeKb7ag/Cmf/AGjh/wDTHyoooD/tHD/6Y+VOcHkMMRuqAH2oooJGiiigKK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60" name="AutoShape 12" descr="data:image/jpeg;base64,/9j/4AAQSkZJRgABAQAAAQABAAD/2wCEAAkGBxQSEhQUExMWFhUXGRcYGBcXGBwcGhweGhwbGBkeHhcaHCggGh0lHhwaIjEiJiorLi4uGCAzODMsNygtLisBCgoKBQUFDgUFDisZExkrKysrKysrKysrKysrKysrKysrKysrKysrKysrKysrKysrKysrKysrKysrKysrKysrK//AABEIALEBHAMBIgACEQEDEQH/xAAbAAACAwEBAQAAAAAAAAAAAAADBAACBQEGB//EAEcQAAICAAUBBQQHBgIIBgMBAAECAxEABBIhMUEFEyJRYTJxgZEGFCOhsdHwM0JSYnLBFYIkNENzkrLS4SVTY5Oi8XSDswf/xAAUAQEAAAAAAAAAAAAAAAAAAAAA/8QAFBEBAAAAAAAAAAAAAAAAAAAAAP/aAAwDAQACEQMRAD8A+XRm61Ahrqq229cUXcNZ2F7+fUfIYKr31xzV007fD38YChuhtvtf6sYJBfX9fecVLDocGiGAkcfiOn2T7Q8m9PeOf++DRkjFYIxpFTED/J/083i0cYGqmLG9yfSx0A2sH78AwkzVWlOQeTyDY/d88MRTMAKVBp48R26fw4SUHpXxwdUbcGiD0/Pz6bYAzLsQVQA3Y1EA2KN7b84ZjlYdF6dT02/h/VYXEbdFTqePPn44IAwqgOl7njAHLMf3U4I2YjY88DbFhE1AUtf1Nv13JFnf54pl7/eA+GIEde8fTZo6FEjG/LYigT923rgDAP5L8z+WC6X8k+/8sR0JqmI+AP4jHc3GRFyxNruAb9oX7A8v++AG8LGrVDXF3tvfl5gfLEaFjdqhBIJBsjaq/AfLBckr8OpHhDbm/ExYsv8Al2GGSmAQGXNg6U2452207fDbETLMDYC3QHLVQ9OPjh54Sf3iPdXp5g/o4qMv/M3N/htvwPzwCwRx0Tz646sbarOny68en66DBfqjXYkbptsRz+hixy7UBrNit6G9ee3XACdMcC2CD1BHzwU5ZqrWevQX+v8At8eiE4Dzw7NnEBywCFeBJqI2Js+Cjvz1w20QizEbcI0fdA9AwNqPSxY+GNUhrrST67eV9flgLgkAOpHoD7xudvf8sBjT9lTnVRSjP3hFnxLtQO21ADbf7t2M548zHXEIcsfVxQX31Z+WGbNjwEcb6r/HnYD13OByObICHcX05uvPnrgB5li40hym4NgA/DcfqsLSZbbad/8Ahj/6cHaI81WF3jOAsHJoXdUL8/lthGD/AF2X/dj8Ew7l03wpkxlnUPoVXFMRuas7b+vPxwA+3+Iv94MGzm9jzBHzx2eOGTU2kSMBfrQ99YX1BkVlFAjYeWAXW2hCCtS0CD/Kf7iscUMGdmIJYjcenSvIYszeuKtfp8TgOaFatQusUjy8dvabatueKHr53i6j3fDHawHQB1F4sw9SNv8A6xNOJpwHTiwAqiedufPHBH78FEV9TgCIgAA3243P54JDELNdfzJ/En54H3e/Jw3lBuMBeHQG0km+CaNA1qrVVA1vWL5cEQ98wZgw16VA8K/3obnE7KygYapGajK8vdkAb7qtnmtNGsMZSFu6WFmKqlq1AfaJ+7Tcrtsa359DgBZiSk75QwRWUGxQdXIXUvXawQdr+OHZYwgLNdDyUsfkoJwKXJsYUy+pnXUtuQBpRCGA25OwA95PTD0yq4KsCQauiRwb5Ug4BT65FX+1/wDZl/6MN91WIOx4CPZf/wB6X/rw0RvgE0zmX5+sQ/8AuJ+eJ2hmjpiWFlJmbSr+0oABLMK2agOPPGhFlY//ACk/4R+WL5vswSBNJ0Mh1IygbGiD4TsQQSKwGFm5u5L6Z2dkUAxuB7TlVjYkKKFtuB/Y40iyQKollA58UjAFjyeT68DYbY5N9HtST3IWkm0kuQAAU3jpRwARjRhiMiKZYwG6qaajwaPUHp6VxxgEIc9C7BUmjZjwFdST7gDvgcme0yGLu3LUCtVTC6Yg3sF63XSrxq/V0Qg0ingGgMIw9lW6y987MCRqpd0O+itNAcG+fXigwoZZVGYYtIe6txrQqG0liw32orsAPINtdY0c1IWYFGoCF5Pi1d2SPg+NPtjLu8TRoN5AU1dFDCix9wugOTXvAIuzyBmAFoaFijHmqR7fDU7D4YBDK5vusvA8mtg6oWfmi4HPWrNbA4p23m3EAKh4pHdUUaQzbnfwi78IJrnDOW7HabLxpMZEqNUMfh2dRWvUtk+YBNbA1eHpuyizwMZCe6s0QPGSumzVUdzwOuA87mO0ysjFWkKQwl3DpoLNwgOpAwvkkbbY1mUJGvfSKGPLMVUE8kDjYdPQYu/YOoZnXJq78AHwgaaBC1vuB/b1wZfHGvexjUOQwDCxsSD5HkHyOAze/hYgLNGSeAHUk+4A74rLOI30MjliLQAA66qwu/Ive6w8I4wQRGgrilG33YUlyZMiymZtaMStAABDYKaeDe1sd9hgEYu8MuYUFvCjFQ6EKGBBAsbUAa53onpuOZdT5Z1YhJUYldq2XUOnO/3Y187mn0NoFsRS+Vnaz6Dk+7CMsJVsqiKdESuC5qt00jrd3v8AHAJzpsy7iwRY5F7YXiy6IhQWUJvSaoe7a98MyIQAGbUw5aqv4DjCzqdqPvwFUiUBggCkirA/thdcvoQJeoDa+MHKt0I9f1+ucCKAG9Jvbej6f/XwwCzJ6YqE9MGdTY3HrtihU9CMBXux5DFREPIYLpAJoG75o9fj+qxx4z/F92ANLMmhipNivaVgN207kgdb+R8sGMO1hT7q3+RxcIgFafLkk8WByd+TiD2dIJG1A2SR8bB+/ACy662rZefA16/ka2914OXRG0sGuua23DMBfuU47ChjZWeQsCaA+0O5B/ikYD5YPHGA7s1EsTW5IA0heOAavf1OABlFLK2ugV030AtFcjnpdY7BmYiQBIpJNAA9cHjpRSihzySfiTucGRzgOySqlatRv+FSeSFHHFkgDGnHk965rY4VXLxyV3i3XG5H4Ebjoeh4w12TkVhaUhie8N15bs3N7m2O/kB5XgBRSSFwrqIFsAd4CS99Aw+zUk7VqY+mGs3KkJ8ayHYnwoWFAEnfjgHb8xjmW7KKaT3zHSQa+03o3+9KcPSKjkF0DUCBfkSCfnpHywC+ZV/tSjiNUSM+KPU2oh2K6Qb1G4hW/JAFkYcVdESPOpVtKa1RWemIFgBAxq788d+qRuHEih9cneb7bhQq8Hegow7lk0AKq6VAoAcAYDL7BzyTrw2oGT/ZyKtK7KPEy1dVYu7vYUQLytLHM3iMkYRmZAqjRVaAGJFs3iJs1Qvbrp5VBGulBQ1M3nu7F2+8nEXsqAuZDBHrN2xQEnUNJskdRt7jgPPZvt20RhHLGDLGtnQbFd4w2Y6RpoEmq1+hr0KwlgNWx2JCtx1rVsa+V4aPZ0RFGNCKYUVHDCmHHUbHzxIezUV2dVpmVFNcUl6RXpqP6AwCYyQ33bf+ZvzxxcgAKt+bvU1/O+Maohx5XO9m/W825XQVg7qMve6sG75wordq0JdjTb9diG0kFCtz78W7nC/bnYsk5QpL3em7/a73X/lzJ5dbwTsTsmSEMJJe8sij9pt5/tJX+6sAjF2vAxfx6dADMXBQaSSoYFgAykgixiSdopuEVpGBKgRgEsQAWokgUtgEkgXtzti8GSnd53ly8VshVC0moUL0IV0bAlmLNvzVbCm/o92CuViWMHUwADPQF7k7AcKCTQ9SdySSC0kB9cBky3i034qLV1oEAn5kYY7Cz8k0k6ugAjYgUCK8ciaWs7tpRXsVtINuCVn7Hl79T9bnru2GvTD/ABKdP7Kt+eOmAXzEAStV2zBVAFkk9APcCT5AE9MCKoVlYHaEsJLBFFRqPIF7G74xqdqpU+Vl/cRpFf07xNKt8/DfTXhPMQMozCOoH1jMoFBIOpCqLJsDsdEchr1GAzWzEILAswKi28DVQIVjdUQpPiIut74xeSG5GiGosoDHwnTTceLiz5ehw9nZnEkss0ICBJI4z3inZqoBALaSRwoq6AAHN3lnJMRNB7cyx5MFbW27uM2acgOuogGyOebAwC+ZyDDphKTL0Cx2ABJPkBh3SDnCX6ME8Lq3jEKhlsuHKKdRA0HfxXzgPb2UkmWREWlAFC1+0Y+9vCq877k+7cEZYSMBZDjUmzAaWSPw+BUIA9oXdhtyLFDjzGEZYH3qWh5aFNfHAKdyTiHLHDOYiJShbN4eKF0b4JAI8xYwNF+1XUG8PdqaawG0bqfFZFkG6O/JwAgm4Xrz+vLBJURKDyKpIuia2wYPollIXUSqFFsC6sEWdtiQT78Y/a3ZEryFqL/zDSt9eC/S69wGA1NVIjFSSQPZHpiILF0R6HnBVagANgNhiFzYpb2J5rexQv5n4YAjRMChBJBOkoDXP7w9R16Vi7xb1ufU4p3WpmZ0YUoCaXcdCSDobzA3rqOcHZnF+BaCrpAO5O1j0AwFIWBkC7aaclj5rVgH0vf/ALYYBDlkTkD2vLZTxVjZtvMq3FXgqklaYVYogHzG4sfjgiNQoCtyfnzgJ9ZCs40jwlQbaj4igDEVsg1G2v8AcPw0OzJhIxXSFIUNzf8AbjyurFGvIME5GNCGVsAplM2wg1t4iPq6jUQoYyLG7PYXgazsB/sz1w4xYKjdy5LAEopS0JANHW63XG3li8KooUBFGmgtDirAr3am+Zw2gJ3wFYyRGG0MrFkQK2mwXdUB8JZet9dvLFstLK06pVorSISNrCtMpY7Ua0RrsR4nO1YcjgFqSoJU2pI4NVY8tsOPmBGEXwgHatSrS9TRIsDYbeeATdmEmkZeUiwNYMOnpvRlDUP6b24wRs4En7opS6SxkJO1DVxprfp4t9En8O+gsJvDZhtCrjwkUb252r44DHyMrH6wRqkAdSijSDTRRPQJocsTuevOCdjzvKrF42SnkUaim+mR1rwO24CgG6388a+XyqKW0oF1HU1ACzQFmuTQA+AxgdudvGDNwRaPsGISeStkabUIBfSyrX6Mu4vcB5PMvmAJVJiiQ6jQ1CRCFccoCDV3psDVsSeNlIByBzvh+PLhQFAoAAADgAbAY6Y8Bjl22qFt65Kjm9+SRVC7HXrviSSMBtEx+Q6A+/rXwOGcr2tlpFd0zETLHu7B1pRzbG9hXXjA/wDHMp3Zl+sw92raS4kUrqIsLYNXW9YBfL5hm5hkU2R4gvQBhvq4N1fmDdY73p1V3UlA0TpscA2KJJG9bb/jjTyU8cy64pEkQ7akYMLHIsGsYeV7eOYzMiZYwtBlyvfysxs6gxPd6dvDpFltjuBxeAJJOSdOhwKuyKHSvibO3pvWEpQcaWW7WjMIzE7xQwyEdyXbSSpFqWLGtTAFtI4Hxwuc5G00SqUeHMBhDLG1gull0YjbcAkEH91gRfIZryheWA95rC0+eA93Q6lAPG+7X1/XX0Z7JJPGB5nsQ17IPw+eA84+Z/mHzHX/AOj8sAkzbDGj2pGsMbSMmo2qqoAtmY6UUH1Y/Dc4uexn0r3mkORuFO19avcgeeAwJJbJYKNR2LULPx5wo5bGzn8mYwmkAs8scY6jxMNXB6KGPwwh30vfJE+V7vvhL3BZwbMY1U4AtLFHrV9d6DNkmJ6H4jCZ1b2D/wAJH9zeNiSQNEjIn2ru0QjY8SLesMR0WiSfKvPAs5qWZYEjDSGMyHU2laBqgaNnAY4f3/HbFS41atI1caqF/PnDciMyhmQoTfhJsiiRz8L+OBQ5UscAAynE744LHFrTUAathv8AykqfvGAlMAXuzjo2xo5eN2cK8DRgqW1alYUKuyODvgWWgMq6wtIfYJ5ZejVW19PTAASTj3gfPB4p+NmrmyK+d74JPl2jQvoLBd2A509SB1I5r34OI7CsptWAII6g7jAC6bs910UDr02/GxQwdXULqOqufZN1db8/rfDWWybHgYYGWZasYDnZ8Ad9IBvnj3fPn7ji3aeZljzPcRK5AXL2UhaTSZJfGWYA6QIhx11YN25mcxlcq+ahkj0xhLjeMsSWcJevUK9obV0OPVdjZDtCSKOQZvKo0qJIyjKE7soIBbvgWoUL9MBl5zIFW4xRcprYajaAex0Ju9x1qlI93zH9EM/nO0BNJK8CpDM0TIsLBmoXeoyeHkdDjT7SJiMUcad5PMSsaE6RSjU7s1EhFHNAmyB1wHEhAdpS1CtwBQNAbtzqYVsdttt8NSTqzx933TaPGxZ3RgCSnh0xsGB8VrYuhxzjR/whh0xdAwNEYBfMLFmVaJZCutXulIbSCUNahxq+Y994Z+ouzlncFR7CC9IKvqRjxZFJ8RzhjPZhIFR5bHeSRwihfikbSl+Qs8+uGZci97SUL6KD5bWb9fngKxQVzjxOf7Czs0OcgbLZY/WHdu8OYYHoIjpEJ3RUj6/u9Lx7U9j+NXBUaTf7MWbq/ETYuucNJl3DWXBXfbRR423vzvAeMzhziw5CBp1jzcsojkeMK+pI45HkYCRKshVPGzN1HPoMx44JO50TNpkVQSNLOupSrEbe0Cp8t8KZjJ5afOtFmcpGZgmqGVgG7yIUGpqtWVm3XyYEE2aDH24Ed8r2fkmnGX8EmhkihjbkoHc0zjqoG17nnAeW7H7CzoExlyrHvcj3BUywga01BUVEpUjOql8gDZs4Z7R7Pkgy3ZUSRN9ZjaMlI+7ZrjgZZSVZgjjpeoe0Nzwfd9g51szAkrQtCW1fZuQWXSxXevOr+OMntLJZftDMmCTL94uW3ebWyGORwGEaMlMTpotuAPDyeAF9Eo4ocpoWOSFYC6yLKEDKR9qxPdkpuG1bbb1tVYS+jfZBk7Nk8IR84MxMdqo5jUUv3KUHwx6HPfRfLPAsP1dGSMs6RklV1ENyRv4tTWTd6jYOCdg9pLmY2KqUeNjFLEauN15U1sRwQRsQQcB4QrPN2fkoosmuY0p3WYuSJGiaJe6eMd57DsbUsBYF1RII0+18rrl7My6osckci5h44z4Yo4o2U7gDw63VBsL+ePTTZxImYaTqNM2iNmJshAW0KSeKs9FPQGlXzisXKqY3JAL92CzBDuBVlwASAdwNXvwGf9LewhnERPsfC2r7aNnHBG2l1IPxx5iL6B91Ikl5LwMreDLuD4SDsTMaO3W8ekz+Zo/tZLGoewKJ3C2AQSoJGwonTucBz2ZUMFJILFgPC25UajvVcX76NYDL+mi6oY5Bxl8xBmGA6pG3j94AOr/Lhb6Ydgx5mYzpAk3+jykM0hppNIWFQNQCqPE9igSecakTahqWyOPuv+/44SZCgCqoVRsFUUB7gOMAtHk4oZMll4lCrGJJnrgsEENk9STIx/y4DkM9M+b7yXKMqi443aRNMcexZioJJd2AvyAUeZJJQQ2qvFVX1q7q/K8KTyFgVYWpBBB3BB5BGAzIR/pEebNCJs3mdP8ATLGsSPfkzJ/8h54nb5kmDr9XcSo5OXmRkAA2os2qwDva1uK68N5mYspVgCpFEEbV5V5YWaVsAHtCZjP3TFSO6D2AQbvSevBN1hUQFmFSvHX8Onf5g4JNGurXoXXVaq38ufdhazeAD2dlz3QPfybPJ4fDRqRrvw3vyffiON8NyavCNJN8kdOBv8/uwF498A6c484z/dyM0KwVHQGksUttLAWao7X+97sW7XaL6pkOiGTLWRqNKFs7LZJ2oDzOCL2icUyUvdKVQnTZIU8LfQel9PXAM/RnMrK2dlcMv2pXQ1+FUWhY4B5sDAPoqhGUg180Tv5FmK/dWCZt+9jKMzBT7QXlh1Xzo+m+CmViBUZFUALUCq9CeOPwvAATLZnvJCiZ3SWatGagVas1pV0JA8hh3siCYSMZlzQGkgd9mIpVuxwsagg+vvxaGdh5jDCSsSLwBvpov/g+a/8A0/8A9o8e++h6t9WyWrn6vBfv7tbx4ztTss52FciM1HAZhqKMmp3CEMNPjFAFSTzx6Y9V2Lkczl8ssHfxGSNUSKTuSFCoFUao+88RoHcEcjbbAec//wAkH2PaP/5sn4DGxFt23ltR8LZKZY/VxIjPXroo/DC/0U+j0nZzTxNnIZu+LTtGI9EoY0CwHeHwfDkjfDebCyGMsWV4nEkbqaZSNjVgimUlSCNwfcQHjvpX2kBL2vEiy95mMxlMsxVZCscYVQW1AEW5ZgEG5uwPP6tPEquAOBQ+WFo+13bYYrKKGuRgq7eJiANzQ3PmSB8cB5b6X5HtIRQGTNZVgc3lAoXLsPEZl0EkyGwDRI6gVePZdi5bNrr+tywSXWjuomSubvU7Xe3yww+QWVVWZAyo6SLd7NGdStt5EXgyyiVVkjZXRgGVlIKkHcEEbEYDxH05z6w9p9mFhI2hM3IEjDMZG0BUUKu17sSSNhyQLwP6K9u/VezMlNKNf1uZ2kfWFCd60szP4+VRVNgeXXH0eGyN8YH0s+iCZ8xl5XTugxjCgEK5KESUwILKFIF/xHAYfb2bSfOdivl2Dd5JNIrgH9l3Pj5FgG12PWseb7A7dXs7svN5eSZY+0o3zPgb9pJK5PdOqOPtA3gIIBBGPp+S7EVJe/eR5Ze7WIPJp8Kii2lUUAF2GpjW5AGwAA0TCLBoWODW4+OA8Iv0s+ppBFmu8mmEEM2Zl0ougTSLCvhAUGnaqAsKhJs8q9gBYMn2y0gIZMzn5JQrMrboHUqwNi49JBHF+eNL6cdi5CSZHzmcTL60SN43kjUTRxSidV+03AD8lasNXljby8eXGZWeOdbzSVoRlKTd2LWQVdlU8OoGiCoN0uA+cfQbPiSfsjLI8pWHKS5hmYPpkkkXSVtvaWMs4vixXSsbGR7UiynaHbWYmYpl0OSVnpmXWY9JpVBJNsoNDrvj6Q0e1A1tQIrb57YxoPotAMtJljqZJixnYsQ8rPXeM7rRtqo1QrYUKGA5nVGzLuCAQR1vGRJnk6MpNGgD6A7ngcjnzGN7tnOZbLqnfzRwqxCJrYKCfIX5D5YpHlUkBMTq6gspKkGmUlWG3BBBBHSsB5r/ABJS7Jaih/HfBrih125wHK5pHPgdWGxtSCKYWNx5jfGo2dy790FzEZacFol1DVIBe6qdyNjv6YXkyTXxgMTv5/rJQyAxd4FJVRpW1mcKwKXZUIp8WxCN++UK6yNIscSElzBGzTGrDsofdQmng/NgK5I9FFm4rkT6xDqjVmkTvU1Iq+0XW7VRYsmgLxmOIUQCFodDkqojZNLMi6So0miVVKocBPTAYVtqUM+pWmMQIAG0UTFjXRmkRgelbDzwjNIWC1Q7xXAoMKNoqN41BG70duo8saUp0gKFAVapQBQrih0rCryEnjfbp5bj5HAZ5nUltalF1BUtWBJJbbcb7AGxtuR0spFCy6yxUAPsFZL40khtxW/z9MbGcKhQ8xRQp2ZyAATYFE8Hc/fhfPZcBSzkaKsk1pr1J2rAZWZZgqFU12oJ3A3oeeALGTRIo9R5YbkYEBlYMp4INg+4jC2p9Xh01Q9q+d74+GA7NlV1ruLr7RWO2nem/laxt57+Vjs0G+ONl7EhdIncklGKKdPAW7FmveT4fcMdzMUjMxE2kXsAoO3rfXn7sAFYsWkg872/KsdykyJJO8n7ix6drOkgmgPMtY9aHlgeUlqTMvOyoV7pa1Aqo8RABrf2gD63gOoig2BvtvZvauvwGHEgD8gn4nA41QkU6m6rcWb42wWPPqYh3ezsHPi0jQqMVdjZI2I2G9mugNA19VBFbgCuCRxjQymTCmxe++5vqT19SfnhX6Pyw9xlo3kQySRqdLEamLbNY6+LUPeDgWWjW8oaFpms1EjVv3aLMFF+QoD/ACjAP9tZOebMQsl9zEmlgkgjdu9Y95T3aaQsZNcgkDrjU7T7Jmlldk7QeNCQVUHMbbAcrmlB4vgbnjGdLmaJ32wSLPHoDY33DDpf8JvpgNfOo3+J5aZYGZVy7RSzjSLY1pJt9bVXWyNXXDcr22MvK9pEqbuga2V+pocj1G/qfLDOXk1Uwv4gj04O4wGzn+0PqsEbqEMs00OXi7y9AeVqDNW5VRbECrqrHOFuyu2WzmfyqTBCsIzpBQERyTQSJCJEViTQVnoWaLHc0DiZnIrmXy3fBHhhaR3ikQMHYoY02O1LqY7g715Y1c1lYmOXaILC+WJ7ooo0hWGmRNAoaGXoKohT0wCs3buYbtJsnHm4BGVSZXMYZl0sBJlx4grMysj6r1KG9k2CH/opMVzXacI2jjnjZB0BmhSWQDyBcs1ebnzwbL5TKxiMLBCgiLGKkQCMt7RXbwk9SKvE7LyrZdGClZJJGeSWRrXVI1bhADSgAKBeyoos7nAZXbn0qzUWYkjRY9CkUTlc7ISCoJ8cURQ89Ccaf0S7dmzJl74KNOjTphzMXOq7OYRdXA9njr0wxmVmYbFb6/aOo6HbSLF159Tg/fTDSNKEULYubvrtoryPI64DnbHas8TKIcnJmAQSSkkSaa6ESut36YF2V2xmZZdMuQkgSie8eaBhfQaY3Y74f73Cna3agy8ZkZXcakXSlard1jHtMByw64DxPZ3bgyuQzmeZEmzb5qSOSNmpiRP3McN0SAqUQlVuT1JxufQ2ELm84hQIcuuUy8aKSVSMQiSlJ3ILs/i5Olb4xpQ5DKzNHmvq8LSMqusrRIZACAV8dWCAfPF27NUZn6yjFXKCORRRWRVspYPDKWNMOjEG9qBR/pDnt67JkNXX+k5fcdP3+TgnbfasgyTOz/UswVYopMcrax7KBQGEpbwjSlt4qG+NObMEDwrZ8rr78IZpGkKu0S6oyTGbQkE7WGeMlDVg10bnyDzWZ7Pn7XyMUne5Yu51MjxtUStHpkgDRsJAd6YkgncbDbDOe7SfKZvP6RY/w+LMELspmUywrXkXCov+RfLGvkpmgjCrCoJZiQGQbtbMxKooJZtzQvxemM2Ts1XWRnkbvZpYJJTQ9iF1dIQAaCUCDubLud7rAc7OyiZXtOCIEBYey+7skeyk0a3Z6bbn59MD+i/aU2Yzk0TZpGjy8hZaiUNmI5AdJ1bKEjcMutB4iosj943amUSXNLmS+whfLyRMiukkbtrIOrjcD5YvJOmq1iQHR3dhFvR/Bdex/LxgPHzdoTJk+1O0oTl6zczxR2pMjKrfVYtLBqvlqII5J2xp9mdnCHNPl2r/AETJ5SKPy8etpnA82ZFs/wAowxmstl+7WJsrAYkJZYzEhRSeSFqgTjP7Sm1zJMrFXCmNqGzpdhSP5W3B6W3ngEM1nptRH1GU7nfvYaPru+B6iYXd/wDRWF0XKPVC72JBvfbnB5JmOEczR061DaWDLqANMOCL4I88Aoqy53KBy8IZqHdsrDuyuqOXx+1rYFhwNIO18lzKoI81DFS02Vpwt6biKqpAJNDxMN/Tywk2YCltKquolm0gC2PJNck+eAw5gq0kgf7RgFViLCKNwAt77kk77/AYBTs5AMrCNrp6G3R2HGFmko8E15e6/wBe/F44UjSNdmZAwDkAHxEs3usnAO+32v4gj+2AKJjXst7vl+eOfWv/AE5P+HA0zHN9PRvy3646Mz+qOAiTUQ3Wqv08vXBZM3qFNuLB58iCPvGEix8h88VEjdVHz+eAey7IgUKoGkADqRXHiO+GMlmREoVLA3O7E87ndiTzjLDm/Z+/BRIbHh287H68vvwG2rrKyswJYVRDMCKN7UR1/AYf7qEmKioaO1jUP7O1EBLotR8r3xk9le1gPZuW75u+MQUNP3/enTqZUGmFFAJYA+0xNXfW9g9FDlGY4e+oMvTGL2nkhmdAuPwlj9ornc0BWiRK683juT7DMUiOWgOk34VmB4/mnI+YOA3pZ5Y1Xucu+YkY0EVggAAslnbZfTzJw1k/pFkmigldzGJrADqfAQxjPeMBpQawVBJAPTg1n5/tSeNAMtEzu5osrINC2NTDWQC9E6eRYs8USZ5Hm7NGUjgXL69MOlnWTuohy5I9piBQAJNuCSNyA0cp2u80YOXhUu/jj1sQqwnZJZaFqZKYqgskVxTEOhZCilz3b6RqEdMA1b0zLuPLbp1wPs1o4kWKO62tj7TEALbEdaAHkAAAAABjPyv0gkfOtAVQRB5Yhse8uOOOXWTdaDr01W3h33rAajZfVXjpuraIyTxW7Kd6A/VVpSz91G0zSsI411MAinZLLAULNihQ38Irk3lSNRwXMRrNEYn9himoUDqCsGKkHowGk+hOAay/ak800TRADL/aLMHA1rIjFCthzuCCNgRteo8YL2p222WLSTIPqwo96rWybb64zRIvgpqO/s7XjmXZI1CxqFUWaUULJJJodSSST1JOB/UYjL3xXVIK0lyW0UK8CsSIyRyVAJvfAbKTggEcEAj3HGH9K5sxGizwyOEitpoVEdyR0dRVnQ06+0BYDURtd4Ym7TjRtLOqkAMdTAAAmhyepB+RxidpzPmZhHl85GndgOY2gMoZvCwbV3ighQ8ZAHBdT5UHqOz2IQXI8mrxAyKFam3AIVVqvcD0PGJ2j2kkEbSSGlX3bkmgBfUkgD34wsp20sccYnzCyyPI0YZE0hmDaSFRS1Betk+yx6bOJmoZZNmV5IGOwayjEFTYB5okb8WfPAG7E7Y73LRzy6E1hmoG1ABYim/epRd9aJoYDF2u2YaHuAwQSET61Kso7rvEG/BYyRGqOxPBGE+0OxlkURhtEXdypoAJP2uzHUX406hVctd7Vhs5eNY3iRdKuGDaeTqGkm+Sa6nyGAtnZaJwg0+DNCaAFmgBubO2256nAJ4Qis7nSqiyT0GAXWWS2srW2nni2vy6afPcHCucZ2BD0IwXJKm2K6XK7UKrYdd6N4MJY5C4jkRzGdLhWBKnyNcHY/I4A1g1e/NdcAtA9WEJo0T3ga/bfXub3opW+4wmHf8Ae08jizt192/HpWGM9nUTSJZVTWaXUwFn0v8AW+KTZJsBnzF2X7QKFAb2CSeCfIEbWvPNVhSOQVUZtfCfGrA8tq568DnphtW1KrIbVgCCOoPBwrnZQukO4BYgKCdyT5Dk4BCQmvEQTvuPu+7CrNh85Qk4TcKSyg2V52NetEijXWuOuAWeb0Y+4etYqZgOjfL3/lizg4oAcB1M0D0Ye9T1v8sUkzaqaOr/AIW/LFyDg6xGsBmhjgoQnFYpQ5NKVquSp5/pJxJssdSlXbvCy6VvwhRWu18qsknqQMAVIjgvdnC3aksiyrESpSW/CoOoBbtbr94UNR434AvDH1RSwZ6ZxuCLpfRR0H49cAZCKIbgjf3dd8NQTgKEjql4W+BhSOEHfUSPQ7flgcfa+WBOqY2CQQQ1A3/TgNWJnPl6USOnU+V/hh7LrKB0O/Vm4vfcgm6vbjYcYS7JdHGpHLrxZ9NjtQwTsu5cpPOWYNIJtJViNCxllQLvQ9myet4DWyuvrV+nH34eWNzjGiUyZLKKWOqYZZSSdyCFeTfqSivhp8gwziKuYmkEiynMRs3gWNgQmkLXdHVQFGyFY9DYa2XjYHDoIUtKI17wrRcKNbAcDVyfdjyL5x5EhgeSQGLPdwzq5V5ECOyEshBsqVvjcE42IJm/xCdTIxTuImCE+FSWZTQ6Xpvqdz6DAaBzT2PsjW92y9ADsATd7jpx8cHbNuo8MLNztqUdSPPqAD8cZ2e7Xgy+nv5Vj1Xpu96q+B0sfPHcn9J8pI6pHmEZ2NBQdz92A2ctnC3MMi7fvaeQxUjZv819QdvLHYu0T1ikUb8gHcGqpSeasHj3bYxu3+3vqwj8AbWxA1OEUUC1ayCAxqlBoE9RhfPfSgxyFBCz6TCrEOoIaexGAp9obbmxXrRoN2ONJGdnhNkID3niB06qpTairJ2/ixcdnwhy4QKx02VJX2SpHskCvAgI6hADYFYoZvXHmuxfpG2azsgjYfV0i8Okg6mL6dTV7PsNS80b67B6uPKRgKNAOksVLeIgsSWNtZskkk+uBwtDEzke27W58TEnkDrQF7DgXjA+lcrL9XkSSRCJ4UIVyFZXkUMGXhtv743WmwEk7V8aqdPiNe0Selbaa8+vTrjr5sMGSOVVk3ANaqI5tbF/PrgTZwKpZjQUEn3Dc4W/xMlGcrSCtJLAFgeeaAo7bnfzwDMMWY8WvNBgVIGiEIwJFBgxdhY53BGMjKwToqrmZpGMskCKjujAVU0tFUU8I678hb640oJtQDCxYsagQd/NTRHuwrkJ37u2sElrGotvZumPK3up22I2HGAmSlf6xNJLB3dqsaHWhGhGYr4UJNkuzEmqGkVsSc7MxzfWVbvhpMUovuhS+OMqvtbkjVv/AC4JL2otyAmggBJPBvXYHnWg/I+WFGzWr3bEeZUjYkdN7+WAP2zIzr3axCRXtZPEqnRsSoJ/ioD0FnmsK5pMzrmYTNRWbu1Mi6QzKgjBAQUAxlPuVOTjkk4jXW5NWq7CzbEKNvecLPmg6a0J02w3FeyxU/eDgCdlx91GI2NlfCDqsMq+FCF4TwgeEdb55OPk5442BhV01sNYY94DZAJ1MNd1/NXpgzTHFHzprnATtcGWYRo7LoSyyuVouy6SQD4iFR6B2si9sAjiKMxNV4wtG71yNIWOwrlRXocDmzZsbXfX5fmflgD5k7eEm7/W187/ACwFZonJJ75gDwNKbf8AxxTNKzKAhpr/AIivQgGwOjUa61iveNe7WNtqHWut3wbwMzGx4SL/AFv+uuAaykz94I2TwhB4rLGxW+sgA3Z2q9jgGcy0LuxfLFjdatUwuuvhjI+Rx0Z0j91ifu+Yw2mccbCWvSl/EtgMxXUE6VVb50gC/lijwqxLFnBNA05AodKHTA3lC6VFF2ICgmvifTBaJbTQsAF6OwvgD8fdgDtONZf94jTfkPIeWLFyyut0WUgHysVhRpF0koyvp3IDAmutV1wZFuiNwaI+OAP2apjU2ALIOkcClVefWrw/FnSMJplmOLQ5YA+yPlgNPL5yz1+IxbJppjlgJIibVpKnxVISWXcGuSL8j0Iwj2fGJNbKihL0hurUaY/03sPdjQy+T08CsA1lAUbLqLaOFXosReqgiDYDhC448sXyeREUjTLNmXYs0hjMihHbSQAfCNqoDehQ8sZK9qyrEJRli6BWkZgwUBNTBau9TaBqPvHnjVgzil9LDSDGJUa9mTbVf8LLe48iDgLNkpFSFlCvL9Z+sTU2kEsrggE8hbUDz09MaJgVMw84kcs6hCp06AF3FeHVySeepxkntnu8s2ZZDp2Ma2LZWICFidlsm+tCuu2GIM3I7lJIdBChtQfWps0ADpG+xv4eeA2Ic5vgpz0YPKg8dL3xjJHqO5b4MR5+Rxd5kMohuQNoMlhiFoMF5vnfjAP9r5AZhQpkdBTKQughg1Agh1YdNjVjHn54pFzLGNJQ6KkcH2SPGUVAAWnZdSCy1gMDQ6k43K3vU3TbUa29MZWZ+kDiSZI4DIIApkOsBvEuoBUo6tvUfHAb3aeWEyaGZgtgsFrxgGyjWD4T1AqxtwThR+zVWWWfxPrj7sw0gUqOFFgevLVv6CqZzPMkXeBLoBmW9wvLVtuwHTa6weLMhgGUgqQCCOCDuDgMTK5Of6rk4DCVaOSJnJdKUROGvZiW1Dj3b1j1L5tQaLKCehIB+WMH6SdqNl8tLKvtKBp97MFB+F38MY2cymWiy0YnhMzzFFZwFMjSOCb1sQRvYG+2A9tJOopWI8VgAkeLYkgA87AmvIY6ZTjzXZk3eZnMyNX2ZWGO/wB0BQzEeWokWfJR5YF2f9I3kXK2ih52fYE7Imo6vkB88B6CWR5FJjkTQy7GtQNjkMDVfA4WKFARFoQb0oXYnSAtnoAd9ulDGZ2ZL3ebnhH7NlSZV6KWJV68gSLrzJwx2p2kYStRGTVd06LVV0ci8Aaea61AEijx18x5YXlzIUF2DECr0qWO5rhQSecJP28zbfVW3/8AVh/68amVbS9YDKzfa2UzSqivMQkis4jhl1eENpGpVtPFRvnw4G3a2TiRYI2lUgHSjRyl97OwZbI5+WKfQiamzvn9YY/efywHtd//ABbKN17p/wAJfzwFpYdW9khhYDKBz6EX8DhHTs2lwd6NBdiORsOcN/STMlIZGX2qAHoWIW/heK5qPufq8UarTMEoncAAkn1O2Az3YjreBiQ4sk3eBmoaQ7KpBuwpq/jga5qNDTar52Vj+AwFZK8h8sBaTAslm07pF1MW3G6t/Ea3qsElOlWar0gmj6YCwkIxxip5AxZSSwWgPsw7b8E9MVMPlgORkd9e3gWvix/Iffjsc2mSbbVqCso41UNJG/63wqCEFKCPn+J3xzvTYsccGv74BnJyCNHZowhI3qt9uABwBsAP74LkhUaoedNG/dhLvb5HruMMRzoCNTheu5wE/wAMVdi0ANA0RLe50j/aeeNXJL3aqpra+Lrm/wB4k/fjLcxNIWOYUDwUAR+5uLsed4afNRs1LIpJ6Ag4DmWh15IwkanQuunVp8WpqJ3FgBtVHmhhnK5WPLjMSJGFYDTH4ibGkDqTy+AKaJNC+p67euLs9iiLG2x9DY+/AaWdnZY44Fid4wqhypXdVFaBZ60LPlxztztpHzDxIo0sIJyy3envECKpI29r/lOFo80cM5fNEEkKdzZIrfarO9nYD7sA3HnS0EA7kyxPHUoFEqQFFaSRe+oHqNOFsrPNlsuxqlEqiNJTbCNmVatTyLNbmhiRZhlY0tWbYgKATW5O93gk0izDTJHqXnxAVYsef6vAbE24ZQxUkEBhVj132xh/U5frIH1qS+5Y6tMd+2u3s1XB88Nd7xWGUkOAdy5KqAWLEcsaBPyFYwGaWSWCQQvFMCBK1jQY97UkN4ulDocaqti3eYDOg7cYvmEkCBY1ZgQd6BIo7mzWkmuNQB3w92CrR5aFG2YIoI8tuPhxgEWTiVmZY0DN7RoWd7/HfDXeYA2ajWRGRxasKIxmw9iqDHrlkkWIgxo2mgRsu4WzXSzhzvMVaYjgXuP++ADHAyZiUgExzgEkEeBlGk7eTCtx1GA5L6PxRvFIHkLRKVBLXYIIAIqgBZ2Fc73hgZh79jb+oXf5ev3YHJmnHEd/5hgO9nq2uWeRSrPSqhq1ReLraySSR7sWzSxSkGWNHrjUoNX78BkzDG/CfdY32/PbCzTmvYPHmPz2wBZcllemXi/4F/LDcOcAt2ugCTQJPyG5xlGS+RWK5/NGOCRlYqwA0kAE6iQAKIN2cAP6I5rS+YVldTJIzrqRhY3O5qhgPamdBz8Mml9EasjNoer8Y8txuNx54cPbjd0jmMkN7OkliRQIJCqdJN8dMLZ3teQ5d5EHdshGzAmxtxqC1z5HjAF7XAkR4yaDDnyPIPzrCuYImETSFldL9lquxTbjoa9DRx3Ov1wi7+uAtGFjQRqSQL553N4tDmiuFnOBEnz+7AGhkKxqhN1fHqScDkplKm6PlgTk9D92KgnqR8v++AciAjEjLqZmUCibsjYfrjCkCOFCnvRp28GgLt1Fm9+fjiI7DqPliNI3mPlgC5jnAxiYmAmK9qfsT/l/HExMBrdnfso/6F/DGX9HeH/q/tjuJgGO2P2D/D8Rh9sdxMBxcP5fjExMBZsFjxMTAEXnC/Y3tZn/AHx/5Ux3EwAPpJwnv/LD3ZP7Jfj+JxMTABzH+tQ/7uX8Uwx2l+xl/of/AJTiYmAJlPYT+lfwwXExMBDgZxMTABfAnxzEwAHwHPeyn+9h/wCcYmJgBfRn/Vh/U/4nAPpZ/q5/qXHMTACy/wCxi/oX8Bik3snExMBWXATiYmAocDOJiYCYmJiY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62" name="AutoShape 14" descr="data:image/jpeg;base64,/9j/4AAQSkZJRgABAQAAAQABAAD/2wCEAAkGBxQSEhQUExMWFhUXGRcYGBcXGBwcGhweGhwbGBkeHhcaHCggGh0lHhwaIjEiJiorLi4uGCAzODMsNygtLisBCgoKBQUFDgUFDisZExkrKysrKysrKysrKysrKysrKysrKysrKysrKysrKysrKysrKysrKysrKysrKysrKysrK//AABEIALEBHAMBIgACEQEDEQH/xAAbAAACAwEBAQAAAAAAAAAAAAADBAACBQEGB//EAEcQAAICAAUBBQQHBgIIBgMBAAECAxEABBIhMUEFEyJRYTJxgZEGFCOhsdHwM0JSYnLBFYIkNENzkrLS4SVTY5Oi8XSDswf/xAAUAQEAAAAAAAAAAAAAAAAAAAAA/8QAFBEBAAAAAAAAAAAAAAAAAAAAAP/aAAwDAQACEQMRAD8A+XRm61Ahrqq229cUXcNZ2F7+fUfIYKr31xzV007fD38YChuhtvtf6sYJBfX9fecVLDocGiGAkcfiOn2T7Q8m9PeOf++DRkjFYIxpFTED/J/083i0cYGqmLG9yfSx0A2sH78AwkzVWlOQeTyDY/d88MRTMAKVBp48R26fw4SUHpXxwdUbcGiD0/Pz6bYAzLsQVQA3Y1EA2KN7b84ZjlYdF6dT02/h/VYXEbdFTqePPn44IAwqgOl7njAHLMf3U4I2YjY88DbFhE1AUtf1Nv13JFnf54pl7/eA+GIEde8fTZo6FEjG/LYigT923rgDAP5L8z+WC6X8k+/8sR0JqmI+AP4jHc3GRFyxNruAb9oX7A8v++AG8LGrVDXF3tvfl5gfLEaFjdqhBIJBsjaq/AfLBckr8OpHhDbm/ExYsv8Al2GGSmAQGXNg6U2452207fDbETLMDYC3QHLVQ9OPjh54Sf3iPdXp5g/o4qMv/M3N/htvwPzwCwRx0Tz646sbarOny68en66DBfqjXYkbptsRz+hixy7UBrNit6G9ee3XACdMcC2CD1BHzwU5ZqrWevQX+v8At8eiE4Dzw7NnEBywCFeBJqI2Js+Cjvz1w20QizEbcI0fdA9AwNqPSxY+GNUhrrST67eV9flgLgkAOpHoD7xudvf8sBjT9lTnVRSjP3hFnxLtQO21ADbf7t2M548zHXEIcsfVxQX31Z+WGbNjwEcb6r/HnYD13OByObICHcX05uvPnrgB5li40hym4NgA/DcfqsLSZbbad/8Ahj/6cHaI81WF3jOAsHJoXdUL8/lthGD/AF2X/dj8Ew7l03wpkxlnUPoVXFMRuas7b+vPxwA+3+Iv94MGzm9jzBHzx2eOGTU2kSMBfrQ99YX1BkVlFAjYeWAXW2hCCtS0CD/Kf7iscUMGdmIJYjcenSvIYszeuKtfp8TgOaFatQusUjy8dvabatueKHr53i6j3fDHawHQB1F4sw9SNv8A6xNOJpwHTiwAqiedufPHBH78FEV9TgCIgAA3243P54JDELNdfzJ/En54H3e/Jw3lBuMBeHQG0km+CaNA1qrVVA1vWL5cEQ98wZgw16VA8K/3obnE7KygYapGajK8vdkAb7qtnmtNGsMZSFu6WFmKqlq1AfaJ+7Tcrtsa359DgBZiSk75QwRWUGxQdXIXUvXawQdr+OHZYwgLNdDyUsfkoJwKXJsYUy+pnXUtuQBpRCGA25OwA95PTD0yq4KsCQauiRwb5Ug4BT65FX+1/wDZl/6MN91WIOx4CPZf/wB6X/rw0RvgE0zmX5+sQ/8AuJ+eJ2hmjpiWFlJmbSr+0oABLMK2agOPPGhFlY//ACk/4R+WL5vswSBNJ0Mh1IygbGiD4TsQQSKwGFm5u5L6Z2dkUAxuB7TlVjYkKKFtuB/Y40iyQKollA58UjAFjyeT68DYbY5N9HtST3IWkm0kuQAAU3jpRwARjRhiMiKZYwG6qaajwaPUHp6VxxgEIc9C7BUmjZjwFdST7gDvgcme0yGLu3LUCtVTC6Yg3sF63XSrxq/V0Qg0ingGgMIw9lW6y987MCRqpd0O+itNAcG+fXigwoZZVGYYtIe6txrQqG0liw32orsAPINtdY0c1IWYFGoCF5Pi1d2SPg+NPtjLu8TRoN5AU1dFDCix9wugOTXvAIuzyBmAFoaFijHmqR7fDU7D4YBDK5vusvA8mtg6oWfmi4HPWrNbA4p23m3EAKh4pHdUUaQzbnfwi78IJrnDOW7HabLxpMZEqNUMfh2dRWvUtk+YBNbA1eHpuyizwMZCe6s0QPGSumzVUdzwOuA87mO0ysjFWkKQwl3DpoLNwgOpAwvkkbbY1mUJGvfSKGPLMVUE8kDjYdPQYu/YOoZnXJq78AHwgaaBC1vuB/b1wZfHGvexjUOQwDCxsSD5HkHyOAze/hYgLNGSeAHUk+4A74rLOI30MjliLQAA66qwu/Ive6w8I4wQRGgrilG33YUlyZMiymZtaMStAABDYKaeDe1sd9hgEYu8MuYUFvCjFQ6EKGBBAsbUAa53onpuOZdT5Z1YhJUYldq2XUOnO/3Y187mn0NoFsRS+Vnaz6Dk+7CMsJVsqiKdESuC5qt00jrd3v8AHAJzpsy7iwRY5F7YXiy6IhQWUJvSaoe7a98MyIQAGbUw5aqv4DjCzqdqPvwFUiUBggCkirA/thdcvoQJeoDa+MHKt0I9f1+ucCKAG9Jvbej6f/XwwCzJ6YqE9MGdTY3HrtihU9CMBXux5DFREPIYLpAJoG75o9fj+qxx4z/F92ANLMmhipNivaVgN207kgdb+R8sGMO1hT7q3+RxcIgFafLkk8WByd+TiD2dIJG1A2SR8bB+/ACy662rZefA16/ka2914OXRG0sGuua23DMBfuU47ChjZWeQsCaA+0O5B/ikYD5YPHGA7s1EsTW5IA0heOAavf1OABlFLK2ugV030AtFcjnpdY7BmYiQBIpJNAA9cHjpRSihzySfiTucGRzgOySqlatRv+FSeSFHHFkgDGnHk965rY4VXLxyV3i3XG5H4Ebjoeh4w12TkVhaUhie8N15bs3N7m2O/kB5XgBRSSFwrqIFsAd4CS99Aw+zUk7VqY+mGs3KkJ8ayHYnwoWFAEnfjgHb8xjmW7KKaT3zHSQa+03o3+9KcPSKjkF0DUCBfkSCfnpHywC+ZV/tSjiNUSM+KPU2oh2K6Qb1G4hW/JAFkYcVdESPOpVtKa1RWemIFgBAxq788d+qRuHEih9cneb7bhQq8Hegow7lk0AKq6VAoAcAYDL7BzyTrw2oGT/ZyKtK7KPEy1dVYu7vYUQLytLHM3iMkYRmZAqjRVaAGJFs3iJs1Qvbrp5VBGulBQ1M3nu7F2+8nEXsqAuZDBHrN2xQEnUNJskdRt7jgPPZvt20RhHLGDLGtnQbFd4w2Y6RpoEmq1+hr0KwlgNWx2JCtx1rVsa+V4aPZ0RFGNCKYUVHDCmHHUbHzxIezUV2dVpmVFNcUl6RXpqP6AwCYyQ33bf+ZvzxxcgAKt+bvU1/O+Maohx5XO9m/W825XQVg7qMve6sG75wordq0JdjTb9diG0kFCtz78W7nC/bnYsk5QpL3em7/a73X/lzJ5dbwTsTsmSEMJJe8sij9pt5/tJX+6sAjF2vAxfx6dADMXBQaSSoYFgAykgixiSdopuEVpGBKgRgEsQAWokgUtgEkgXtzti8GSnd53ly8VshVC0moUL0IV0bAlmLNvzVbCm/o92CuViWMHUwADPQF7k7AcKCTQ9SdySSC0kB9cBky3i034qLV1oEAn5kYY7Cz8k0k6ugAjYgUCK8ciaWs7tpRXsVtINuCVn7Hl79T9bnru2GvTD/ABKdP7Kt+eOmAXzEAStV2zBVAFkk9APcCT5AE9MCKoVlYHaEsJLBFFRqPIF7G74xqdqpU+Vl/cRpFf07xNKt8/DfTXhPMQMozCOoH1jMoFBIOpCqLJsDsdEchr1GAzWzEILAswKi28DVQIVjdUQpPiIut74xeSG5GiGosoDHwnTTceLiz5ehw9nZnEkss0ICBJI4z3inZqoBALaSRwoq6AAHN3lnJMRNB7cyx5MFbW27uM2acgOuogGyOebAwC+ZyDDphKTL0Cx2ABJPkBh3SDnCX6ME8Lq3jEKhlsuHKKdRA0HfxXzgPb2UkmWREWlAFC1+0Y+9vCq877k+7cEZYSMBZDjUmzAaWSPw+BUIA9oXdhtyLFDjzGEZYH3qWh5aFNfHAKdyTiHLHDOYiJShbN4eKF0b4JAI8xYwNF+1XUG8PdqaawG0bqfFZFkG6O/JwAgm4Xrz+vLBJURKDyKpIuia2wYPollIXUSqFFsC6sEWdtiQT78Y/a3ZEryFqL/zDSt9eC/S69wGA1NVIjFSSQPZHpiILF0R6HnBVagANgNhiFzYpb2J5rexQv5n4YAjRMChBJBOkoDXP7w9R16Vi7xb1ufU4p3WpmZ0YUoCaXcdCSDobzA3rqOcHZnF+BaCrpAO5O1j0AwFIWBkC7aaclj5rVgH0vf/ALYYBDlkTkD2vLZTxVjZtvMq3FXgqklaYVYogHzG4sfjgiNQoCtyfnzgJ9ZCs40jwlQbaj4igDEVsg1G2v8AcPw0OzJhIxXSFIUNzf8AbjyurFGvIME5GNCGVsAplM2wg1t4iPq6jUQoYyLG7PYXgazsB/sz1w4xYKjdy5LAEopS0JANHW63XG3li8KooUBFGmgtDirAr3am+Zw2gJ3wFYyRGG0MrFkQK2mwXdUB8JZet9dvLFstLK06pVorSISNrCtMpY7Ua0RrsR4nO1YcjgFqSoJU2pI4NVY8tsOPmBGEXwgHatSrS9TRIsDYbeeATdmEmkZeUiwNYMOnpvRlDUP6b24wRs4En7opS6SxkJO1DVxprfp4t9En8O+gsJvDZhtCrjwkUb252r44DHyMrH6wRqkAdSijSDTRRPQJocsTuevOCdjzvKrF42SnkUaim+mR1rwO24CgG6388a+XyqKW0oF1HU1ACzQFmuTQA+AxgdudvGDNwRaPsGISeStkabUIBfSyrX6Mu4vcB5PMvmAJVJiiQ6jQ1CRCFccoCDV3psDVsSeNlIByBzvh+PLhQFAoAAADgAbAY6Y8Bjl22qFt65Kjm9+SRVC7HXrviSSMBtEx+Q6A+/rXwOGcr2tlpFd0zETLHu7B1pRzbG9hXXjA/wDHMp3Zl+sw92raS4kUrqIsLYNXW9YBfL5hm5hkU2R4gvQBhvq4N1fmDdY73p1V3UlA0TpscA2KJJG9bb/jjTyU8cy64pEkQ7akYMLHIsGsYeV7eOYzMiZYwtBlyvfysxs6gxPd6dvDpFltjuBxeAJJOSdOhwKuyKHSvibO3pvWEpQcaWW7WjMIzE7xQwyEdyXbSSpFqWLGtTAFtI4Hxwuc5G00SqUeHMBhDLG1gull0YjbcAkEH91gRfIZryheWA95rC0+eA93Q6lAPG+7X1/XX0Z7JJPGB5nsQ17IPw+eA84+Z/mHzHX/AOj8sAkzbDGj2pGsMbSMmo2qqoAtmY6UUH1Y/Dc4uexn0r3mkORuFO19avcgeeAwJJbJYKNR2LULPx5wo5bGzn8mYwmkAs8scY6jxMNXB6KGPwwh30vfJE+V7vvhL3BZwbMY1U4AtLFHrV9d6DNkmJ6H4jCZ1b2D/wAJH9zeNiSQNEjIn2ru0QjY8SLesMR0WiSfKvPAs5qWZYEjDSGMyHU2laBqgaNnAY4f3/HbFS41atI1caqF/PnDciMyhmQoTfhJsiiRz8L+OBQ5UscAAynE744LHFrTUAathv8AykqfvGAlMAXuzjo2xo5eN2cK8DRgqW1alYUKuyODvgWWgMq6wtIfYJ5ZejVW19PTAASTj3gfPB4p+NmrmyK+d74JPl2jQvoLBd2A509SB1I5r34OI7CsptWAII6g7jAC6bs910UDr02/GxQwdXULqOqufZN1db8/rfDWWybHgYYGWZasYDnZ8Ad9IBvnj3fPn7ji3aeZljzPcRK5AXL2UhaTSZJfGWYA6QIhx11YN25mcxlcq+ahkj0xhLjeMsSWcJevUK9obV0OPVdjZDtCSKOQZvKo0qJIyjKE7soIBbvgWoUL9MBl5zIFW4xRcprYajaAex0Ju9x1qlI93zH9EM/nO0BNJK8CpDM0TIsLBmoXeoyeHkdDjT7SJiMUcad5PMSsaE6RSjU7s1EhFHNAmyB1wHEhAdpS1CtwBQNAbtzqYVsdttt8NSTqzx933TaPGxZ3RgCSnh0xsGB8VrYuhxzjR/whh0xdAwNEYBfMLFmVaJZCutXulIbSCUNahxq+Y994Z+ouzlncFR7CC9IKvqRjxZFJ8RzhjPZhIFR5bHeSRwihfikbSl+Qs8+uGZci97SUL6KD5bWb9fngKxQVzjxOf7Czs0OcgbLZY/WHdu8OYYHoIjpEJ3RUj6/u9Lx7U9j+NXBUaTf7MWbq/ETYuucNJl3DWXBXfbRR423vzvAeMzhziw5CBp1jzcsojkeMK+pI45HkYCRKshVPGzN1HPoMx44JO50TNpkVQSNLOupSrEbe0Cp8t8KZjJ5afOtFmcpGZgmqGVgG7yIUGpqtWVm3XyYEE2aDH24Ed8r2fkmnGX8EmhkihjbkoHc0zjqoG17nnAeW7H7CzoExlyrHvcj3BUywga01BUVEpUjOql8gDZs4Z7R7Pkgy3ZUSRN9ZjaMlI+7ZrjgZZSVZgjjpeoe0Nzwfd9g51szAkrQtCW1fZuQWXSxXevOr+OMntLJZftDMmCTL94uW3ebWyGORwGEaMlMTpotuAPDyeAF9Eo4ocpoWOSFYC6yLKEDKR9qxPdkpuG1bbb1tVYS+jfZBk7Nk8IR84MxMdqo5jUUv3KUHwx6HPfRfLPAsP1dGSMs6RklV1ENyRv4tTWTd6jYOCdg9pLmY2KqUeNjFLEauN15U1sRwQRsQQcB4QrPN2fkoosmuY0p3WYuSJGiaJe6eMd57DsbUsBYF1RII0+18rrl7My6osckci5h44z4Yo4o2U7gDw63VBsL+ePTTZxImYaTqNM2iNmJshAW0KSeKs9FPQGlXzisXKqY3JAL92CzBDuBVlwASAdwNXvwGf9LewhnERPsfC2r7aNnHBG2l1IPxx5iL6B91Ikl5LwMreDLuD4SDsTMaO3W8ekz+Zo/tZLGoewKJ3C2AQSoJGwonTucBz2ZUMFJILFgPC25UajvVcX76NYDL+mi6oY5Bxl8xBmGA6pG3j94AOr/Lhb6Ydgx5mYzpAk3+jykM0hppNIWFQNQCqPE9igSecakTahqWyOPuv+/44SZCgCqoVRsFUUB7gOMAtHk4oZMll4lCrGJJnrgsEENk9STIx/y4DkM9M+b7yXKMqi443aRNMcexZioJJd2AvyAUeZJJQQ2qvFVX1q7q/K8KTyFgVYWpBBB3BB5BGAzIR/pEebNCJs3mdP8ATLGsSPfkzJ/8h54nb5kmDr9XcSo5OXmRkAA2os2qwDva1uK68N5mYspVgCpFEEbV5V5YWaVsAHtCZjP3TFSO6D2AQbvSevBN1hUQFmFSvHX8Onf5g4JNGurXoXXVaq38ufdhazeAD2dlz3QPfybPJ4fDRqRrvw3vyffiON8NyavCNJN8kdOBv8/uwF498A6c484z/dyM0KwVHQGksUttLAWao7X+97sW7XaL6pkOiGTLWRqNKFs7LZJ2oDzOCL2icUyUvdKVQnTZIU8LfQel9PXAM/RnMrK2dlcMv2pXQ1+FUWhY4B5sDAPoqhGUg180Tv5FmK/dWCZt+9jKMzBT7QXlh1Xzo+m+CmViBUZFUALUCq9CeOPwvAATLZnvJCiZ3SWatGagVas1pV0JA8hh3siCYSMZlzQGkgd9mIpVuxwsagg+vvxaGdh5jDCSsSLwBvpov/g+a/8A0/8A9o8e++h6t9WyWrn6vBfv7tbx4ztTss52FciM1HAZhqKMmp3CEMNPjFAFSTzx6Y9V2Lkczl8ssHfxGSNUSKTuSFCoFUao+88RoHcEcjbbAec//wAkH2PaP/5sn4DGxFt23ltR8LZKZY/VxIjPXroo/DC/0U+j0nZzTxNnIZu+LTtGI9EoY0CwHeHwfDkjfDebCyGMsWV4nEkbqaZSNjVgimUlSCNwfcQHjvpX2kBL2vEiy95mMxlMsxVZCscYVQW1AEW5ZgEG5uwPP6tPEquAOBQ+WFo+13bYYrKKGuRgq7eJiANzQ3PmSB8cB5b6X5HtIRQGTNZVgc3lAoXLsPEZl0EkyGwDRI6gVePZdi5bNrr+tywSXWjuomSubvU7Xe3yww+QWVVWZAyo6SLd7NGdStt5EXgyyiVVkjZXRgGVlIKkHcEEbEYDxH05z6w9p9mFhI2hM3IEjDMZG0BUUKu17sSSNhyQLwP6K9u/VezMlNKNf1uZ2kfWFCd60szP4+VRVNgeXXH0eGyN8YH0s+iCZ8xl5XTugxjCgEK5KESUwILKFIF/xHAYfb2bSfOdivl2Dd5JNIrgH9l3Pj5FgG12PWseb7A7dXs7svN5eSZY+0o3zPgb9pJK5PdOqOPtA3gIIBBGPp+S7EVJe/eR5Ze7WIPJp8Kii2lUUAF2GpjW5AGwAA0TCLBoWODW4+OA8Iv0s+ppBFmu8mmEEM2Zl0ougTSLCvhAUGnaqAsKhJs8q9gBYMn2y0gIZMzn5JQrMrboHUqwNi49JBHF+eNL6cdi5CSZHzmcTL60SN43kjUTRxSidV+03AD8lasNXljby8eXGZWeOdbzSVoRlKTd2LWQVdlU8OoGiCoN0uA+cfQbPiSfsjLI8pWHKS5hmYPpkkkXSVtvaWMs4vixXSsbGR7UiynaHbWYmYpl0OSVnpmXWY9JpVBJNsoNDrvj6Q0e1A1tQIrb57YxoPotAMtJljqZJixnYsQ8rPXeM7rRtqo1QrYUKGA5nVGzLuCAQR1vGRJnk6MpNGgD6A7ngcjnzGN7tnOZbLqnfzRwqxCJrYKCfIX5D5YpHlUkBMTq6gspKkGmUlWG3BBBBHSsB5r/ABJS7Jaih/HfBrih125wHK5pHPgdWGxtSCKYWNx5jfGo2dy790FzEZacFol1DVIBe6qdyNjv6YXkyTXxgMTv5/rJQyAxd4FJVRpW1mcKwKXZUIp8WxCN++UK6yNIscSElzBGzTGrDsofdQmng/NgK5I9FFm4rkT6xDqjVmkTvU1Iq+0XW7VRYsmgLxmOIUQCFodDkqojZNLMi6So0miVVKocBPTAYVtqUM+pWmMQIAG0UTFjXRmkRgelbDzwjNIWC1Q7xXAoMKNoqN41BG70duo8saUp0gKFAVapQBQrih0rCryEnjfbp5bj5HAZ5nUltalF1BUtWBJJbbcb7AGxtuR0spFCy6yxUAPsFZL40khtxW/z9MbGcKhQ8xRQp2ZyAATYFE8Hc/fhfPZcBSzkaKsk1pr1J2rAZWZZgqFU12oJ3A3oeeALGTRIo9R5YbkYEBlYMp4INg+4jC2p9Xh01Q9q+d74+GA7NlV1ruLr7RWO2nem/laxt57+Vjs0G+ONl7EhdIncklGKKdPAW7FmveT4fcMdzMUjMxE2kXsAoO3rfXn7sAFYsWkg872/KsdykyJJO8n7ix6drOkgmgPMtY9aHlgeUlqTMvOyoV7pa1Aqo8RABrf2gD63gOoig2BvtvZvauvwGHEgD8gn4nA41QkU6m6rcWb42wWPPqYh3ezsHPi0jQqMVdjZI2I2G9mugNA19VBFbgCuCRxjQymTCmxe++5vqT19SfnhX6Pyw9xlo3kQySRqdLEamLbNY6+LUPeDgWWjW8oaFpms1EjVv3aLMFF+QoD/ACjAP9tZOebMQsl9zEmlgkgjdu9Y95T3aaQsZNcgkDrjU7T7Jmlldk7QeNCQVUHMbbAcrmlB4vgbnjGdLmaJ32wSLPHoDY33DDpf8JvpgNfOo3+J5aZYGZVy7RSzjSLY1pJt9bVXWyNXXDcr22MvK9pEqbuga2V+pocj1G/qfLDOXk1Uwv4gj04O4wGzn+0PqsEbqEMs00OXi7y9AeVqDNW5VRbECrqrHOFuyu2WzmfyqTBCsIzpBQERyTQSJCJEViTQVnoWaLHc0DiZnIrmXy3fBHhhaR3ikQMHYoY02O1LqY7g715Y1c1lYmOXaILC+WJ7ooo0hWGmRNAoaGXoKohT0wCs3buYbtJsnHm4BGVSZXMYZl0sBJlx4grMysj6r1KG9k2CH/opMVzXacI2jjnjZB0BmhSWQDyBcs1ebnzwbL5TKxiMLBCgiLGKkQCMt7RXbwk9SKvE7LyrZdGClZJJGeSWRrXVI1bhADSgAKBeyoos7nAZXbn0qzUWYkjRY9CkUTlc7ISCoJ8cURQ89Ccaf0S7dmzJl74KNOjTphzMXOq7OYRdXA9njr0wxmVmYbFb6/aOo6HbSLF159Tg/fTDSNKEULYubvrtoryPI64DnbHas8TKIcnJmAQSSkkSaa6ESut36YF2V2xmZZdMuQkgSie8eaBhfQaY3Y74f73Cna3agy8ZkZXcakXSlard1jHtMByw64DxPZ3bgyuQzmeZEmzb5qSOSNmpiRP3McN0SAqUQlVuT1JxufQ2ELm84hQIcuuUy8aKSVSMQiSlJ3ILs/i5Olb4xpQ5DKzNHmvq8LSMqusrRIZACAV8dWCAfPF27NUZn6yjFXKCORRRWRVspYPDKWNMOjEG9qBR/pDnt67JkNXX+k5fcdP3+TgnbfasgyTOz/UswVYopMcrax7KBQGEpbwjSlt4qG+NObMEDwrZ8rr78IZpGkKu0S6oyTGbQkE7WGeMlDVg10bnyDzWZ7Pn7XyMUne5Yu51MjxtUStHpkgDRsJAd6YkgncbDbDOe7SfKZvP6RY/w+LMELspmUywrXkXCov+RfLGvkpmgjCrCoJZiQGQbtbMxKooJZtzQvxemM2Ts1XWRnkbvZpYJJTQ9iF1dIQAaCUCDubLud7rAc7OyiZXtOCIEBYey+7skeyk0a3Z6bbn59MD+i/aU2Yzk0TZpGjy8hZaiUNmI5AdJ1bKEjcMutB4iosj943amUSXNLmS+whfLyRMiukkbtrIOrjcD5YvJOmq1iQHR3dhFvR/Bdex/LxgPHzdoTJk+1O0oTl6zczxR2pMjKrfVYtLBqvlqII5J2xp9mdnCHNPl2r/AETJ5SKPy8etpnA82ZFs/wAowxmstl+7WJsrAYkJZYzEhRSeSFqgTjP7Sm1zJMrFXCmNqGzpdhSP5W3B6W3ngEM1nptRH1GU7nfvYaPru+B6iYXd/wDRWF0XKPVC72JBvfbnB5JmOEczR061DaWDLqANMOCL4I88Aoqy53KBy8IZqHdsrDuyuqOXx+1rYFhwNIO18lzKoI81DFS02Vpwt6biKqpAJNDxMN/Tywk2YCltKquolm0gC2PJNck+eAw5gq0kgf7RgFViLCKNwAt77kk77/AYBTs5AMrCNrp6G3R2HGFmko8E15e6/wBe/F44UjSNdmZAwDkAHxEs3usnAO+32v4gj+2AKJjXst7vl+eOfWv/AE5P+HA0zHN9PRvy3646Mz+qOAiTUQ3Wqv08vXBZM3qFNuLB58iCPvGEix8h88VEjdVHz+eAey7IgUKoGkADqRXHiO+GMlmREoVLA3O7E87ndiTzjLDm/Z+/BRIbHh287H68vvwG2rrKyswJYVRDMCKN7UR1/AYf7qEmKioaO1jUP7O1EBLotR8r3xk9le1gPZuW75u+MQUNP3/enTqZUGmFFAJYA+0xNXfW9g9FDlGY4e+oMvTGL2nkhmdAuPwlj9ornc0BWiRK683juT7DMUiOWgOk34VmB4/mnI+YOA3pZ5Y1Xucu+YkY0EVggAAslnbZfTzJw1k/pFkmigldzGJrADqfAQxjPeMBpQawVBJAPTg1n5/tSeNAMtEzu5osrINC2NTDWQC9E6eRYs8USZ5Hm7NGUjgXL69MOlnWTuohy5I9piBQAJNuCSNyA0cp2u80YOXhUu/jj1sQqwnZJZaFqZKYqgskVxTEOhZCilz3b6RqEdMA1b0zLuPLbp1wPs1o4kWKO62tj7TEALbEdaAHkAAAAABjPyv0gkfOtAVQRB5Yhse8uOOOXWTdaDr01W3h33rAajZfVXjpuraIyTxW7Kd6A/VVpSz91G0zSsI411MAinZLLAULNihQ38Irk3lSNRwXMRrNEYn9himoUDqCsGKkHowGk+hOAay/ak800TRADL/aLMHA1rIjFCthzuCCNgRteo8YL2p222WLSTIPqwo96rWybb64zRIvgpqO/s7XjmXZI1CxqFUWaUULJJJodSSST1JOB/UYjL3xXVIK0lyW0UK8CsSIyRyVAJvfAbKTggEcEAj3HGH9K5sxGizwyOEitpoVEdyR0dRVnQ06+0BYDURtd4Ym7TjRtLOqkAMdTAAAmhyepB+RxidpzPmZhHl85GndgOY2gMoZvCwbV3ighQ8ZAHBdT5UHqOz2IQXI8mrxAyKFam3AIVVqvcD0PGJ2j2kkEbSSGlX3bkmgBfUkgD34wsp20sccYnzCyyPI0YZE0hmDaSFRS1Betk+yx6bOJmoZZNmV5IGOwayjEFTYB5okb8WfPAG7E7Y73LRzy6E1hmoG1ABYim/epRd9aJoYDF2u2YaHuAwQSET61Kso7rvEG/BYyRGqOxPBGE+0OxlkURhtEXdypoAJP2uzHUX406hVctd7Vhs5eNY3iRdKuGDaeTqGkm+Sa6nyGAtnZaJwg0+DNCaAFmgBubO2256nAJ4Qis7nSqiyT0GAXWWS2srW2nni2vy6afPcHCucZ2BD0IwXJKm2K6XK7UKrYdd6N4MJY5C4jkRzGdLhWBKnyNcHY/I4A1g1e/NdcAtA9WEJo0T3ga/bfXub3opW+4wmHf8Ae08jizt192/HpWGM9nUTSJZVTWaXUwFn0v8AW+KTZJsBnzF2X7QKFAb2CSeCfIEbWvPNVhSOQVUZtfCfGrA8tq568DnphtW1KrIbVgCCOoPBwrnZQukO4BYgKCdyT5Dk4BCQmvEQTvuPu+7CrNh85Qk4TcKSyg2V52NetEijXWuOuAWeb0Y+4etYqZgOjfL3/lizg4oAcB1M0D0Ye9T1v8sUkzaqaOr/AIW/LFyDg6xGsBmhjgoQnFYpQ5NKVquSp5/pJxJssdSlXbvCy6VvwhRWu18qsknqQMAVIjgvdnC3aksiyrESpSW/CoOoBbtbr94UNR434AvDH1RSwZ6ZxuCLpfRR0H49cAZCKIbgjf3dd8NQTgKEjql4W+BhSOEHfUSPQ7flgcfa+WBOqY2CQQQ1A3/TgNWJnPl6USOnU+V/hh7LrKB0O/Vm4vfcgm6vbjYcYS7JdHGpHLrxZ9NjtQwTsu5cpPOWYNIJtJViNCxllQLvQ9myet4DWyuvrV+nH34eWNzjGiUyZLKKWOqYZZSSdyCFeTfqSivhp8gwziKuYmkEiynMRs3gWNgQmkLXdHVQFGyFY9DYa2XjYHDoIUtKI17wrRcKNbAcDVyfdjyL5x5EhgeSQGLPdwzq5V5ECOyEshBsqVvjcE42IJm/xCdTIxTuImCE+FSWZTQ6Xpvqdz6DAaBzT2PsjW92y9ADsATd7jpx8cHbNuo8MLNztqUdSPPqAD8cZ2e7Xgy+nv5Vj1Xpu96q+B0sfPHcn9J8pI6pHmEZ2NBQdz92A2ctnC3MMi7fvaeQxUjZv819QdvLHYu0T1ikUb8gHcGqpSeasHj3bYxu3+3vqwj8AbWxA1OEUUC1ayCAxqlBoE9RhfPfSgxyFBCz6TCrEOoIaexGAp9obbmxXrRoN2ONJGdnhNkID3niB06qpTairJ2/ixcdnwhy4QKx02VJX2SpHskCvAgI6hADYFYoZvXHmuxfpG2azsgjYfV0i8Okg6mL6dTV7PsNS80b67B6uPKRgKNAOksVLeIgsSWNtZskkk+uBwtDEzke27W58TEnkDrQF7DgXjA+lcrL9XkSSRCJ4UIVyFZXkUMGXhtv743WmwEk7V8aqdPiNe0Selbaa8+vTrjr5sMGSOVVk3ANaqI5tbF/PrgTZwKpZjQUEn3Dc4W/xMlGcrSCtJLAFgeeaAo7bnfzwDMMWY8WvNBgVIGiEIwJFBgxdhY53BGMjKwToqrmZpGMskCKjujAVU0tFUU8I678hb640oJtQDCxYsagQd/NTRHuwrkJ37u2sElrGotvZumPK3up22I2HGAmSlf6xNJLB3dqsaHWhGhGYr4UJNkuzEmqGkVsSc7MxzfWVbvhpMUovuhS+OMqvtbkjVv/AC4JL2otyAmggBJPBvXYHnWg/I+WFGzWr3bEeZUjYkdN7+WAP2zIzr3axCRXtZPEqnRsSoJ/ioD0FnmsK5pMzrmYTNRWbu1Mi6QzKgjBAQUAxlPuVOTjkk4jXW5NWq7CzbEKNvecLPmg6a0J02w3FeyxU/eDgCdlx91GI2NlfCDqsMq+FCF4TwgeEdb55OPk5442BhV01sNYY94DZAJ1MNd1/NXpgzTHFHzprnATtcGWYRo7LoSyyuVouy6SQD4iFR6B2si9sAjiKMxNV4wtG71yNIWOwrlRXocDmzZsbXfX5fmflgD5k7eEm7/W187/ACwFZonJJ75gDwNKbf8AxxTNKzKAhpr/AIivQgGwOjUa61iveNe7WNtqHWut3wbwMzGx4SL/AFv+uuAaykz94I2TwhB4rLGxW+sgA3Z2q9jgGcy0LuxfLFjdatUwuuvhjI+Rx0Z0j91ifu+Yw2mccbCWvSl/EtgMxXUE6VVb50gC/lijwqxLFnBNA05AodKHTA3lC6VFF2ICgmvifTBaJbTQsAF6OwvgD8fdgDtONZf94jTfkPIeWLFyyut0WUgHysVhRpF0koyvp3IDAmutV1wZFuiNwaI+OAP2apjU2ALIOkcClVefWrw/FnSMJplmOLQ5YA+yPlgNPL5yz1+IxbJppjlgJIibVpKnxVISWXcGuSL8j0Iwj2fGJNbKihL0hurUaY/03sPdjQy+T08CsA1lAUbLqLaOFXosReqgiDYDhC448sXyeREUjTLNmXYs0hjMihHbSQAfCNqoDehQ8sZK9qyrEJRli6BWkZgwUBNTBau9TaBqPvHnjVgzil9LDSDGJUa9mTbVf8LLe48iDgLNkpFSFlCvL9Z+sTU2kEsrggE8hbUDz09MaJgVMw84kcs6hCp06AF3FeHVySeepxkntnu8s2ZZDp2Ma2LZWICFidlsm+tCuu2GIM3I7lJIdBChtQfWps0ADpG+xv4eeA2Ic5vgpz0YPKg8dL3xjJHqO5b4MR5+Rxd5kMohuQNoMlhiFoMF5vnfjAP9r5AZhQpkdBTKQughg1Agh1YdNjVjHn54pFzLGNJQ6KkcH2SPGUVAAWnZdSCy1gMDQ6k43K3vU3TbUa29MZWZ+kDiSZI4DIIApkOsBvEuoBUo6tvUfHAb3aeWEyaGZgtgsFrxgGyjWD4T1AqxtwThR+zVWWWfxPrj7sw0gUqOFFgevLVv6CqZzPMkXeBLoBmW9wvLVtuwHTa6weLMhgGUgqQCCOCDuDgMTK5Of6rk4DCVaOSJnJdKUROGvZiW1Dj3b1j1L5tQaLKCehIB+WMH6SdqNl8tLKvtKBp97MFB+F38MY2cymWiy0YnhMzzFFZwFMjSOCb1sQRvYG+2A9tJOopWI8VgAkeLYkgA87AmvIY6ZTjzXZk3eZnMyNX2ZWGO/wB0BQzEeWokWfJR5YF2f9I3kXK2ih52fYE7Imo6vkB88B6CWR5FJjkTQy7GtQNjkMDVfA4WKFARFoQb0oXYnSAtnoAd9ulDGZ2ZL3ebnhH7NlSZV6KWJV68gSLrzJwx2p2kYStRGTVd06LVV0ci8Aaea61AEijx18x5YXlzIUF2DECr0qWO5rhQSecJP28zbfVW3/8AVh/68amVbS9YDKzfa2UzSqivMQkis4jhl1eENpGpVtPFRvnw4G3a2TiRYI2lUgHSjRyl97OwZbI5+WKfQiamzvn9YY/efywHtd//ABbKN17p/wAJfzwFpYdW9khhYDKBz6EX8DhHTs2lwd6NBdiORsOcN/STMlIZGX2qAHoWIW/heK5qPufq8UarTMEoncAAkn1O2Az3YjreBiQ4sk3eBmoaQ7KpBuwpq/jga5qNDTar52Vj+AwFZK8h8sBaTAslm07pF1MW3G6t/Ea3qsElOlWar0gmj6YCwkIxxip5AxZSSwWgPsw7b8E9MVMPlgORkd9e3gWvix/Iffjsc2mSbbVqCso41UNJG/63wqCEFKCPn+J3xzvTYsccGv74BnJyCNHZowhI3qt9uABwBsAP74LkhUaoedNG/dhLvb5HruMMRzoCNTheu5wE/wAMVdi0ANA0RLe50j/aeeNXJL3aqpra+Lrm/wB4k/fjLcxNIWOYUDwUAR+5uLsed4afNRs1LIpJ6Ag4DmWh15IwkanQuunVp8WpqJ3FgBtVHmhhnK5WPLjMSJGFYDTH4ibGkDqTy+AKaJNC+p67euLs9iiLG2x9DY+/AaWdnZY44Fid4wqhypXdVFaBZ60LPlxztztpHzDxIo0sIJyy3envECKpI29r/lOFo80cM5fNEEkKdzZIrfarO9nYD7sA3HnS0EA7kyxPHUoFEqQFFaSRe+oHqNOFsrPNlsuxqlEqiNJTbCNmVatTyLNbmhiRZhlY0tWbYgKATW5O93gk0izDTJHqXnxAVYsef6vAbE24ZQxUkEBhVj132xh/U5frIH1qS+5Y6tMd+2u3s1XB88Nd7xWGUkOAdy5KqAWLEcsaBPyFYwGaWSWCQQvFMCBK1jQY97UkN4ulDocaqti3eYDOg7cYvmEkCBY1ZgQd6BIo7mzWkmuNQB3w92CrR5aFG2YIoI8tuPhxgEWTiVmZY0DN7RoWd7/HfDXeYA2ajWRGRxasKIxmw9iqDHrlkkWIgxo2mgRsu4WzXSzhzvMVaYjgXuP++ADHAyZiUgExzgEkEeBlGk7eTCtx1GA5L6PxRvFIHkLRKVBLXYIIAIqgBZ2Fc73hgZh79jb+oXf5ev3YHJmnHEd/5hgO9nq2uWeRSrPSqhq1ReLraySSR7sWzSxSkGWNHrjUoNX78BkzDG/CfdY32/PbCzTmvYPHmPz2wBZcllemXi/4F/LDcOcAt2ugCTQJPyG5xlGS+RWK5/NGOCRlYqwA0kAE6iQAKIN2cAP6I5rS+YVldTJIzrqRhY3O5qhgPamdBz8Mml9EasjNoer8Y8txuNx54cPbjd0jmMkN7OkliRQIJCqdJN8dMLZ3teQ5d5EHdshGzAmxtxqC1z5HjAF7XAkR4yaDDnyPIPzrCuYImETSFldL9lquxTbjoa9DRx3Ov1wi7+uAtGFjQRqSQL553N4tDmiuFnOBEnz+7AGhkKxqhN1fHqScDkplKm6PlgTk9D92KgnqR8v++AciAjEjLqZmUCibsjYfrjCkCOFCnvRp28GgLt1Fm9+fjiI7DqPliNI3mPlgC5jnAxiYmAmK9qfsT/l/HExMBrdnfso/6F/DGX9HeH/q/tjuJgGO2P2D/D8Rh9sdxMBxcP5fjExMBZsFjxMTAEXnC/Y3tZn/AHx/5Ux3EwAPpJwnv/LD3ZP7Jfj+JxMTABzH+tQ/7uX8Uwx2l+xl/of/AJTiYmAJlPYT+lfwwXExMBDgZxMTABfAnxzEwAHwHPeyn+9h/wCcYmJgBfRn/Vh/U/4nAPpZ/q5/qXHMTACy/wCxi/oX8Bik3snExMBWXATiYmAocDOJiYCYmJiY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3356992"/>
            <a:ext cx="672486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Математика — царица наук, </a:t>
            </a:r>
          </a:p>
          <a:p>
            <a:pPr algn="ctr"/>
            <a:r>
              <a:rPr lang="ru-RU" sz="2400" dirty="0" smtClean="0"/>
              <a:t>арифметика — царица математики</a:t>
            </a:r>
            <a:r>
              <a:rPr lang="ru-RU" dirty="0" smtClean="0"/>
              <a:t>. </a:t>
            </a:r>
            <a:r>
              <a:rPr lang="ru-RU" i="1" dirty="0" smtClean="0"/>
              <a:t>К. Гаусс</a:t>
            </a:r>
            <a:endParaRPr lang="ru-RU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1196752"/>
            <a:ext cx="6868878" cy="15121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 – наука, как прошлого так и будущего.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Список литературы</a:t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 </a:t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1) Я познаю мир: Детская энциклопедия: Математика / Авт. - сост. А.П. Савин и др. - М.: АСТ, 2007. - 480с.</a:t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u="sng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  <a:hlinkClick r:id="rId2"/>
              </a:rPr>
              <a:t>2) http://www.ozhegov.org/</a:t>
            </a: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онлайн</a:t>
            </a: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 - версии толкового словаря С.Ожегова </a:t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u="sng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  <a:hlinkClick r:id="rId3"/>
              </a:rPr>
              <a:t>3) http://elementy.ru</a:t>
            </a: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u="sng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  <a:hlinkClick r:id="rId4"/>
              </a:rPr>
              <a:t>4) http://zrenielib.ru/docs/index-448.html</a:t>
            </a: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u="sng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  <a:hlinkClick r:id="rId5"/>
              </a:rPr>
              <a:t>5) http://www.moeobrazovanie.ru/</a:t>
            </a: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3"/>
                </a:solidFill>
                <a:latin typeface="Georgia" pitchFamily="18" charset="0"/>
              </a:rPr>
              <a:t/>
            </a:r>
            <a:br>
              <a:rPr lang="ru-RU" sz="2000" i="1" dirty="0" smtClean="0">
                <a:solidFill>
                  <a:schemeClr val="accent3"/>
                </a:solidFill>
                <a:latin typeface="Georgia" pitchFamily="18" charset="0"/>
              </a:rPr>
            </a:br>
            <a:endParaRPr lang="ru-RU" sz="2000" i="1" dirty="0">
              <a:solidFill>
                <a:schemeClr val="accent3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ВНИМАНИЕ!!!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2286000" y="332656"/>
            <a:ext cx="6172200" cy="60422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Целью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данной работы является провести исследование доказывающее, что знания математики необходимы в любой профессии. </a:t>
            </a: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Гипотезой исследования </a:t>
            </a:r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стало предположение, что знания математики необходимы людям любой профессии. </a:t>
            </a:r>
          </a:p>
          <a:p>
            <a:pPr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  Для достижения поставленной цели необходимо решить  </a:t>
            </a:r>
            <a:r>
              <a:rPr lang="ru-RU" sz="17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следующие 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задачи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провести опрос среди одноклассников на темы: «Какие профессии тебе нравятся?», «Зачем нужно изучать математику?»; 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проанализировать полученные ответы и выявить профессии, которые нравятся моим одноклассникам;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пообщаться с людьми тех профессий, которые нравятся моим одноклассникам;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изучить литературу и найти информацию, подтверждающую или опровергающую мою гипотезу;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по результатам исследования сформулировать выводы о подтверждении или опровержении гипотезы;</a:t>
            </a:r>
          </a:p>
          <a:p>
            <a:pPr lvl="0" algn="just"/>
            <a:r>
              <a:rPr lang="ru-RU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выступить с презентацией моей исследовательской работы на классном часе.</a:t>
            </a:r>
            <a:endParaRPr lang="ru-RU" i="1" dirty="0">
              <a:solidFill>
                <a:schemeClr val="accent4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1124744"/>
            <a:ext cx="6172200" cy="3600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При написании работы были использованы следующие </a:t>
            </a:r>
            <a:r>
              <a:rPr lang="ru-RU" sz="2000" i="1" u="sng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методы</a:t>
            </a:r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научного исследования:</a:t>
            </a:r>
          </a:p>
          <a:p>
            <a:pPr lvl="0" algn="just"/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опрос среди одноклассников;</a:t>
            </a:r>
          </a:p>
          <a:p>
            <a:pPr lvl="0" algn="just"/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беседа с людьми тех профессий, которые нравятся моим одноклассникам;</a:t>
            </a:r>
          </a:p>
          <a:p>
            <a:pPr lvl="0" algn="just"/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поисковый с использованием научной  и учебной  литературы;</a:t>
            </a:r>
          </a:p>
          <a:p>
            <a:pPr lvl="0" algn="just"/>
            <a:r>
              <a:rPr lang="ru-RU" sz="2000" i="1" dirty="0" smtClean="0">
                <a:solidFill>
                  <a:schemeClr val="accent4"/>
                </a:solidFill>
                <a:latin typeface="Georgia" pitchFamily="18" charset="0"/>
                <a:cs typeface="Times New Roman" pitchFamily="18" charset="0"/>
              </a:rPr>
              <a:t> - статистический при обработке и составлении диаграмм.</a:t>
            </a:r>
            <a:endParaRPr lang="ru-RU" sz="2000" i="1" dirty="0">
              <a:solidFill>
                <a:schemeClr val="accent4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ctrTitle"/>
          </p:nvPr>
        </p:nvSpPr>
        <p:spPr>
          <a:xfrm>
            <a:off x="2051720" y="3124200"/>
            <a:ext cx="6406480" cy="18943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1) Какие профессии вам   нравятся?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2) Нужна ли математика?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а)нужна;   б)не знаю</a:t>
            </a:r>
            <a:b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r>
              <a:rPr lang="ru-RU" sz="2200" i="1" u="sng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3) Если нужна, то зачем?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            а)</a:t>
            </a:r>
            <a:r>
              <a:rPr lang="ru-RU" sz="2200" i="1" dirty="0" err="1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знаю_______________________</a:t>
            </a: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           б) не  </a:t>
            </a:r>
            <a:r>
              <a:rPr lang="ru-RU" sz="2200" i="1" dirty="0" err="1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>знаю_____________________</a:t>
            </a:r>
            <a:r>
              <a:rPr lang="ru-RU" sz="3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4"/>
                </a:solidFill>
                <a:latin typeface="Georgia" pitchFamily="18" charset="0"/>
                <a:ea typeface="Times New Roman"/>
                <a:cs typeface="Times New Roman" pitchFamily="18" charset="0"/>
              </a:rPr>
            </a:br>
            <a:endParaRPr lang="ru-RU" i="1" dirty="0">
              <a:solidFill>
                <a:schemeClr val="accent4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Georgia" pitchFamily="18" charset="0"/>
              </a:rPr>
              <a:t>Результаты исследования</a:t>
            </a:r>
            <a:endParaRPr lang="ru-RU" b="1" i="1" dirty="0">
              <a:latin typeface="Georgia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82676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52412" t="29156" r="13945" b="23594"/>
          <a:stretch>
            <a:fillRect/>
          </a:stretch>
        </p:blipFill>
        <p:spPr bwMode="auto">
          <a:xfrm>
            <a:off x="4211960" y="1412776"/>
            <a:ext cx="455975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454189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04664"/>
            <a:ext cx="6172200" cy="5970258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3"/>
                </a:solidFill>
                <a:latin typeface="Georgia" pitchFamily="18" charset="0"/>
                <a:cs typeface="Times New Roman" pitchFamily="18" charset="0"/>
              </a:rPr>
              <a:t>Какие профессии вам нравятся:</a:t>
            </a:r>
          </a:p>
          <a:p>
            <a:endParaRPr lang="ru-RU" sz="2000" i="1" dirty="0" smtClean="0">
              <a:latin typeface="Georgia" pitchFamily="18" charset="0"/>
              <a:cs typeface="Times New Roman" pitchFamily="18" charset="0"/>
            </a:endParaRPr>
          </a:p>
          <a:p>
            <a:endParaRPr lang="ru-RU" sz="2000" i="1" dirty="0">
              <a:latin typeface="Georgia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556792"/>
            <a:ext cx="2880320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ВОДИТЕЛЬ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84168" y="2307410"/>
            <a:ext cx="2376264" cy="11215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ПОВАР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99792" y="4077072"/>
            <a:ext cx="216024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врач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 flipH="1">
            <a:off x="5364088" y="3861048"/>
            <a:ext cx="3528392" cy="16561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ДОМОХОЗЯЙКА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907704" y="2924944"/>
            <a:ext cx="3000396" cy="8683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Швея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8683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u="sng" dirty="0" smtClean="0"/>
              <a:t>Следователь</a:t>
            </a:r>
            <a:r>
              <a:rPr lang="ru-RU" u="sng" dirty="0" smtClean="0"/>
              <a:t> 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142852"/>
            <a:ext cx="45720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 smtClean="0"/>
              <a:t>-   это </a:t>
            </a:r>
            <a:r>
              <a:rPr lang="ru-RU" dirty="0" smtClean="0"/>
              <a:t>юрист, занимающийся расследованием уголовных, экономических и политических преступлений.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844825"/>
            <a:ext cx="4896544" cy="31393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u="sng" dirty="0" smtClean="0"/>
              <a:t>Адвокат</a:t>
            </a:r>
            <a:r>
              <a:rPr lang="ru-RU" dirty="0" smtClean="0"/>
              <a:t> (</a:t>
            </a:r>
            <a:r>
              <a:rPr lang="ru-RU" u="sng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advocatus</a:t>
            </a:r>
            <a:r>
              <a:rPr lang="ru-RU" dirty="0" smtClean="0"/>
              <a:t> — от </a:t>
            </a:r>
            <a:r>
              <a:rPr lang="la-Latn" i="1" dirty="0" smtClean="0"/>
              <a:t>advoco</a:t>
            </a:r>
            <a:r>
              <a:rPr lang="ru-RU" dirty="0" smtClean="0"/>
              <a:t> — приглашаю) — лицо, профессией которого является оказание квалифицированной юридической помощи физическим лицам (</a:t>
            </a:r>
            <a:r>
              <a:rPr lang="ru-RU" u="sng" dirty="0" smtClean="0">
                <a:hlinkClick r:id="rId3" tooltip="Гражданин"/>
              </a:rPr>
              <a:t>гражданам</a:t>
            </a:r>
            <a:r>
              <a:rPr lang="ru-RU" dirty="0" smtClean="0"/>
              <a:t>, </a:t>
            </a:r>
            <a:r>
              <a:rPr lang="ru-RU" u="sng" dirty="0" smtClean="0">
                <a:hlinkClick r:id="rId4" tooltip="Лицо без гражданства"/>
              </a:rPr>
              <a:t>лицам без гражданства</a:t>
            </a:r>
            <a:r>
              <a:rPr lang="ru-RU" dirty="0" smtClean="0"/>
              <a:t>) и </a:t>
            </a:r>
            <a:r>
              <a:rPr lang="ru-RU" u="sng" dirty="0" smtClean="0">
                <a:hlinkClick r:id="rId5" tooltip="Юридическое лицо"/>
              </a:rPr>
              <a:t>юридическим лицам</a:t>
            </a:r>
            <a:r>
              <a:rPr lang="ru-RU" dirty="0" smtClean="0"/>
              <a:t> (организациям), в том числе защита их интересов и прав в </a:t>
            </a:r>
            <a:r>
              <a:rPr lang="ru-RU" u="sng" dirty="0" smtClean="0">
                <a:hlinkClick r:id="rId6" tooltip="Суд"/>
              </a:rPr>
              <a:t>суде</a:t>
            </a:r>
            <a:r>
              <a:rPr lang="ru-RU" dirty="0" smtClean="0"/>
              <a:t>. Одним из доминирующих видов деятельности является поиск улик, выяснение причин и условий совершения преступления. </a:t>
            </a:r>
            <a:endParaRPr lang="ru-RU" dirty="0" smtClean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5229200"/>
            <a:ext cx="571504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этого необходимо уметь быстро анализировать и перерабатывать информацию. В этом помогают такие разделы математики, как логика и комбинаторика</a:t>
            </a:r>
            <a:endParaRPr lang="ru-RU" dirty="0"/>
          </a:p>
        </p:txBody>
      </p:sp>
      <p:pic>
        <p:nvPicPr>
          <p:cNvPr id="8194" name="Picture 2" descr="http://i.ytimg.com/vi/BExCsrx7oKA/hqdefaul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556792"/>
            <a:ext cx="316835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2686040" cy="8683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u="sng" dirty="0" smtClean="0"/>
              <a:t>Инженер</a:t>
            </a:r>
            <a:r>
              <a:rPr lang="ru-RU" dirty="0" smtClean="0"/>
              <a:t> 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42852"/>
            <a:ext cx="4357702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. Ему нужна математика, потому, что надо делать расчёты. Инженер является квалифицированным специалистом с высшим техническим образованием.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6429420" cy="3539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17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700808"/>
            <a:ext cx="4392488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(</a:t>
            </a:r>
            <a:r>
              <a:rPr lang="ru-RU" u="sng" dirty="0" smtClean="0">
                <a:hlinkClick r:id="rId2" tooltip="Французский язык"/>
              </a:rPr>
              <a:t>фр.</a:t>
            </a:r>
            <a:r>
              <a:rPr lang="ru-RU" dirty="0" smtClean="0"/>
              <a:t> </a:t>
            </a:r>
            <a:r>
              <a:rPr lang="fr-FR" i="1" dirty="0" smtClean="0"/>
              <a:t>ingénieur</a:t>
            </a:r>
            <a:r>
              <a:rPr lang="ru-RU" dirty="0" smtClean="0"/>
              <a:t>, от </a:t>
            </a:r>
            <a:r>
              <a:rPr lang="ru-RU" u="sng" dirty="0" smtClean="0">
                <a:hlinkClick r:id="rId3" tooltip="Латинский язык"/>
              </a:rPr>
              <a:t>лат.</a:t>
            </a:r>
            <a:r>
              <a:rPr lang="ru-RU" dirty="0" smtClean="0"/>
              <a:t>  </a:t>
            </a:r>
            <a:r>
              <a:rPr lang="la-Latn" i="1" dirty="0" smtClean="0"/>
              <a:t>ingenium</a:t>
            </a:r>
            <a:r>
              <a:rPr lang="ru-RU" dirty="0" smtClean="0"/>
              <a:t> — способность, изобретательность) — специалист с техническим образованием, создатель информации об архитектуре материального средства, его функциональных свойствах, системах контроля и программирования, технологии изготовления этого средства (</a:t>
            </a:r>
            <a:r>
              <a:rPr lang="ru-RU" u="sng" dirty="0" smtClean="0">
                <a:hlinkClick r:id="rId4" tooltip="Продукт (бизнес)"/>
              </a:rPr>
              <a:t>продукта</a:t>
            </a:r>
            <a:r>
              <a:rPr lang="ru-RU" dirty="0" smtClean="0"/>
              <a:t>), методах наладки и испытаний самого средства и его материального воплощения, и осуществляющего руководство и контроль за изготовлением продукта.</a:t>
            </a:r>
            <a:endParaRPr lang="ru-RU" dirty="0"/>
          </a:p>
        </p:txBody>
      </p:sp>
      <p:pic>
        <p:nvPicPr>
          <p:cNvPr id="4" name="Picture 2" descr="https://thumbs.dreamstime.com/z/design-technologies-building-166502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465512"/>
            <a:ext cx="302433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6314" y="142852"/>
            <a:ext cx="3786198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ru-RU" dirty="0" smtClean="0"/>
              <a:t>Белый халат,</a:t>
            </a:r>
            <a:br>
              <a:rPr lang="ru-RU" dirty="0" smtClean="0"/>
            </a:br>
            <a:r>
              <a:rPr lang="ru-RU" dirty="0" smtClean="0"/>
              <a:t>изучающий взгляд:</a:t>
            </a:r>
            <a:br>
              <a:rPr lang="ru-RU" dirty="0" smtClean="0"/>
            </a:br>
            <a:r>
              <a:rPr lang="ru-RU" dirty="0" smtClean="0"/>
              <a:t>– Жалобы есть?</a:t>
            </a:r>
            <a:br>
              <a:rPr lang="ru-RU" dirty="0" smtClean="0"/>
            </a:br>
            <a:r>
              <a:rPr lang="ru-RU" dirty="0" smtClean="0"/>
              <a:t>Подходите подряд!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6429420" cy="3539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700" smtClean="0"/>
              <a:t>У нас в школе есть врач. Он следит за нашим здоровьем. </a:t>
            </a:r>
            <a:endParaRPr lang="ru-RU" sz="17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857628"/>
            <a:ext cx="5643602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ЗАДАЧА</a:t>
            </a:r>
          </a:p>
          <a:p>
            <a:pPr algn="ctr"/>
            <a:r>
              <a:rPr lang="ru-RU" dirty="0" smtClean="0"/>
              <a:t>Врач прописывает больному курс лекарства, которое нужно пить по 1 таблетке два раза в день в течение одной недели. В одной упаковке содержится 10 таблеток. Какого наименьшего количества упаковок хватит на весь курс?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2686040" cy="8683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врач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413339"/>
            <a:ext cx="721523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Врач </a:t>
            </a:r>
            <a:r>
              <a:rPr lang="ru-RU" dirty="0" smtClean="0"/>
              <a:t>- специалист, посвящающий свои знания и умения предупреждению и лечению заболеваний, сохранению и укреплению здоровья человека, получивший в установленном порядке право на занятие врачебной деятельностью</a:t>
            </a:r>
            <a:endParaRPr lang="ru-RU" dirty="0"/>
          </a:p>
        </p:txBody>
      </p:sp>
      <p:pic>
        <p:nvPicPr>
          <p:cNvPr id="6146" name="Picture 2" descr="https://im0-tub-ru.yandex.net/i?id=9062d671eec57657fc9e5920d5e9550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972272" cy="2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451</TotalTime>
  <Words>547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Тема: «Математика важна,  всем профессиям нужна»</vt:lpstr>
      <vt:lpstr>Слайд 2</vt:lpstr>
      <vt:lpstr>Слайд 3</vt:lpstr>
      <vt:lpstr>1) Какие профессии вам   нравятся? 2) Нужна ли математика? а)нужна;   б)не знаю 3) Если нужна, то зачем?             а)знаю_______________________            б) не  знаю_____________________ </vt:lpstr>
      <vt:lpstr>Результаты исследования</vt:lpstr>
      <vt:lpstr> </vt:lpstr>
      <vt:lpstr>Следователь </vt:lpstr>
      <vt:lpstr>Инженер </vt:lpstr>
      <vt:lpstr>врач</vt:lpstr>
      <vt:lpstr>Футболист </vt:lpstr>
      <vt:lpstr>Переводчик</vt:lpstr>
      <vt:lpstr>Слайд 12</vt:lpstr>
      <vt:lpstr>Список литературы   1) Я познаю мир: Детская энциклопедия: Математика / Авт. - сост. А.П. Савин и др. - М.: АСТ, 2007. - 480с. 2) http://www.ozhegov.org/ онлайн - версии толкового словаря С.Ожегова  3) http://elementy.ru 4) http://zrenielib.ru/docs/index-448.html 5) http://www.moeobrazovanie.ru/ 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«Математика в профессиях»</dc:title>
  <dc:creator>user7</dc:creator>
  <cp:lastModifiedBy>Настя</cp:lastModifiedBy>
  <cp:revision>54</cp:revision>
  <dcterms:created xsi:type="dcterms:W3CDTF">2013-11-20T04:44:25Z</dcterms:created>
  <dcterms:modified xsi:type="dcterms:W3CDTF">2017-03-21T15:56:44Z</dcterms:modified>
</cp:coreProperties>
</file>