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79" r:id="rId13"/>
    <p:sldId id="280" r:id="rId14"/>
    <p:sldId id="282" r:id="rId15"/>
    <p:sldId id="283" r:id="rId16"/>
    <p:sldId id="284" r:id="rId17"/>
    <p:sldId id="285" r:id="rId18"/>
    <p:sldId id="286" r:id="rId19"/>
    <p:sldId id="287" r:id="rId20"/>
    <p:sldId id="288" r:id="rId21"/>
    <p:sldId id="289" r:id="rId22"/>
    <p:sldId id="290" r:id="rId23"/>
    <p:sldId id="292" r:id="rId24"/>
    <p:sldId id="293" r:id="rId25"/>
    <p:sldId id="291" r:id="rId26"/>
    <p:sldId id="268" r:id="rId27"/>
    <p:sldId id="269" r:id="rId28"/>
    <p:sldId id="270" r:id="rId29"/>
    <p:sldId id="271" r:id="rId30"/>
    <p:sldId id="272" r:id="rId31"/>
    <p:sldId id="273" r:id="rId32"/>
    <p:sldId id="274" r:id="rId33"/>
    <p:sldId id="275" r:id="rId34"/>
    <p:sldId id="276" r:id="rId35"/>
    <p:sldId id="277" r:id="rId36"/>
    <p:sldId id="278" r:id="rId37"/>
    <p:sldId id="294" r:id="rId38"/>
    <p:sldId id="295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FF"/>
    <a:srgbClr val="663300"/>
    <a:srgbClr val="FF3300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99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F8A2C5F-47FF-462A-AD2C-C15922A1EAAC}" type="datetimeFigureOut">
              <a:rPr lang="ru-RU" smtClean="0"/>
              <a:t>04.12.2015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592F3F73-4286-4CC8-A4B2-60423166DA3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openxmlformats.org/officeDocument/2006/relationships/image" Target="../media/image40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microsoft.com/office/2007/relationships/hdphoto" Target="../media/hdphoto14.wdp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hdphoto" Target="../media/hdphoto16.wdp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10" Type="http://schemas.openxmlformats.org/officeDocument/2006/relationships/image" Target="../media/image48.jpeg"/><Relationship Id="rId4" Type="http://schemas.openxmlformats.org/officeDocument/2006/relationships/image" Target="../media/image43.png"/><Relationship Id="rId9" Type="http://schemas.microsoft.com/office/2007/relationships/hdphoto" Target="../media/hdphoto17.wd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rebenok.com/catalog/2057/2075/48415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ogoped.ru/nar01.htm" TargetMode="External"/><Relationship Id="rId2" Type="http://schemas.openxmlformats.org/officeDocument/2006/relationships/hyperlink" Target="http://www.logoped.ru/nar05.htm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hyperlink" Target="http://www.logoped.ru/nar04.ht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764704"/>
            <a:ext cx="8229600" cy="1036712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effectLst/>
              </a:rPr>
              <a:t>ПРАВИЛЬНАЯ  </a:t>
            </a:r>
            <a:r>
              <a:rPr lang="ru-RU" smtClean="0">
                <a:solidFill>
                  <a:schemeClr val="accent3">
                    <a:lumMod val="75000"/>
                  </a:schemeClr>
                </a:solidFill>
                <a:effectLst/>
              </a:rPr>
              <a:t>РЕЧЬ – ЭТО ВАЖНО!</a:t>
            </a:r>
            <a:endParaRPr lang="ru-R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55776" y="4725144"/>
            <a:ext cx="6400800" cy="1752600"/>
          </a:xfrm>
        </p:spPr>
        <p:txBody>
          <a:bodyPr>
            <a:normAutofit/>
          </a:bodyPr>
          <a:lstStyle/>
          <a:p>
            <a:pPr algn="r"/>
            <a:r>
              <a:rPr lang="ru-RU" sz="1600" dirty="0" smtClean="0"/>
              <a:t>учитель-логопед </a:t>
            </a:r>
            <a:r>
              <a:rPr lang="en-US" sz="1600" dirty="0" smtClean="0"/>
              <a:t>I</a:t>
            </a:r>
            <a:r>
              <a:rPr lang="ru-RU" sz="1600" dirty="0" smtClean="0"/>
              <a:t> категории</a:t>
            </a:r>
          </a:p>
          <a:p>
            <a:pPr algn="r"/>
            <a:r>
              <a:rPr lang="ru-RU" sz="1600" dirty="0" smtClean="0"/>
              <a:t>ГБДОУ </a:t>
            </a:r>
            <a:r>
              <a:rPr lang="ru-RU" sz="1600" dirty="0" err="1" smtClean="0"/>
              <a:t>г.Севастополя</a:t>
            </a:r>
            <a:endParaRPr lang="ru-RU" sz="1600" dirty="0" smtClean="0"/>
          </a:p>
          <a:p>
            <a:pPr algn="r"/>
            <a:r>
              <a:rPr lang="ru-RU" sz="1600" dirty="0" smtClean="0"/>
              <a:t>«Детский сад № 107 </a:t>
            </a:r>
          </a:p>
          <a:p>
            <a:pPr algn="r"/>
            <a:r>
              <a:rPr lang="ru-RU" sz="1600" dirty="0" smtClean="0"/>
              <a:t>Комбинированного вида»</a:t>
            </a:r>
          </a:p>
          <a:p>
            <a:pPr algn="r"/>
            <a:r>
              <a:rPr lang="ru-RU" sz="1600" dirty="0" smtClean="0"/>
              <a:t>Шкурко С.В.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123603" y="2348880"/>
            <a:ext cx="62646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Усваивая родной язык, ребенок усваивает не одни только слова, их сложения и видоизменения, но бесконечное множество понятий, воззрений на предметы, множество мыслей, чувств, художественных образов…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 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ru-RU" b="1" i="1" dirty="0">
                <a:solidFill>
                  <a:schemeClr val="accent2">
                    <a:lumMod val="50000"/>
                  </a:schemeClr>
                </a:solidFill>
              </a:rPr>
              <a:t>К.Д. Ушинский</a:t>
            </a:r>
            <a:endParaRPr lang="ru-RU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39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</a:rPr>
              <a:t>ВОСПИТАНИЕ И ОБУЧЕНИЕ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РЕБЕНКА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</a:rPr>
              <a:t> 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/>
            </a:r>
            <a:b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/>
              </a:rPr>
            </a:b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effectLst/>
              </a:rPr>
              <a:t> С </a:t>
            </a:r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</a:rPr>
              <a:t>УЧЕТОМ ПОЛА РЕБЕНКА</a:t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  <a:effectLst/>
              </a:rPr>
            </a:br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400600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ru-RU" dirty="0"/>
              <a:t>Не забывай, что перед вами не бесполый ребенок, а мальчик или девочка с определенными особенностями мышления, восприятия, эмоций.</a:t>
            </a:r>
          </a:p>
          <a:p>
            <a:pPr lvl="0"/>
            <a:r>
              <a:rPr lang="ru-RU" dirty="0"/>
              <a:t>Никогда не сравнивайте мальчиков и девочек, хвалите их за успехи и достижения.</a:t>
            </a:r>
          </a:p>
          <a:p>
            <a:pPr lvl="0"/>
            <a:r>
              <a:rPr lang="ru-RU" dirty="0"/>
              <a:t>Обучая мальчиков, опирайтесь на их высокую поисковую активность, сообразительность.</a:t>
            </a:r>
          </a:p>
          <a:p>
            <a:pPr lvl="0"/>
            <a:r>
              <a:rPr lang="ru-RU" dirty="0"/>
              <a:t>Обучая девочек, не только разбирайте с ними принцип выполнения задания, но и учите действовать самостоятельно, а не по разработанным схемам.</a:t>
            </a:r>
          </a:p>
          <a:p>
            <a:pPr lvl="0"/>
            <a:r>
              <a:rPr lang="ru-RU" dirty="0"/>
              <a:t>Ругая мальчика, помните о его эмоциональной чувствительности и тревожности. Изложите ему кратко  и точно свое недовольство. Мальчик не способен долго удерживать эмоциональное напряжение, очень скоро он перестанет вас слушать.</a:t>
            </a:r>
          </a:p>
          <a:p>
            <a:pPr lvl="0"/>
            <a:r>
              <a:rPr lang="ru-RU" dirty="0"/>
              <a:t>Ругая девочку, помните об эмоциональной бурной реакции, которая помешает понять, за что ее ругают. Спокойно разберите ошибки.</a:t>
            </a:r>
          </a:p>
          <a:p>
            <a:pPr lvl="0"/>
            <a:r>
              <a:rPr lang="ru-RU" dirty="0"/>
              <a:t>Девочки из-за усталости могут капризничать (истощение правого «эмоционального» полушария). Мальчики из-за усталости перестают слушать, заниматься (истощение левого «логического» полушария). Ругать их за это бесполезно и безнравственно.</a:t>
            </a:r>
          </a:p>
          <a:p>
            <a:pPr lvl="0"/>
            <a:r>
              <a:rPr lang="ru-RU" dirty="0"/>
              <a:t>Не забывайте, что оценка, данная вами ребенку, всегда субъективна и зависит от ваших индивидуальных психических особенностей.</a:t>
            </a:r>
          </a:p>
          <a:p>
            <a:pPr lvl="0"/>
            <a:r>
              <a:rPr lang="ru-RU" dirty="0"/>
              <a:t>Вы должны не учить, а развить у него желание учиться.</a:t>
            </a:r>
          </a:p>
          <a:p>
            <a:pPr lvl="0"/>
            <a:r>
              <a:rPr lang="ru-RU" dirty="0"/>
              <a:t> Для ребенка нормально что-либо не знать, не уметь, ошибаться.</a:t>
            </a:r>
          </a:p>
          <a:p>
            <a:pPr lvl="0"/>
            <a:r>
              <a:rPr lang="ru-RU" dirty="0"/>
              <a:t> Лень ребенка- сигнал неблагополучия вашей </a:t>
            </a:r>
            <a:r>
              <a:rPr lang="ru-RU" dirty="0" smtClean="0"/>
              <a:t>педагогической</a:t>
            </a:r>
          </a:p>
          <a:p>
            <a:pPr marL="137160" lvl="0" indent="0">
              <a:buNone/>
            </a:pPr>
            <a:r>
              <a:rPr lang="ru-RU" dirty="0" smtClean="0"/>
              <a:t> </a:t>
            </a:r>
            <a:r>
              <a:rPr lang="ru-RU" dirty="0"/>
              <a:t>деятельности.</a:t>
            </a:r>
          </a:p>
          <a:p>
            <a:pPr lvl="0"/>
            <a:r>
              <a:rPr lang="ru-RU" dirty="0"/>
              <a:t> Для гармоничного развития ребенка необходимо научить </a:t>
            </a:r>
            <a:endParaRPr lang="ru-RU" dirty="0" smtClean="0"/>
          </a:p>
          <a:p>
            <a:pPr marL="137160" lvl="0" indent="0">
              <a:buNone/>
            </a:pPr>
            <a:r>
              <a:rPr lang="ru-RU" dirty="0" smtClean="0"/>
              <a:t>его </a:t>
            </a:r>
            <a:r>
              <a:rPr lang="ru-RU" dirty="0"/>
              <a:t>по-разному осмысливать учебный </a:t>
            </a:r>
            <a:r>
              <a:rPr lang="ru-RU" dirty="0" smtClean="0"/>
              <a:t>материал</a:t>
            </a:r>
          </a:p>
          <a:p>
            <a:pPr marL="137160" lvl="0" indent="0">
              <a:buNone/>
            </a:pPr>
            <a:r>
              <a:rPr lang="ru-RU" dirty="0" smtClean="0"/>
              <a:t> </a:t>
            </a:r>
            <a:r>
              <a:rPr lang="ru-RU" dirty="0"/>
              <a:t>(логически, образно, интуитивно).</a:t>
            </a:r>
          </a:p>
          <a:p>
            <a:endParaRPr lang="ru-RU" dirty="0"/>
          </a:p>
        </p:txBody>
      </p:sp>
      <p:pic>
        <p:nvPicPr>
          <p:cNvPr id="8196" name="Рисунок 23" descr="Милый Мальчик На Своем Пути В Школу На Осенний клипарты - ClipartLogo.c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077072"/>
            <a:ext cx="2688573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8231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-24024"/>
            <a:ext cx="8229600" cy="926976"/>
          </a:xfrm>
        </p:spPr>
        <p:txBody>
          <a:bodyPr>
            <a:normAutofit fontScale="90000"/>
          </a:bodyPr>
          <a:lstStyle/>
          <a:p>
            <a:r>
              <a:rPr lang="ru-RU" u="wavy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Особые дети – особое общение</a:t>
            </a:r>
            <a:endParaRPr lang="ru-RU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8856984" cy="5976664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1000" i="1" dirty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Уважаемые мамы, папы, бабушки и дедушки! Предлагаем Вам рекомендации, которые должны помочь всем взрослым членам семьи установить с ребенком ровные доброжелательные отношения, снять то напряжение, нервозность и непонимание, которые возникли при общении с ним</a:t>
            </a:r>
            <a:r>
              <a:rPr lang="ru-RU" sz="1000" i="1" dirty="0" smtClean="0"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ru-RU" sz="1000" dirty="0"/>
          </a:p>
          <a:p>
            <a:r>
              <a:rPr lang="ru-RU" sz="1000" b="1" dirty="0"/>
              <a:t>ВЫРАЖЕНИЕ ЛИЦА</a:t>
            </a:r>
            <a:r>
              <a:rPr lang="ru-RU" sz="1000" dirty="0"/>
              <a:t> – максимально </a:t>
            </a:r>
            <a:r>
              <a:rPr lang="ru-RU" sz="1000" b="1" dirty="0"/>
              <a:t>ДОБРОЖЕЛАТЕЛЬНОЕ, ПРИВЕТЛИВОЕ, ТЕПЛОЕ, НЕРАЗДРАЖЕННОЕ.</a:t>
            </a:r>
            <a:endParaRPr lang="ru-RU" sz="1000" dirty="0"/>
          </a:p>
          <a:p>
            <a:r>
              <a:rPr lang="ru-RU" sz="1000" b="1" dirty="0"/>
              <a:t>ТОН ГОЛОСА</a:t>
            </a:r>
            <a:r>
              <a:rPr lang="ru-RU" sz="1000" dirty="0"/>
              <a:t> в разговоре с ребенком – предельно (в любых ситуациях) </a:t>
            </a:r>
            <a:r>
              <a:rPr lang="ru-RU" sz="1000" b="1" dirty="0"/>
              <a:t>ДОБРОЖЕЛАТЕЛЬНЫЙ, ПРИВЕТЛИВЫЙ, ТЕПЛЫЙ.</a:t>
            </a:r>
            <a:endParaRPr lang="ru-RU" sz="1000" dirty="0"/>
          </a:p>
          <a:p>
            <a:r>
              <a:rPr lang="ru-RU" sz="1000" b="1" dirty="0"/>
              <a:t>В ЛЕКСИКЕ ПО ВОЗМОЖНОСТИ ИЗБЕГАТЬ УПОТРЕБЛЕНИЯ:</a:t>
            </a:r>
            <a:endParaRPr lang="ru-RU" sz="1000" dirty="0"/>
          </a:p>
          <a:p>
            <a:pPr lvl="0"/>
            <a:r>
              <a:rPr lang="ru-RU" sz="1000" dirty="0"/>
              <a:t>Всех частиц </a:t>
            </a:r>
            <a:r>
              <a:rPr lang="ru-RU" sz="1000" b="1" dirty="0"/>
              <a:t>НЕ,</a:t>
            </a:r>
            <a:r>
              <a:rPr lang="ru-RU" sz="1000" dirty="0"/>
              <a:t> так как русский язык богат, и нужную по смыслу фразу можно построить не используя их:</a:t>
            </a:r>
          </a:p>
          <a:p>
            <a:pPr lvl="0"/>
            <a:r>
              <a:rPr lang="ru-RU" sz="1000" dirty="0"/>
              <a:t>Приказных фраз;</a:t>
            </a:r>
          </a:p>
          <a:p>
            <a:pPr lvl="0"/>
            <a:r>
              <a:rPr lang="ru-RU" sz="1000" dirty="0"/>
              <a:t>Повелительного наклонения;</a:t>
            </a:r>
          </a:p>
          <a:p>
            <a:pPr lvl="0"/>
            <a:r>
              <a:rPr lang="ru-RU" sz="1000" dirty="0"/>
              <a:t>Глаголов «должен», «обязан», «нужно»;</a:t>
            </a:r>
          </a:p>
          <a:p>
            <a:pPr lvl="0"/>
            <a:r>
              <a:rPr lang="ru-RU" sz="1000" dirty="0"/>
              <a:t>Местоимений Я, ТЫ.</a:t>
            </a:r>
          </a:p>
          <a:p>
            <a:r>
              <a:rPr lang="ru-RU" sz="1000" b="1" dirty="0"/>
              <a:t>ЖЕЛАТЕЛЬНО ВКЛЮЧАТЬ </a:t>
            </a:r>
            <a:r>
              <a:rPr lang="ru-RU" sz="1000" dirty="0"/>
              <a:t>сослагательное наклонение; местоимение </a:t>
            </a:r>
            <a:r>
              <a:rPr lang="ru-RU" sz="1000" b="1" dirty="0"/>
              <a:t>МЫ.</a:t>
            </a:r>
            <a:endParaRPr lang="ru-RU" sz="1000" dirty="0"/>
          </a:p>
          <a:p>
            <a:pPr marL="137160" indent="0">
              <a:buNone/>
            </a:pPr>
            <a:r>
              <a:rPr lang="ru-RU" sz="1000" b="1" dirty="0">
                <a:solidFill>
                  <a:srgbClr val="FF0000"/>
                </a:solidFill>
              </a:rPr>
              <a:t>НЕ НАДО:</a:t>
            </a:r>
            <a:endParaRPr lang="ru-RU" sz="1000" dirty="0">
              <a:solidFill>
                <a:srgbClr val="FF0000"/>
              </a:solidFill>
            </a:endParaRPr>
          </a:p>
          <a:p>
            <a:r>
              <a:rPr lang="ru-RU" sz="1000" dirty="0" smtClean="0"/>
              <a:t>вставать </a:t>
            </a:r>
            <a:r>
              <a:rPr lang="ru-RU" sz="1000" dirty="0"/>
              <a:t>на сторону людей, обвиняющих Вашего ребенка публично (лучше потом, без посторонних, спокойно, с глубоким пониманием ребенка обсудить возникшую проблему и помочь ее решить);</a:t>
            </a:r>
          </a:p>
          <a:p>
            <a:r>
              <a:rPr lang="ru-RU" sz="1000" dirty="0" smtClean="0"/>
              <a:t> </a:t>
            </a:r>
            <a:r>
              <a:rPr lang="ru-RU" sz="1000" dirty="0"/>
              <a:t>хвалить в присутствии ребенка других и ставить кого-либо в пример.</a:t>
            </a:r>
          </a:p>
          <a:p>
            <a:pPr marL="137160" indent="0">
              <a:buNone/>
            </a:pPr>
            <a:r>
              <a:rPr lang="ru-RU" sz="1000" b="1" dirty="0">
                <a:solidFill>
                  <a:srgbClr val="0070C0"/>
                </a:solidFill>
              </a:rPr>
              <a:t>ПОМНИТЕ:</a:t>
            </a:r>
            <a:endParaRPr lang="ru-RU" sz="1000" dirty="0">
              <a:solidFill>
                <a:srgbClr val="0070C0"/>
              </a:solidFill>
            </a:endParaRPr>
          </a:p>
          <a:p>
            <a:r>
              <a:rPr lang="ru-RU" sz="1000" dirty="0" smtClean="0"/>
              <a:t> </a:t>
            </a:r>
            <a:r>
              <a:rPr lang="ru-RU" sz="1000" dirty="0"/>
              <a:t>телевизор, видео – </a:t>
            </a:r>
            <a:r>
              <a:rPr lang="ru-RU" sz="1000" b="1" dirty="0"/>
              <a:t>НЕ НЯНЬКА</a:t>
            </a:r>
            <a:r>
              <a:rPr lang="ru-RU" sz="1000" dirty="0"/>
              <a:t>, т.е. нужно вместе с Вашим ребенком смотреть передачи, это способствует снятию напряжения, волнения, восстанавливает эмоциональный контакт с ребенком, улучшает его, дает возможность корригировать восприятие услышанного и увиденного ребенком;</a:t>
            </a:r>
          </a:p>
          <a:p>
            <a:r>
              <a:rPr lang="ru-RU" sz="1000" dirty="0" smtClean="0"/>
              <a:t> </a:t>
            </a:r>
            <a:r>
              <a:rPr lang="ru-RU" sz="1000" dirty="0"/>
              <a:t>если Вы огорчены чем-то, постарайтесь обязательно объяснить ребенку, что это связано не с ним, что теперь Вы, находясь рядом с Вашим ребенком, будете в лучшем настроении, так как </a:t>
            </a:r>
            <a:r>
              <a:rPr lang="ru-RU" sz="1000" b="1" dirty="0"/>
              <a:t>ВАШ СЫН ИЛИ ДОЧЬ – ЭТО РАДОСТЬ;</a:t>
            </a:r>
            <a:endParaRPr lang="ru-RU" sz="1000" dirty="0"/>
          </a:p>
          <a:p>
            <a:r>
              <a:rPr lang="ru-RU" sz="1000" dirty="0" smtClean="0"/>
              <a:t> </a:t>
            </a:r>
            <a:r>
              <a:rPr lang="ru-RU" sz="1000" dirty="0"/>
              <a:t>от Вас ребенку необходимо как можно больше тактильных контактов: </a:t>
            </a:r>
            <a:r>
              <a:rPr lang="ru-RU" sz="1000" b="1" dirty="0"/>
              <a:t>ОБНЯТЬ, ПОГЛАДИТЬ, ПРИГОЛУБИТЬ, ПРИЛАСКАТЬ.</a:t>
            </a:r>
            <a:endParaRPr lang="ru-RU" sz="1000" dirty="0"/>
          </a:p>
          <a:p>
            <a:pPr marL="137160" indent="0">
              <a:buNone/>
            </a:pPr>
            <a:r>
              <a:rPr lang="ru-RU" sz="1000" b="1" dirty="0"/>
              <a:t> </a:t>
            </a:r>
            <a:r>
              <a:rPr lang="ru-RU" sz="1000" dirty="0"/>
              <a:t> </a:t>
            </a:r>
            <a:r>
              <a:rPr lang="ru-RU" sz="1000" b="1" dirty="0" smtClean="0">
                <a:solidFill>
                  <a:schemeClr val="accent3">
                    <a:lumMod val="50000"/>
                  </a:schemeClr>
                </a:solidFill>
              </a:rPr>
              <a:t>СТАРАЙТЕСЬ</a:t>
            </a:r>
            <a:r>
              <a:rPr lang="ru-RU" sz="1000" b="1" dirty="0">
                <a:solidFill>
                  <a:schemeClr val="accent3">
                    <a:lumMod val="50000"/>
                  </a:schemeClr>
                </a:solidFill>
              </a:rPr>
              <a:t>:</a:t>
            </a:r>
            <a:endParaRPr lang="ru-RU" sz="1000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ru-RU" sz="1000" b="1" dirty="0"/>
              <a:t>НЕ</a:t>
            </a:r>
            <a:r>
              <a:rPr lang="ru-RU" sz="1000" dirty="0"/>
              <a:t> говорить с иронией и насмешкой;</a:t>
            </a:r>
          </a:p>
          <a:p>
            <a:r>
              <a:rPr lang="ru-RU" sz="1000" b="1" dirty="0"/>
              <a:t>НЕ</a:t>
            </a:r>
            <a:r>
              <a:rPr lang="ru-RU" sz="1000" dirty="0"/>
              <a:t> делать постоянных замечаний, особенно мелочных;</a:t>
            </a:r>
          </a:p>
          <a:p>
            <a:r>
              <a:rPr lang="ru-RU" sz="1000" b="1" dirty="0"/>
              <a:t>НЕ </a:t>
            </a:r>
            <a:r>
              <a:rPr lang="ru-RU" sz="1000" dirty="0"/>
              <a:t>ругаться и не кричать на ребенка;</a:t>
            </a:r>
          </a:p>
          <a:p>
            <a:r>
              <a:rPr lang="ru-RU" sz="1000" b="1" dirty="0"/>
              <a:t>ВСЕГДА</a:t>
            </a:r>
            <a:r>
              <a:rPr lang="ru-RU" sz="1000" dirty="0"/>
              <a:t> быть с ребенком вежливым, теплым;</a:t>
            </a:r>
          </a:p>
          <a:p>
            <a:r>
              <a:rPr lang="ru-RU" sz="1000" b="1" dirty="0"/>
              <a:t>НЕ</a:t>
            </a:r>
            <a:r>
              <a:rPr lang="ru-RU" sz="1000" dirty="0"/>
              <a:t> торопить и </a:t>
            </a:r>
            <a:r>
              <a:rPr lang="ru-RU" sz="1000" b="1" dirty="0"/>
              <a:t>НЕ</a:t>
            </a:r>
            <a:r>
              <a:rPr lang="ru-RU" sz="1000" dirty="0"/>
              <a:t> подгонять ребенка;</a:t>
            </a:r>
          </a:p>
          <a:p>
            <a:r>
              <a:rPr lang="ru-RU" sz="1000" b="1" dirty="0"/>
              <a:t>КАК МОЖНО ЧАЩЕ</a:t>
            </a:r>
            <a:r>
              <a:rPr lang="ru-RU" sz="1000" dirty="0"/>
              <a:t> высказывать одобрение, похвалу, эмоциональное приятие </a:t>
            </a:r>
            <a:r>
              <a:rPr lang="ru-RU" sz="1000" b="1" dirty="0"/>
              <a:t>ВАШЕГО</a:t>
            </a:r>
            <a:r>
              <a:rPr lang="ru-RU" sz="1000" dirty="0"/>
              <a:t> ребенка, и не за что-то, а только потому, что это ВАШ ребенок, несмотря на все проблемы;</a:t>
            </a:r>
          </a:p>
          <a:p>
            <a:r>
              <a:rPr lang="ru-RU" sz="1000" b="1" dirty="0"/>
              <a:t>КАК МОЖНО ЧАЩЕ</a:t>
            </a:r>
            <a:r>
              <a:rPr lang="ru-RU" sz="1000" dirty="0"/>
              <a:t> подтверждать, декларировать свою ЛЮБОВЬ к нему: ведь это </a:t>
            </a:r>
            <a:r>
              <a:rPr lang="ru-RU" sz="1000" b="1" dirty="0"/>
              <a:t>ВАШ </a:t>
            </a:r>
            <a:r>
              <a:rPr lang="ru-RU" sz="1000" dirty="0"/>
              <a:t>ребенок;</a:t>
            </a:r>
          </a:p>
          <a:p>
            <a:r>
              <a:rPr lang="ru-RU" sz="1000" b="1" dirty="0"/>
              <a:t>НЕ ГОВОРИТЬ</a:t>
            </a:r>
            <a:r>
              <a:rPr lang="ru-RU" sz="1000" dirty="0"/>
              <a:t> ребенку, что вы его не любите или обиделись на него;</a:t>
            </a:r>
          </a:p>
          <a:p>
            <a:r>
              <a:rPr lang="ru-RU" sz="1000" b="1" dirty="0"/>
              <a:t>НЕ ДАВАТЬ</a:t>
            </a:r>
            <a:r>
              <a:rPr lang="ru-RU" sz="1000" dirty="0"/>
              <a:t> ребенку чувствовать себя плохо.</a:t>
            </a:r>
          </a:p>
          <a:p>
            <a:pPr marL="137160" indent="0">
              <a:buNone/>
            </a:pPr>
            <a:r>
              <a:rPr lang="ru-RU" sz="10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0564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FFFF00"/>
                </a:solidFill>
              </a:rPr>
              <a:t>Радуга в шкафу у крохи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184576"/>
          </a:xfrm>
        </p:spPr>
        <p:txBody>
          <a:bodyPr/>
          <a:lstStyle/>
          <a:p>
            <a:pPr marL="137160" indent="0">
              <a:buNone/>
            </a:pPr>
            <a:r>
              <a:rPr lang="ru-RU" i="1" dirty="0"/>
              <a:t>Психологи уверены</a:t>
            </a:r>
            <a:r>
              <a:rPr lang="ru-RU" dirty="0"/>
              <a:t> - цвет одежды влияет на самооценку, здоровье и самочувствие ребенка, восприятие его окружающими людьми.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Каким </a:t>
            </a:r>
            <a:r>
              <a:rPr lang="ru-RU" dirty="0"/>
              <a:t>же расцветкам отдать предпочтение? </a:t>
            </a:r>
          </a:p>
        </p:txBody>
      </p:sp>
      <p:pic>
        <p:nvPicPr>
          <p:cNvPr id="4" name="Рисунок 3" descr="http://mykartinka.ru/_ph/22/5294572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501008"/>
            <a:ext cx="4698404" cy="2952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33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  <a:effectLst/>
              </a:rPr>
              <a:t>Красный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4" name="Рисунок 3" descr="http://www.100book.ru/b1599868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188" b="97963" l="9209" r="945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34" r="7121"/>
          <a:stretch/>
        </p:blipFill>
        <p:spPr bwMode="auto">
          <a:xfrm>
            <a:off x="323528" y="1700808"/>
            <a:ext cx="2167890" cy="44335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709160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r>
              <a:rPr lang="ru-RU" sz="1600" dirty="0" smtClean="0"/>
              <a:t>Самый </a:t>
            </a:r>
            <a:r>
              <a:rPr lang="ru-RU" sz="1600" dirty="0"/>
              <a:t>сильный цвет. Его положительные черты: </a:t>
            </a:r>
            <a:r>
              <a:rPr lang="ru-RU" sz="1600" i="1" dirty="0"/>
              <a:t>энергичность, решительность, лидерство.</a:t>
            </a:r>
            <a:r>
              <a:rPr lang="ru-RU" sz="1600" dirty="0"/>
              <a:t> Красный не знает полутонов, отсюда его бескомпромиссность, порой неуместная. Сопутствующие черты - завышенная самооценка и агрессивность. </a:t>
            </a:r>
            <a:r>
              <a:rPr lang="ru-RU" sz="1600" dirty="0" smtClean="0"/>
              <a:t>         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Поэтому </a:t>
            </a:r>
            <a:r>
              <a:rPr lang="ru-RU" sz="1600" dirty="0"/>
              <a:t>красный не рекомендуется при формировании </a:t>
            </a:r>
            <a:r>
              <a:rPr lang="ru-RU" sz="1600" dirty="0" smtClean="0"/>
              <a:t>  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гардероба </a:t>
            </a:r>
            <a:r>
              <a:rPr lang="ru-RU" sz="1600" dirty="0"/>
              <a:t>детей до года. В </a:t>
            </a:r>
            <a:r>
              <a:rPr lang="ru-RU" sz="1600" dirty="0" err="1"/>
              <a:t>цветотерапии</a:t>
            </a:r>
            <a:r>
              <a:rPr lang="ru-RU" sz="1600" dirty="0"/>
              <a:t> красный активно </a:t>
            </a:r>
            <a:r>
              <a:rPr lang="ru-RU" sz="1600" dirty="0" smtClean="0"/>
              <a:t>    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используется </a:t>
            </a:r>
            <a:r>
              <a:rPr lang="ru-RU" sz="1600" dirty="0"/>
              <a:t>при работе с неуверенными детьми,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страдающими </a:t>
            </a:r>
            <a:r>
              <a:rPr lang="ru-RU" sz="1600" dirty="0"/>
              <a:t>заниженной самооценкой. Робким малышам обязательно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надо </a:t>
            </a:r>
            <a:r>
              <a:rPr lang="ru-RU" sz="1600" dirty="0"/>
              <a:t>иметь в гардеробе несколько красных вещей. Возможно, </a:t>
            </a:r>
            <a:r>
              <a:rPr lang="ru-RU" sz="1600" dirty="0" smtClean="0"/>
              <a:t>      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первоначально </a:t>
            </a:r>
            <a:r>
              <a:rPr lang="ru-RU" sz="1600" dirty="0"/>
              <a:t>малыш будет отвергать этот цвет, поэтому начните с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небольших </a:t>
            </a:r>
            <a:r>
              <a:rPr lang="ru-RU" sz="1600" dirty="0"/>
              <a:t>деталей: значка, шарфика и т.д. Со временем малыш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привыкнет </a:t>
            </a:r>
            <a:r>
              <a:rPr lang="ru-RU" sz="1600" dirty="0"/>
              <a:t>к красному, более того, этот цвет будет помогать ему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мобилизовать </a:t>
            </a:r>
            <a:r>
              <a:rPr lang="ru-RU" sz="1600" dirty="0"/>
              <a:t>свои силы в сложных ситуациях. </a:t>
            </a:r>
            <a:r>
              <a:rPr lang="ru-RU" sz="1600" i="1" dirty="0"/>
              <a:t>Красный - цвет </a:t>
            </a:r>
            <a:r>
              <a:rPr lang="ru-RU" sz="1600" i="1" dirty="0" smtClean="0"/>
              <a:t> </a:t>
            </a:r>
          </a:p>
          <a:p>
            <a:pPr marL="137160" indent="0">
              <a:buNone/>
            </a:pPr>
            <a:r>
              <a:rPr lang="ru-RU" sz="1600" i="1" dirty="0"/>
              <a:t> </a:t>
            </a:r>
            <a:r>
              <a:rPr lang="ru-RU" sz="1600" i="1" dirty="0" smtClean="0"/>
              <a:t>                                победителей</a:t>
            </a:r>
            <a:r>
              <a:rPr lang="ru-RU" sz="1600" dirty="0"/>
              <a:t>, мужской по своему психологическому исполнению.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Поэтому </a:t>
            </a:r>
            <a:r>
              <a:rPr lang="ru-RU" sz="1600" dirty="0"/>
              <a:t>в гардеробе мальчика он необходим. У девочки - тоже, но в </a:t>
            </a:r>
            <a:r>
              <a:rPr lang="ru-RU" sz="1600" dirty="0" smtClean="0"/>
              <a:t>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разумных </a:t>
            </a:r>
            <a:r>
              <a:rPr lang="ru-RU" sz="1600" dirty="0"/>
              <a:t>пределах. Чрезмерное использование красного в гардеробе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малышки </a:t>
            </a:r>
            <a:r>
              <a:rPr lang="ru-RU" sz="1600" dirty="0"/>
              <a:t>может привести к формированию у нее определенного склада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характера </a:t>
            </a:r>
            <a:r>
              <a:rPr lang="ru-RU" sz="1600" dirty="0"/>
              <a:t>- "железная леди", которая всегда и везде сама будет решать, как ей поступить. </a:t>
            </a:r>
            <a:br>
              <a:rPr lang="ru-RU" sz="1600" dirty="0"/>
            </a:b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5316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effectLst/>
              </a:rPr>
              <a:t>Синий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600" dirty="0" smtClean="0"/>
              <a:t>По </a:t>
            </a:r>
            <a:r>
              <a:rPr lang="ru-RU" sz="1600" dirty="0"/>
              <a:t>своему влиянию чуть слабее красного, но не столь агрессивен. Его положительные черты - </a:t>
            </a:r>
            <a:r>
              <a:rPr lang="ru-RU" sz="1600" i="1" dirty="0"/>
              <a:t>собранность, ответственность, коллективизм</a:t>
            </a:r>
            <a:r>
              <a:rPr lang="ru-RU" sz="1600" dirty="0"/>
              <a:t>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Отрицательные </a:t>
            </a:r>
            <a:r>
              <a:rPr lang="ru-RU" sz="1600" dirty="0"/>
              <a:t>-</a:t>
            </a:r>
            <a:r>
              <a:rPr lang="ru-RU" sz="1600" i="1" dirty="0"/>
              <a:t> консерватизм, флегматичность, </a:t>
            </a:r>
            <a:endParaRPr lang="ru-RU" sz="1600" i="1" dirty="0" smtClean="0"/>
          </a:p>
          <a:p>
            <a:pPr marL="137160" indent="0">
              <a:buNone/>
            </a:pPr>
            <a:r>
              <a:rPr lang="ru-RU" sz="1600" i="1" dirty="0" smtClean="0"/>
              <a:t>эмоциональная </a:t>
            </a:r>
            <a:r>
              <a:rPr lang="ru-RU" sz="1600" i="1" dirty="0"/>
              <a:t>холодность</a:t>
            </a:r>
            <a:r>
              <a:rPr lang="ru-RU" sz="1600" dirty="0"/>
              <a:t>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Синий </a:t>
            </a:r>
            <a:r>
              <a:rPr lang="ru-RU" sz="1600" dirty="0"/>
              <a:t>традиционно считается мужским, но здесь также важна мера.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Эмоциональным</a:t>
            </a:r>
            <a:r>
              <a:rPr lang="ru-RU" sz="1600" dirty="0"/>
              <a:t>, нервозным мальчикам этот цвет в одежде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поможет </a:t>
            </a:r>
            <a:r>
              <a:rPr lang="ru-RU" sz="1600" dirty="0"/>
              <a:t>держать себя в руках, отделяя важное от второстепенного.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Синий </a:t>
            </a:r>
            <a:r>
              <a:rPr lang="ru-RU" sz="1600" dirty="0"/>
              <a:t>цвет усилит их мужественность, снимет напряжение.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Но </a:t>
            </a:r>
            <a:r>
              <a:rPr lang="ru-RU" sz="1600" dirty="0"/>
              <a:t>его не стоит активно использовать в одежде необщительных детей.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Что </a:t>
            </a:r>
            <a:r>
              <a:rPr lang="ru-RU" sz="1600" dirty="0"/>
              <a:t>до девочек...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Синий </a:t>
            </a:r>
            <a:r>
              <a:rPr lang="ru-RU" sz="1600" dirty="0"/>
              <a:t>цвет был любимым цветом Мери </a:t>
            </a:r>
            <a:r>
              <a:rPr lang="ru-RU" sz="1600" dirty="0" err="1"/>
              <a:t>Поппинс</a:t>
            </a:r>
            <a:r>
              <a:rPr lang="ru-RU" sz="1600" dirty="0"/>
              <a:t> </a:t>
            </a:r>
            <a:r>
              <a:rPr lang="ru-RU" sz="1600" dirty="0" smtClean="0"/>
              <a:t>–</a:t>
            </a:r>
          </a:p>
          <a:p>
            <a:pPr marL="137160" indent="0">
              <a:buNone/>
            </a:pPr>
            <a:r>
              <a:rPr lang="ru-RU" sz="1600" dirty="0" smtClean="0"/>
              <a:t> </a:t>
            </a:r>
            <a:r>
              <a:rPr lang="ru-RU" sz="1600" dirty="0"/>
              <a:t>хладнокровной и умной особы.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http://4.bp.blogspot.com/-VVBSk9yeuEA/TgMfpvuewZI/AAAAAAAAA08/3Ph3aZdasFo/s1600/MARY%252520POPPINS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1592" l="18962" r="918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0" r="7157" b="7877"/>
          <a:stretch/>
        </p:blipFill>
        <p:spPr bwMode="auto">
          <a:xfrm flipH="1">
            <a:off x="6084168" y="1772816"/>
            <a:ext cx="2553335" cy="48907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5577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/>
              </a:rPr>
              <a:t>Голубой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600" dirty="0" smtClean="0"/>
              <a:t>Слияние </a:t>
            </a:r>
            <a:r>
              <a:rPr lang="ru-RU" sz="1600" dirty="0"/>
              <a:t>синего и белого. Он сохраняет все положительные черты синего, но и привносит свои: </a:t>
            </a:r>
            <a:r>
              <a:rPr lang="ru-RU" sz="1600" i="1" dirty="0"/>
              <a:t>выдержанность, верность, преданность, спокойствие</a:t>
            </a:r>
            <a:r>
              <a:rPr lang="ru-RU" sz="1600" dirty="0"/>
              <a:t>. В голубой цвет одевают младенцев-мальчиков, и не случайно - мальчики рождаются более слабыми. Голубой же не только успокаивает ребенка, но и повышает иммунитет, снимает физическое и психическое напряжение, создает ощущение комфорта</a:t>
            </a:r>
            <a:r>
              <a:rPr lang="ru-RU" sz="1600" dirty="0" smtClean="0"/>
              <a:t>.</a:t>
            </a:r>
          </a:p>
          <a:p>
            <a:pPr marL="137160" indent="0">
              <a:buNone/>
            </a:pPr>
            <a:r>
              <a:rPr lang="ru-RU" sz="1600" dirty="0" smtClean="0"/>
              <a:t> </a:t>
            </a:r>
            <a:r>
              <a:rPr lang="ru-RU" sz="1600" dirty="0"/>
              <a:t>Этот цвет в гардеробе девочки лучше сделать второстепенным.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http://img34.staticclassifieds.com/images_slandokz/80925737_3_644x461_slip-velyurovyy-v-vide-fraka-pr-vo-rossii-g-moskva-odezhda-dlya-novorozhdennyh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37" b="96963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955" t="3340" r="14028"/>
          <a:stretch/>
        </p:blipFill>
        <p:spPr bwMode="auto">
          <a:xfrm flipH="1">
            <a:off x="5411584" y="2515917"/>
            <a:ext cx="2898140" cy="42437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2816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dirty="0">
                <a:solidFill>
                  <a:srgbClr val="FFFF00"/>
                </a:solidFill>
                <a:effectLst/>
              </a:rPr>
              <a:t>Желтый</a:t>
            </a:r>
            <a:r>
              <a:rPr lang="ru-RU" dirty="0">
                <a:effectLst/>
              </a:rPr>
              <a:t> </a:t>
            </a:r>
            <a:endParaRPr lang="ru-RU" dirty="0"/>
          </a:p>
        </p:txBody>
      </p:sp>
      <p:pic>
        <p:nvPicPr>
          <p:cNvPr id="4" name="Рисунок 3" descr="http://mir-igryshek.ru/published/publicdata/SHOP/attachments/SC/products_pictures/471_enl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3200" r="9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4" r="3441"/>
          <a:stretch/>
        </p:blipFill>
        <p:spPr bwMode="auto">
          <a:xfrm flipH="1">
            <a:off x="5255895" y="2355473"/>
            <a:ext cx="3888105" cy="41833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600" dirty="0" smtClean="0"/>
              <a:t>Цвет </a:t>
            </a:r>
            <a:r>
              <a:rPr lang="ru-RU" sz="1600" dirty="0"/>
              <a:t>солнца. Его положительные черты: </a:t>
            </a:r>
            <a:r>
              <a:rPr lang="ru-RU" sz="1600" i="1" dirty="0"/>
              <a:t>жизнерадостность, непосредственность чувств и эмоций, оптимизм, оригинальность</a:t>
            </a:r>
            <a:r>
              <a:rPr lang="ru-RU" sz="1600" dirty="0"/>
              <a:t>. Отрицательные: </a:t>
            </a:r>
            <a:r>
              <a:rPr lang="ru-RU" sz="1600" i="1" dirty="0"/>
              <a:t>непостоянство, переменчивость эмоций и настроения</a:t>
            </a:r>
            <a:r>
              <a:rPr lang="ru-RU" sz="1600" dirty="0"/>
              <a:t>. Желтый - один из основных в гардеробе ребенка. Исключив его полностью, вы лишите ребенка ощущения праздника, радости жизни (так бывает, когда родители игнорируют этот цвет в силу собственных психологических проблем). </a:t>
            </a:r>
          </a:p>
          <a:p>
            <a:pPr marL="137160" indent="0">
              <a:buNone/>
            </a:pPr>
            <a:r>
              <a:rPr lang="ru-RU" sz="1600" dirty="0"/>
              <a:t>Существует и другая крайность - вся одежда ребенка желтая.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В </a:t>
            </a:r>
            <a:r>
              <a:rPr lang="ru-RU" sz="1600" dirty="0"/>
              <a:t>данном случае ребенок становится рабом одной эмоции: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вечно </a:t>
            </a:r>
            <a:r>
              <a:rPr lang="ru-RU" sz="1600" dirty="0"/>
              <a:t>приподнятого настроения и веселья.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Такой </a:t>
            </a:r>
            <a:r>
              <a:rPr lang="ru-RU" sz="1600" dirty="0"/>
              <a:t>ребенок оказывается совершенно не готов к трудностям жизни. </a:t>
            </a:r>
          </a:p>
        </p:txBody>
      </p:sp>
    </p:spTree>
    <p:extLst>
      <p:ext uri="{BB962C8B-B14F-4D97-AF65-F5344CB8AC3E}">
        <p14:creationId xmlns:p14="http://schemas.microsoft.com/office/powerpoint/2010/main" val="94514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3300"/>
                </a:solidFill>
                <a:effectLst/>
              </a:rPr>
              <a:t>Оранжевый</a:t>
            </a:r>
            <a:endParaRPr lang="ru-RU" dirty="0">
              <a:solidFill>
                <a:srgbClr val="FF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600" i="1" dirty="0"/>
              <a:t>цвет мудрецов, физического и психического здоровья</a:t>
            </a:r>
            <a:r>
              <a:rPr lang="ru-RU" sz="1600" dirty="0"/>
              <a:t>. Необходим в гардеробе детей обоего пола. Этот цвет полезен для детей нервных и физически слабых, при этом дозировка оранжевого может быть увеличена до максимума. Но недопустимо использование только одного цвета, иначе эффект будет </a:t>
            </a:r>
            <a:r>
              <a:rPr lang="ru-RU" sz="1600" dirty="0" smtClean="0"/>
              <a:t>нулевой.</a:t>
            </a:r>
            <a:endParaRPr lang="ru-RU" sz="1600" dirty="0"/>
          </a:p>
        </p:txBody>
      </p:sp>
      <p:pic>
        <p:nvPicPr>
          <p:cNvPr id="4" name="Рисунок 3" descr="http://static12.insales.ru/images/products/1/4766/6541982/%D0%BF%D1%83%D0%BF%D1%81_%D0%BC.jpe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08920"/>
            <a:ext cx="2333625" cy="34918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110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>
                    <a:lumMod val="95000"/>
                  </a:schemeClr>
                </a:solidFill>
              </a:rPr>
              <a:t>Белый</a:t>
            </a:r>
            <a:endParaRPr lang="ru-RU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600" dirty="0" smtClean="0"/>
              <a:t>Нейтрален </a:t>
            </a:r>
            <a:r>
              <a:rPr lang="ru-RU" sz="1600" dirty="0"/>
              <a:t>по своему влиянию и восприятию. Его сила - </a:t>
            </a:r>
            <a:r>
              <a:rPr lang="ru-RU" sz="1600" i="1" dirty="0"/>
              <a:t>в открытости миру, это цвет искренности, чистоты и наивности</a:t>
            </a:r>
            <a:r>
              <a:rPr lang="ru-RU" sz="1600" dirty="0"/>
              <a:t>. Конечно, он незаменим в гардеробе малыша, особенно, в праздники. Однако, в белом ребенок становится наиболее уязвимым, беззащитным, неслучайно же появилось выражение "белая ворона".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Поэтому</a:t>
            </a:r>
            <a:r>
              <a:rPr lang="ru-RU" sz="1600" dirty="0"/>
              <a:t>, если малышу впервые предстоит появиться в коллективе,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не </a:t>
            </a:r>
            <a:r>
              <a:rPr lang="ru-RU" sz="1600" dirty="0"/>
              <a:t>одевайте его в белое, используйте сочетания белого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с </a:t>
            </a:r>
            <a:r>
              <a:rPr lang="ru-RU" sz="1600" dirty="0"/>
              <a:t>другими </a:t>
            </a:r>
            <a:r>
              <a:rPr lang="ru-RU" sz="1600" dirty="0" smtClean="0"/>
              <a:t>основными </a:t>
            </a:r>
            <a:r>
              <a:rPr lang="ru-RU" sz="1600" dirty="0"/>
              <a:t>цветами. </a:t>
            </a:r>
          </a:p>
        </p:txBody>
      </p:sp>
      <p:pic>
        <p:nvPicPr>
          <p:cNvPr id="4" name="Рисунок 3" descr="http://www.antoshka-toys.ru/kiwi-public-data/Kiwi_Img/1669w.jpg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9595">
                        <a14:foregroundMark x1="40628" y1="45824" x2="40628" y2="45824"/>
                        <a14:foregroundMark x1="82776" y1="43647" x2="82776" y2="43647"/>
                        <a14:foregroundMark x1="83283" y1="58706" x2="99189" y2="73647"/>
                        <a14:foregroundMark x1="84600" y1="77353" x2="84600" y2="89941"/>
                        <a14:foregroundMark x1="38399" y1="45412" x2="38399" y2="45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348880"/>
            <a:ext cx="2376264" cy="42210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127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/>
          <a:lstStyle/>
          <a:p>
            <a:r>
              <a:rPr lang="ru-RU" dirty="0">
                <a:solidFill>
                  <a:srgbClr val="663300"/>
                </a:solidFill>
                <a:effectLst/>
              </a:rPr>
              <a:t>Коричневый</a:t>
            </a:r>
            <a:endParaRPr lang="ru-RU" dirty="0">
              <a:solidFill>
                <a:srgbClr val="6633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340768"/>
            <a:ext cx="8229600" cy="4709160"/>
          </a:xfrm>
        </p:spPr>
        <p:txBody>
          <a:bodyPr/>
          <a:lstStyle/>
          <a:p>
            <a:pPr marL="137160" indent="0">
              <a:buNone/>
            </a:pPr>
            <a:r>
              <a:rPr lang="ru-RU" sz="1600" i="1" dirty="0" smtClean="0"/>
              <a:t>Цвет </a:t>
            </a:r>
            <a:r>
              <a:rPr lang="ru-RU" sz="1600" i="1" dirty="0"/>
              <a:t>земли, его называют королем консерватором и прагматиков.</a:t>
            </a:r>
            <a:r>
              <a:rPr lang="ru-RU" sz="1600" dirty="0"/>
              <a:t> Этот цвет вбирает в себя качества хорошего хозяина, пусть несколько приземленного, но твердо стоящего на ногах. Коричневый необходим в гардеробе ребенка ребёнка, пусть в качестве не основного, но второстепенного цвета.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http://babymoda.ua/media/catalog/product/cache/1/image/800x800/f40c00a87aa43a2d4f30cc811c5a7f79/p/a/paola_reina_04586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75" l="16125" r="7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33" r="24963"/>
          <a:stretch/>
        </p:blipFill>
        <p:spPr bwMode="auto">
          <a:xfrm>
            <a:off x="3923928" y="2060848"/>
            <a:ext cx="2475488" cy="45224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31745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274638"/>
            <a:ext cx="7931224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Детская речь</a:t>
            </a:r>
            <a:endParaRPr lang="ru-RU" b="1" dirty="0">
              <a:solidFill>
                <a:schemeClr val="accent2">
                  <a:lumMod val="75000"/>
                </a:schemeClr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1936" y="980728"/>
            <a:ext cx="853652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rgbClr val="002060"/>
                </a:solidFill>
              </a:rPr>
              <a:t>Главная </a:t>
            </a:r>
            <a:r>
              <a:rPr lang="ru-RU" sz="1600" b="1" dirty="0">
                <a:solidFill>
                  <a:srgbClr val="002060"/>
                </a:solidFill>
              </a:rPr>
              <a:t>роль</a:t>
            </a:r>
            <a:r>
              <a:rPr lang="ru-RU" sz="1600" dirty="0">
                <a:solidFill>
                  <a:srgbClr val="002060"/>
                </a:solidFill>
              </a:rPr>
              <a:t> в развитии познавательных способностей и речи детей </a:t>
            </a:r>
            <a:r>
              <a:rPr lang="ru-RU" sz="1600" b="1" dirty="0">
                <a:solidFill>
                  <a:srgbClr val="002060"/>
                </a:solidFill>
              </a:rPr>
              <a:t>принадлежит </a:t>
            </a:r>
            <a:r>
              <a:rPr lang="ru-RU" sz="1600" b="1" dirty="0" smtClean="0">
                <a:solidFill>
                  <a:srgbClr val="002060"/>
                </a:solidFill>
              </a:rPr>
              <a:t>родителям</a:t>
            </a:r>
            <a:r>
              <a:rPr lang="ru-RU" sz="1600" b="1" dirty="0">
                <a:solidFill>
                  <a:srgbClr val="002060"/>
                </a:solidFill>
              </a:rPr>
              <a:t>.</a:t>
            </a:r>
            <a:r>
              <a:rPr lang="ru-RU" sz="1600" dirty="0">
                <a:solidFill>
                  <a:srgbClr val="002060"/>
                </a:solidFill>
              </a:rPr>
              <a:t> 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600" b="1" dirty="0">
                <a:solidFill>
                  <a:srgbClr val="FF0000"/>
                </a:solidFill>
              </a:rPr>
              <a:t>Период от 0 до 5 лет является определяющим </a:t>
            </a:r>
            <a:r>
              <a:rPr lang="ru-RU" sz="1600" b="1" dirty="0" smtClean="0">
                <a:solidFill>
                  <a:srgbClr val="FF0000"/>
                </a:solidFill>
              </a:rPr>
              <a:t>для становления </a:t>
            </a:r>
            <a:r>
              <a:rPr lang="ru-RU" sz="1600" b="1" dirty="0">
                <a:solidFill>
                  <a:srgbClr val="FF0000"/>
                </a:solidFill>
              </a:rPr>
              <a:t>речи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</a:p>
          <a:p>
            <a:pPr marL="0" indent="0">
              <a:buNone/>
            </a:pPr>
            <a:r>
              <a:rPr lang="ru-RU" sz="1600" dirty="0" smtClean="0"/>
              <a:t> </a:t>
            </a:r>
            <a:r>
              <a:rPr lang="ru-RU" sz="1600" dirty="0">
                <a:solidFill>
                  <a:srgbClr val="002060"/>
                </a:solidFill>
              </a:rPr>
              <a:t>Не случайно психологи называют этот возрастной  </a:t>
            </a:r>
            <a:r>
              <a:rPr lang="ru-RU" sz="1600" dirty="0" smtClean="0">
                <a:solidFill>
                  <a:srgbClr val="002060"/>
                </a:solidFill>
              </a:rPr>
              <a:t>промежуток </a:t>
            </a:r>
            <a:r>
              <a:rPr lang="ru-RU" sz="1600" dirty="0">
                <a:solidFill>
                  <a:srgbClr val="002060"/>
                </a:solidFill>
              </a:rPr>
              <a:t>"</a:t>
            </a:r>
            <a:r>
              <a:rPr lang="ru-RU" sz="1600" b="1" dirty="0">
                <a:solidFill>
                  <a:srgbClr val="002060"/>
                </a:solidFill>
              </a:rPr>
              <a:t>годами чудес</a:t>
            </a:r>
            <a:r>
              <a:rPr lang="ru-RU" sz="1600" dirty="0">
                <a:solidFill>
                  <a:srgbClr val="002060"/>
                </a:solidFill>
              </a:rPr>
              <a:t>". </a:t>
            </a:r>
            <a:endParaRPr lang="ru-RU" sz="1600" dirty="0" smtClean="0">
              <a:solidFill>
                <a:srgbClr val="002060"/>
              </a:solidFill>
            </a:endParaRPr>
          </a:p>
          <a:p>
            <a:pPr marL="0" indent="0">
              <a:buNone/>
            </a:pPr>
            <a:r>
              <a:rPr lang="ru-RU" sz="1600" dirty="0" smtClean="0">
                <a:solidFill>
                  <a:srgbClr val="002060"/>
                </a:solidFill>
              </a:rPr>
              <a:t>В </a:t>
            </a:r>
            <a:r>
              <a:rPr lang="ru-RU" sz="1600" dirty="0">
                <a:solidFill>
                  <a:srgbClr val="002060"/>
                </a:solidFill>
              </a:rPr>
              <a:t>это время интенсивно развивается мозг и  </a:t>
            </a:r>
            <a:r>
              <a:rPr lang="ru-RU" sz="1600" dirty="0" smtClean="0">
                <a:solidFill>
                  <a:srgbClr val="002060"/>
                </a:solidFill>
              </a:rPr>
              <a:t>формируются </a:t>
            </a:r>
            <a:r>
              <a:rPr lang="ru-RU" sz="1600" dirty="0">
                <a:solidFill>
                  <a:srgbClr val="002060"/>
                </a:solidFill>
              </a:rPr>
              <a:t>его функции. </a:t>
            </a:r>
          </a:p>
        </p:txBody>
      </p:sp>
      <p:pic>
        <p:nvPicPr>
          <p:cNvPr id="4" name="Picture 2" descr="http://cdn2.momjunction.com/wp-content/uploads/2014/09/reading-for-f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50502"/>
            <a:ext cx="3669986" cy="244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53136"/>
            <a:ext cx="2774874" cy="1920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ttp://www.babyroomblog.ru/wp/wp-content/uploads/2014/04/Vexi-razvitiia-rezi-y-malus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2" y="2276872"/>
            <a:ext cx="3134916" cy="208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395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FF99FF"/>
                </a:solidFill>
                <a:effectLst/>
              </a:rPr>
              <a:t>Розовый</a:t>
            </a:r>
            <a:endParaRPr lang="ru-RU" dirty="0">
              <a:solidFill>
                <a:srgbClr val="FF99FF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600" i="1" dirty="0"/>
              <a:t>цвет женственности, утонченности, нежности. </a:t>
            </a:r>
            <a:r>
              <a:rPr lang="ru-RU" sz="1600" dirty="0"/>
              <a:t>Правда, в последнее время,  некоторые родители включают розовый и в гардероб мальчиков. При этом розовый наделяет своего обладателя женскими качествами: нежностью, мягкостью, что приводит к формированию у мальчика неправильной модели поведения. Бывает, что родители девочки полностью исключают розовый из гардероба. Часто это происходит в неполных семьях, где ребенка воспитывает преуспевающая деловая мама, у которой данный цвет ассоциируется с зависимостью от мужчины. В данном случае необходима психологическая коррекция, ведь дочка имеет право на свой жизненный сценарий. </a:t>
            </a:r>
          </a:p>
        </p:txBody>
      </p:sp>
      <p:pic>
        <p:nvPicPr>
          <p:cNvPr id="4" name="Рисунок 3" descr="http://lghttp.30639.nexcesscdn.net/80C72E/magento/media/catalog/product/cache/26/image/9df78eab33525d08d6e5fb8d27136e95/1/7/176089-09_2_1_1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417" r="90000">
                        <a14:backgroundMark x1="40333" y1="92917" x2="40333" y2="92917"/>
                        <a14:backgroundMark x1="37583" y1="92583" x2="45750" y2="96833"/>
                        <a14:backgroundMark x1="54583" y1="92333" x2="57917" y2="94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046" b="2322"/>
          <a:stretch/>
        </p:blipFill>
        <p:spPr bwMode="auto">
          <a:xfrm flipH="1">
            <a:off x="4211960" y="2924944"/>
            <a:ext cx="3196575" cy="381642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7330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tx1"/>
                </a:solidFill>
                <a:effectLst/>
              </a:rPr>
              <a:t>Черный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r>
              <a:rPr lang="ru-RU" sz="1600" i="1" dirty="0" smtClean="0"/>
              <a:t>Цвет </a:t>
            </a:r>
            <a:r>
              <a:rPr lang="ru-RU" sz="1600" i="1" dirty="0"/>
              <a:t>небытия.</a:t>
            </a:r>
            <a:r>
              <a:rPr lang="ru-RU" sz="1600" dirty="0"/>
              <a:t> Черный не является цветом детства, поэтому его не рекомендуется использовать в гардеробе ребенка.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Рисунок 3" descr="http://shop.paolareina.com/2121-thickbox_default/monster-blanca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7053" r="72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024" r="27039"/>
          <a:stretch/>
        </p:blipFill>
        <p:spPr bwMode="auto">
          <a:xfrm flipH="1">
            <a:off x="3779912" y="1772816"/>
            <a:ext cx="2509396" cy="50851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18490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chemeClr val="accent1">
                    <a:lumMod val="50000"/>
                  </a:schemeClr>
                </a:solidFill>
                <a:effectLst/>
              </a:rPr>
              <a:t>Рекомендации педагогам  и родителям по учету доминантной  сенсорной модальности ребенка в период подготовки к школьному обучению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74658" y1="77946" x2="88356" y2="6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4"/>
            <a:ext cx="3409666" cy="2576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137160" indent="0">
              <a:buNone/>
            </a:pPr>
            <a:r>
              <a:rPr lang="ru-RU" b="1" dirty="0"/>
              <a:t>1.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Дети-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кинестетики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/>
              <a:t>- переработка и хранение информации основывается на ощущениях. Основной вид памяти </a:t>
            </a:r>
            <a:r>
              <a:rPr lang="ru-RU" dirty="0" err="1"/>
              <a:t>кинестетиков</a:t>
            </a:r>
            <a:r>
              <a:rPr lang="ru-RU" dirty="0"/>
              <a:t> – мышечная память. Познают окружающий мир тактильным способом, то есть путем прикосновения или движения. Такой способ получения информации предполагает сильно развитую моторику, активное движение, активность крупной мускулатуры - плеч, рук, ног, стопы и пр. В дошкольном возрасте они предпочитают активные игры, связанные с прыжками, лазаньем, бегом, любят кубики и движущиеся игрушки на колесах. </a:t>
            </a:r>
            <a:r>
              <a:rPr lang="ru-RU" dirty="0" err="1"/>
              <a:t>Кинестетики</a:t>
            </a:r>
            <a:r>
              <a:rPr lang="ru-RU" dirty="0"/>
              <a:t> наиболее успешны при выполнении тестовых заданий, где интуиция помогает выбрать им верный вариант ответа.</a:t>
            </a:r>
            <a:r>
              <a:rPr lang="ru-RU" b="1" dirty="0"/>
              <a:t> </a:t>
            </a:r>
            <a:endParaRPr lang="ru-RU" dirty="0"/>
          </a:p>
          <a:p>
            <a:pPr marL="137160" indent="0">
              <a:buNone/>
            </a:pPr>
            <a:r>
              <a:rPr lang="ru-RU" b="1" dirty="0"/>
              <a:t>Направление взгляда </a:t>
            </a:r>
            <a:r>
              <a:rPr lang="ru-RU" dirty="0"/>
              <a:t>– вниз.</a:t>
            </a:r>
            <a:r>
              <a:rPr lang="ru-RU" b="1" dirty="0"/>
              <a:t> </a:t>
            </a:r>
            <a:endParaRPr lang="ru-RU" b="1" dirty="0" smtClean="0"/>
          </a:p>
          <a:p>
            <a:pPr marL="137160" indent="0">
              <a:buNone/>
            </a:pPr>
            <a:r>
              <a:rPr lang="ru-RU" b="1" dirty="0" smtClean="0"/>
              <a:t>Особенности </a:t>
            </a:r>
            <a:r>
              <a:rPr lang="ru-RU" b="1" dirty="0"/>
              <a:t>внимания</a:t>
            </a:r>
            <a:r>
              <a:rPr lang="ru-RU" dirty="0"/>
              <a:t> - </a:t>
            </a:r>
            <a:r>
              <a:rPr lang="ru-RU" dirty="0" err="1"/>
              <a:t>кинестетику</a:t>
            </a:r>
            <a:r>
              <a:rPr lang="ru-RU" dirty="0"/>
              <a:t> вообще </a:t>
            </a:r>
            <a:r>
              <a:rPr lang="ru-RU" dirty="0" smtClean="0"/>
              <a:t>трудно</a:t>
            </a:r>
          </a:p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dirty="0"/>
              <a:t>концентрировать свое внимание, и его </a:t>
            </a:r>
            <a:r>
              <a:rPr lang="ru-RU" dirty="0" smtClean="0"/>
              <a:t>можно </a:t>
            </a:r>
            <a:r>
              <a:rPr lang="ru-RU" dirty="0"/>
              <a:t>отвлечь чем угодно. </a:t>
            </a:r>
            <a:endParaRPr lang="ru-RU" dirty="0" smtClean="0"/>
          </a:p>
          <a:p>
            <a:pPr marL="137160" indent="0">
              <a:buNone/>
            </a:pPr>
            <a:r>
              <a:rPr lang="ru-RU" b="1" dirty="0" smtClean="0"/>
              <a:t>Особенности </a:t>
            </a:r>
            <a:r>
              <a:rPr lang="ru-RU" b="1" dirty="0"/>
              <a:t>запоминания -</a:t>
            </a:r>
            <a:r>
              <a:rPr lang="ru-RU" dirty="0"/>
              <a:t> помнит общее впечатление.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Запоминает </a:t>
            </a:r>
            <a:r>
              <a:rPr lang="ru-RU" dirty="0"/>
              <a:t>двигаясь.</a:t>
            </a:r>
          </a:p>
          <a:p>
            <a:pPr marL="137160" indent="0">
              <a:buNone/>
            </a:pPr>
            <a:r>
              <a:rPr lang="ru-RU" b="1" dirty="0"/>
              <a:t>Стратегия сопровождения:</a:t>
            </a:r>
            <a:r>
              <a:rPr lang="ru-RU" dirty="0"/>
              <a:t> для работы с детьми - «</a:t>
            </a:r>
            <a:r>
              <a:rPr lang="ru-RU" dirty="0" err="1"/>
              <a:t>кинестетами</a:t>
            </a:r>
            <a:r>
              <a:rPr lang="ru-RU" dirty="0"/>
              <a:t>» на первое место выводится двигательная активность, т.е. создание условий для свободного перемещения по кабинету, тактильная деятельность. При выполнении работы на уроке или дома рекомендуется не заставлять сидеть долгое время неподвижно; обязательно давать ему возможность моторной разрядки (сходить за мелом, журналом, писать на доске, дома - сходить в другую комнату и т.д.); запоминание материала у него легче происходит во время движения. В работе с данной категорией детей применимы задания по типу «модель-конструктор», что предполагает сборку и разборку деталей, из которых состоит устройство. Чтобы  ребенок не отвлекался во время занятий, предоставьте ему, по возможности, играть активную роль.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663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709160"/>
          </a:xfrm>
        </p:spPr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500" b="1" dirty="0"/>
              <a:t>2. </a:t>
            </a:r>
            <a:r>
              <a:rPr lang="ru-RU" sz="1500" b="1" dirty="0">
                <a:solidFill>
                  <a:schemeClr val="accent1">
                    <a:lumMod val="75000"/>
                  </a:schemeClr>
                </a:solidFill>
              </a:rPr>
              <a:t>Дети-</a:t>
            </a:r>
            <a:r>
              <a:rPr lang="ru-RU" sz="1500" b="1" dirty="0" err="1">
                <a:solidFill>
                  <a:schemeClr val="accent1">
                    <a:lumMod val="75000"/>
                  </a:schemeClr>
                </a:solidFill>
              </a:rPr>
              <a:t>аудиалы</a:t>
            </a:r>
            <a:r>
              <a:rPr lang="ru-RU" sz="1500" dirty="0"/>
              <a:t> хорошо воспринимают и запоминают информацию на слух. Любят петь, рассказывать стихи, задают множество вопросов, правильно и хорошо говорят. Они рано проявляют интерес к чтению, охотно читают вслух и легко запоминают указания преподавателя. Они получают удовольствие от чтения, придумывают различные истории и разыгрывают их в лицах. Как следствие, </a:t>
            </a:r>
            <a:r>
              <a:rPr lang="ru-RU" sz="1500" dirty="0" err="1"/>
              <a:t>аудиалы</a:t>
            </a:r>
            <a:r>
              <a:rPr lang="ru-RU" sz="1500" dirty="0"/>
              <a:t> хорошо успевают по гуманитарным дисциплинам. Причем большую часть информации они воспринимают и перерабатывают во время занятия (в момент объяснения педагога), а не во время выполнения домашнего задания, когда необходима работа с письменным текстом. </a:t>
            </a:r>
            <a:r>
              <a:rPr lang="ru-RU" sz="1500" dirty="0" err="1"/>
              <a:t>Аудиалы</a:t>
            </a:r>
            <a:r>
              <a:rPr lang="ru-RU" sz="1500" dirty="0"/>
              <a:t> используют перемену, чтобы наговориться и пошуметь. Особенно если на предыдущем уроке пришлось "держать рот на замке".</a:t>
            </a:r>
          </a:p>
          <a:p>
            <a:pPr marL="137160" indent="0">
              <a:buNone/>
            </a:pPr>
            <a:r>
              <a:rPr lang="ru-RU" sz="1500" b="1" dirty="0"/>
              <a:t> Направление взгляда - </a:t>
            </a:r>
            <a:r>
              <a:rPr lang="ru-RU" sz="1500" dirty="0"/>
              <a:t>по средней линии.</a:t>
            </a:r>
            <a:r>
              <a:rPr lang="ru-RU" sz="1500" b="1" dirty="0"/>
              <a:t> Особенности внимания - </a:t>
            </a:r>
            <a:r>
              <a:rPr lang="ru-RU" sz="1500" dirty="0"/>
              <a:t>легко отвлекается на звуки. </a:t>
            </a:r>
            <a:r>
              <a:rPr lang="ru-RU" sz="1500" b="1" dirty="0"/>
              <a:t>Особенности запоминания – </a:t>
            </a:r>
            <a:r>
              <a:rPr lang="ru-RU" sz="1500" dirty="0"/>
              <a:t>легко запоминает то, что обсуждал.</a:t>
            </a:r>
          </a:p>
          <a:p>
            <a:pPr marL="137160" indent="0">
              <a:buNone/>
            </a:pPr>
            <a:r>
              <a:rPr lang="ru-RU" sz="1500" b="1" dirty="0"/>
              <a:t>Стратегия сопровождения: </a:t>
            </a:r>
            <a:r>
              <a:rPr lang="ru-RU" sz="1500" dirty="0"/>
              <a:t>При обучении «</a:t>
            </a:r>
            <a:r>
              <a:rPr lang="ru-RU" sz="1500" dirty="0" err="1"/>
              <a:t>аудиалов</a:t>
            </a:r>
            <a:r>
              <a:rPr lang="ru-RU" sz="1500" dirty="0"/>
              <a:t>» особое внимание уделяется восприятию информации на слух (интонации, мелодичности, тембру голоса и т.д.). Для быстрого приобретения навыков предложите ребенку комментировать то, что он делает.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881" l="0" r="100000">
                        <a14:foregroundMark x1="28043" y1="8815" x2="3478" y2="43769"/>
                        <a14:foregroundMark x1="25435" y1="10638" x2="3696" y2="35562"/>
                        <a14:foregroundMark x1="3043" y1="46505" x2="9348" y2="65350"/>
                        <a14:foregroundMark x1="12826" y1="67477" x2="24783" y2="78419"/>
                        <a14:foregroundMark x1="26739" y1="14894" x2="5870" y2="55015"/>
                        <a14:foregroundMark x1="28261" y1="7599" x2="50435" y2="2736"/>
                        <a14:foregroundMark x1="52826" y1="2736" x2="68696" y2="6991"/>
                        <a14:foregroundMark x1="58696" y1="3040" x2="73696" y2="8207"/>
                        <a14:foregroundMark x1="75217" y1="10638" x2="89130" y2="21581"/>
                        <a14:foregroundMark x1="89130" y1="22796" x2="96087" y2="37082"/>
                        <a14:foregroundMark x1="96957" y1="37690" x2="97609" y2="50456"/>
                        <a14:foregroundMark x1="96957" y1="51976" x2="84348" y2="71733"/>
                        <a14:foregroundMark x1="75435" y1="17021" x2="94565" y2="50152"/>
                        <a14:foregroundMark x1="75652" y1="27964" x2="87609" y2="61398"/>
                        <a14:foregroundMark x1="73043" y1="38906" x2="82174" y2="68997"/>
                        <a14:foregroundMark x1="21739" y1="11550" x2="38478" y2="3647"/>
                        <a14:foregroundMark x1="14783" y1="45897" x2="23696" y2="68085"/>
                        <a14:foregroundMark x1="23696" y1="10030" x2="50217" y2="2736"/>
                        <a14:foregroundMark x1="59348" y1="4255" x2="38478" y2="2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808" y="3645024"/>
            <a:ext cx="4079460" cy="291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393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260648"/>
            <a:ext cx="8229600" cy="4709160"/>
          </a:xfrm>
        </p:spPr>
        <p:txBody>
          <a:bodyPr>
            <a:normAutofit fontScale="55000" lnSpcReduction="20000"/>
          </a:bodyPr>
          <a:lstStyle/>
          <a:p>
            <a:pPr marL="137160" indent="0">
              <a:buNone/>
            </a:pPr>
            <a:r>
              <a:rPr lang="ru-RU" b="1" dirty="0"/>
              <a:t>3. </a:t>
            </a: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Дети-</a:t>
            </a:r>
            <a:r>
              <a:rPr lang="ru-RU" b="1" dirty="0" err="1">
                <a:solidFill>
                  <a:schemeClr val="accent1">
                    <a:lumMod val="75000"/>
                  </a:schemeClr>
                </a:solidFill>
              </a:rPr>
              <a:t>визуалы</a:t>
            </a:r>
            <a:r>
              <a:rPr lang="ru-RU" b="1" dirty="0"/>
              <a:t> </a:t>
            </a:r>
            <a:r>
              <a:rPr lang="ru-RU" dirty="0"/>
              <a:t>перерабатывают и хранят информацию в виде зрительных образов, «картинок». Их внимание естественным образом обращено на видимые признаки знакомых объектов, они быстро схватывают и запоминают такие визуальные характеристики, как движение, цвет, форма и размеры. Любят рассматривать картинки, им интереснее смотреть на иллюстрации к сказке, чем слушать саму сказку. В детском саду они играют в кубики, складывают картинки-паззлы, лепят, вырезают. Все их занятия рассчитаны на взаимодействие глаз и рук. Обладая развитой зрительно-тактильной координацией, легко справляются с задачами, требующими наличия развитых тонко-моторных функций. </a:t>
            </a:r>
            <a:r>
              <a:rPr lang="ru-RU" dirty="0" err="1"/>
              <a:t>Визуалы</a:t>
            </a:r>
            <a:r>
              <a:rPr lang="ru-RU" dirty="0"/>
              <a:t> успешны в предметах, связанных с невербальной коммуникацией: математике, распознавании слов, операциях с абстрактными идеями.</a:t>
            </a:r>
          </a:p>
          <a:p>
            <a:pPr marL="137160" indent="0">
              <a:buNone/>
            </a:pPr>
            <a:r>
              <a:rPr lang="ru-RU" b="1" dirty="0"/>
              <a:t>Направление взгляда </a:t>
            </a:r>
            <a:r>
              <a:rPr lang="ru-RU" dirty="0"/>
              <a:t>- при общении взгляд направлен в основном вверх.</a:t>
            </a:r>
            <a:r>
              <a:rPr lang="ru-RU" b="1" dirty="0"/>
              <a:t> Особенности внимания – </a:t>
            </a:r>
            <a:r>
              <a:rPr lang="ru-RU" dirty="0"/>
              <a:t>устойчивое, </a:t>
            </a:r>
            <a:r>
              <a:rPr lang="ru-RU" dirty="0" err="1"/>
              <a:t>визуалу</a:t>
            </a:r>
            <a:r>
              <a:rPr lang="ru-RU" dirty="0"/>
              <a:t> шум практически не мешает. </a:t>
            </a:r>
            <a:r>
              <a:rPr lang="ru-RU" b="1" dirty="0"/>
              <a:t>Особенности запоминания – </a:t>
            </a:r>
            <a:r>
              <a:rPr lang="ru-RU" dirty="0"/>
              <a:t>помнит то, что видел, запоминает картинами.</a:t>
            </a:r>
          </a:p>
          <a:p>
            <a:pPr marL="137160" indent="0">
              <a:buNone/>
            </a:pPr>
            <a:r>
              <a:rPr lang="ru-RU" b="1" dirty="0"/>
              <a:t>Стратегия сопровождения - </a:t>
            </a:r>
            <a:r>
              <a:rPr lang="ru-RU" dirty="0"/>
              <a:t>поскольку </a:t>
            </a:r>
            <a:r>
              <a:rPr lang="ru-RU" dirty="0" err="1"/>
              <a:t>визуалы</a:t>
            </a:r>
            <a:r>
              <a:rPr lang="ru-RU" dirty="0"/>
              <a:t>, как правило, игнорируют все прочие раздражители в пользу визуальных, им необходимо особое внимание уделять развитию языковых навыков, коммуникабельности и общей физической координации.</a:t>
            </a:r>
            <a:r>
              <a:rPr lang="ru-RU" b="1" dirty="0"/>
              <a:t> </a:t>
            </a:r>
            <a:r>
              <a:rPr lang="ru-RU" dirty="0"/>
              <a:t>Для  детей  с визуальным типом восприятия эффективнее на занятиях использовать цветные иллюстрации, готовые схемы и классную доску для подкрепления нового материала зрительными образами.</a:t>
            </a:r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676650"/>
            <a:ext cx="4219575" cy="318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559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Что делают логопеды?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4709160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dirty="0"/>
              <a:t>Широко распространено мнение о том, что логопеды только «ставят» звуки, т.е. исправляют неправильное произношение</a:t>
            </a:r>
            <a:r>
              <a:rPr lang="ru-RU" dirty="0" smtClean="0"/>
              <a:t>.</a:t>
            </a:r>
          </a:p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dirty="0"/>
              <a:t>Это не совсем так. Глобальной целью </a:t>
            </a:r>
            <a:r>
              <a:rPr lang="ru-RU" dirty="0" smtClean="0"/>
              <a:t>логопедического</a:t>
            </a:r>
          </a:p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dirty="0"/>
              <a:t>воздействия является развитие всей речевой системы </a:t>
            </a:r>
            <a:r>
              <a:rPr lang="ru-RU" dirty="0" smtClean="0"/>
              <a:t>в</a:t>
            </a:r>
          </a:p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dirty="0"/>
              <a:t>целом, а именно: развитие общей речевой активности,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накопление </a:t>
            </a:r>
            <a:r>
              <a:rPr lang="ru-RU" dirty="0"/>
              <a:t>словаря, развитие физического и речевого слуха,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развитие </a:t>
            </a:r>
            <a:r>
              <a:rPr lang="ru-RU" dirty="0"/>
              <a:t>грамма­тической стороны речи, обучение навыкам словообразования и словоизмене­ния, развитие артикуляционной моторики, развитие связной речи и, наконец, коррекция произношения</a:t>
            </a:r>
            <a:r>
              <a:rPr lang="ru-RU" dirty="0" smtClean="0"/>
              <a:t>.</a:t>
            </a:r>
            <a:r>
              <a:rPr lang="ru-RU" dirty="0"/>
              <a:t> В ходе работы попутно решается ряд дополнитель­ных задач: развитие психических процессов (внимание, память, восприятие, мышление), формирование элементарных учебных навыков (уметь внимательно слушать преподавателя, целенаправленно и усидчиво выполнять поставленную задачу, адекватно оценивать результат своей работы и исправлять ошибки), формирование предпосылок обучения грамоте (обучение звуковому </a:t>
            </a:r>
            <a:r>
              <a:rPr lang="ru-RU" dirty="0" smtClean="0"/>
              <a:t>            </a:t>
            </a:r>
          </a:p>
          <a:p>
            <a:pPr marL="13716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анализу </a:t>
            </a:r>
            <a:r>
              <a:rPr lang="ru-RU" dirty="0"/>
              <a:t>слов, знакомство с понятиями «звук, слово, </a:t>
            </a:r>
            <a:r>
              <a:rPr lang="ru-RU" dirty="0" smtClean="0"/>
              <a:t> </a:t>
            </a:r>
          </a:p>
          <a:p>
            <a:pPr marL="13716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предложение</a:t>
            </a:r>
            <a:r>
              <a:rPr lang="ru-RU" dirty="0"/>
              <a:t>» и др., развитие мелкой моторики и </a:t>
            </a:r>
            <a:r>
              <a:rPr lang="ru-RU" dirty="0" smtClean="0"/>
              <a:t> </a:t>
            </a:r>
          </a:p>
          <a:p>
            <a:pPr marL="13716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пространственной </a:t>
            </a:r>
            <a:r>
              <a:rPr lang="ru-RU" dirty="0"/>
              <a:t>ориентировки), профилактика </a:t>
            </a:r>
            <a:r>
              <a:rPr lang="ru-RU" dirty="0" smtClean="0"/>
              <a:t> </a:t>
            </a:r>
          </a:p>
          <a:p>
            <a:pPr marL="13716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нарушений </a:t>
            </a:r>
            <a:r>
              <a:rPr lang="ru-RU" dirty="0"/>
              <a:t>письма и чтения.</a:t>
            </a:r>
          </a:p>
          <a:p>
            <a:pPr marL="137160" indent="0">
              <a:buNone/>
            </a:pPr>
            <a:endParaRPr lang="ru-RU" dirty="0"/>
          </a:p>
        </p:txBody>
      </p:sp>
      <p:pic>
        <p:nvPicPr>
          <p:cNvPr id="9218" name="Picture 2" descr="http://www.tourdnepr.com/images/stories/news_2012/november/14_health_resort_children_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509120"/>
            <a:ext cx="2074600" cy="165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307667"/>
            <a:ext cx="1985518" cy="1350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924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0070C0"/>
                </a:solidFill>
                <a:effectLst/>
              </a:rPr>
              <a:t>Развитие мышц артикуляционно-речевого аппарата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1328" y="1124744"/>
            <a:ext cx="8640960" cy="5544616"/>
          </a:xfrm>
        </p:spPr>
        <p:txBody>
          <a:bodyPr>
            <a:normAutofit fontScale="70000" lnSpcReduction="20000"/>
          </a:bodyPr>
          <a:lstStyle/>
          <a:p>
            <a:r>
              <a:rPr lang="ru-RU" sz="2600" dirty="0"/>
              <a:t>Звуки речи образуются в результате сложного комплекса движений артикуляционных органов - кинем. Выработка той или иной кинемы открывает возможность освоения тех речевых звуков, которые не могли быть произнесены из-за ее отсутствия. Мы правильно произносим различные звуки, как изолированно, так и в речевом потоке, благодаря силе, хорошей подвижности и дифференцированной работе органов артикуляционного аппарата. Таким образом, произношение звуков речи - это сложный двигательный навык. </a:t>
            </a:r>
          </a:p>
          <a:p>
            <a:r>
              <a:rPr lang="ru-RU" sz="2600" dirty="0"/>
              <a:t> Уже с младенческих дней ребенок проделывает массу разнообразнейших артикуляционно-мимических </a:t>
            </a:r>
            <a:r>
              <a:rPr lang="ru-RU" sz="2600" dirty="0" smtClean="0"/>
              <a:t>движений   языком</a:t>
            </a:r>
            <a:r>
              <a:rPr lang="ru-RU" sz="2600" dirty="0"/>
              <a:t>, губами, челюстью, сопровождая эти движения </a:t>
            </a:r>
            <a:r>
              <a:rPr lang="ru-RU" sz="2600" dirty="0" smtClean="0"/>
              <a:t>диффузными</a:t>
            </a:r>
          </a:p>
          <a:p>
            <a:pPr marL="137160" indent="0">
              <a:buNone/>
            </a:pPr>
            <a:r>
              <a:rPr lang="ru-RU" sz="2600" dirty="0" smtClean="0"/>
              <a:t> </a:t>
            </a:r>
            <a:r>
              <a:rPr lang="ru-RU" sz="2600" dirty="0"/>
              <a:t>звуками (бормотание, лепет). Такие движения и </a:t>
            </a:r>
            <a:r>
              <a:rPr lang="ru-RU" sz="2600" dirty="0" smtClean="0"/>
              <a:t>являются</a:t>
            </a:r>
          </a:p>
          <a:p>
            <a:pPr marL="137160" indent="0">
              <a:buNone/>
            </a:pPr>
            <a:r>
              <a:rPr lang="ru-RU" sz="2600" dirty="0" smtClean="0"/>
              <a:t> </a:t>
            </a:r>
            <a:r>
              <a:rPr lang="ru-RU" sz="2600" dirty="0"/>
              <a:t>первым </a:t>
            </a:r>
            <a:r>
              <a:rPr lang="ru-RU" sz="2600" dirty="0" smtClean="0"/>
              <a:t>этапом </a:t>
            </a:r>
            <a:r>
              <a:rPr lang="ru-RU" sz="2600" dirty="0"/>
              <a:t>в развитии речи ребенка; они играют </a:t>
            </a:r>
            <a:r>
              <a:rPr lang="ru-RU" sz="2600" dirty="0" smtClean="0"/>
              <a:t>роль</a:t>
            </a:r>
          </a:p>
          <a:p>
            <a:pPr marL="137160" indent="0">
              <a:buNone/>
            </a:pPr>
            <a:r>
              <a:rPr lang="ru-RU" sz="2600" dirty="0" smtClean="0"/>
              <a:t> </a:t>
            </a:r>
            <a:r>
              <a:rPr lang="ru-RU" sz="2600" dirty="0"/>
              <a:t>гимнастики </a:t>
            </a:r>
            <a:r>
              <a:rPr lang="ru-RU" sz="2600" dirty="0" smtClean="0"/>
              <a:t>органов </a:t>
            </a:r>
            <a:r>
              <a:rPr lang="ru-RU" sz="2600" dirty="0"/>
              <a:t>речи в естественных условиях жизни</a:t>
            </a:r>
            <a:r>
              <a:rPr lang="ru-RU" sz="2600" dirty="0" smtClean="0"/>
              <a:t>.</a:t>
            </a:r>
          </a:p>
          <a:p>
            <a:pPr marL="137160" indent="0">
              <a:buNone/>
            </a:pPr>
            <a:r>
              <a:rPr lang="ru-RU" sz="2600" dirty="0" smtClean="0"/>
              <a:t> </a:t>
            </a:r>
            <a:r>
              <a:rPr lang="ru-RU" sz="2600" dirty="0"/>
              <a:t>Точность, сила и </a:t>
            </a:r>
            <a:r>
              <a:rPr lang="ru-RU" sz="2600" dirty="0" err="1"/>
              <a:t>дифференцированность</a:t>
            </a:r>
            <a:r>
              <a:rPr lang="ru-RU" sz="2600" dirty="0"/>
              <a:t> этих движений </a:t>
            </a:r>
            <a:endParaRPr lang="ru-RU" sz="2600" dirty="0" smtClean="0"/>
          </a:p>
          <a:p>
            <a:pPr marL="137160" indent="0">
              <a:buNone/>
            </a:pPr>
            <a:r>
              <a:rPr lang="ru-RU" sz="2600" dirty="0" smtClean="0"/>
              <a:t>развиваются </a:t>
            </a:r>
            <a:r>
              <a:rPr lang="ru-RU" sz="2600" dirty="0"/>
              <a:t>у ребенка </a:t>
            </a:r>
            <a:r>
              <a:rPr lang="ru-RU" sz="2600" dirty="0" smtClean="0"/>
              <a:t>постепенно</a:t>
            </a:r>
            <a:r>
              <a:rPr lang="ru-RU" sz="2600" dirty="0"/>
              <a:t>. </a:t>
            </a:r>
          </a:p>
          <a:p>
            <a:r>
              <a:rPr lang="ru-RU" sz="2600" dirty="0"/>
              <a:t>Для четкой артикуляции нужны сильные, </a:t>
            </a:r>
            <a:endParaRPr lang="ru-RU" sz="2600" dirty="0" smtClean="0"/>
          </a:p>
          <a:p>
            <a:pPr marL="137160" indent="0">
              <a:buNone/>
            </a:pPr>
            <a:r>
              <a:rPr lang="ru-RU" sz="2600" dirty="0" smtClean="0"/>
              <a:t>упругие </a:t>
            </a:r>
            <a:r>
              <a:rPr lang="ru-RU" sz="2600" dirty="0"/>
              <a:t>и </a:t>
            </a:r>
            <a:r>
              <a:rPr lang="ru-RU" sz="2600" dirty="0" smtClean="0"/>
              <a:t>подвижные </a:t>
            </a:r>
            <a:r>
              <a:rPr lang="ru-RU" sz="2600" dirty="0"/>
              <a:t>органы речи - язык, губы, небо. </a:t>
            </a:r>
            <a:endParaRPr lang="ru-RU" sz="2600" dirty="0" smtClean="0"/>
          </a:p>
          <a:p>
            <a:pPr marL="137160" indent="0">
              <a:buNone/>
            </a:pPr>
            <a:r>
              <a:rPr lang="ru-RU" sz="2600" dirty="0" smtClean="0"/>
              <a:t>Артикуляция </a:t>
            </a:r>
            <a:r>
              <a:rPr lang="ru-RU" sz="2600" dirty="0"/>
              <a:t>связана с работой многочисленных мышц</a:t>
            </a:r>
            <a:r>
              <a:rPr lang="ru-RU" sz="2600" dirty="0" smtClean="0"/>
              <a:t>,</a:t>
            </a:r>
          </a:p>
          <a:p>
            <a:pPr marL="137160" indent="0">
              <a:buNone/>
            </a:pPr>
            <a:r>
              <a:rPr lang="ru-RU" sz="2600" dirty="0" smtClean="0"/>
              <a:t> </a:t>
            </a:r>
            <a:r>
              <a:rPr lang="ru-RU" sz="2600" dirty="0"/>
              <a:t>в том числе: жевательных, глотательных, мимических. </a:t>
            </a:r>
            <a:endParaRPr lang="ru-RU" sz="2600" dirty="0" smtClean="0"/>
          </a:p>
          <a:p>
            <a:pPr marL="137160" indent="0">
              <a:buNone/>
            </a:pPr>
            <a:r>
              <a:rPr lang="ru-RU" sz="2600" dirty="0" smtClean="0"/>
              <a:t>Процесс </a:t>
            </a:r>
            <a:r>
              <a:rPr lang="ru-RU" sz="2600" dirty="0"/>
              <a:t>голосообразования происходит при участии органов дыхания (гортань, трахея, бронхи, легкие, диафрагма, межреберные мышцы</a:t>
            </a:r>
            <a:r>
              <a:rPr lang="ru-RU" sz="2600" dirty="0" smtClean="0"/>
              <a:t>).</a:t>
            </a:r>
            <a:endParaRPr lang="ru-RU" sz="2600" dirty="0"/>
          </a:p>
          <a:p>
            <a:endParaRPr lang="ru-RU" dirty="0"/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284984"/>
            <a:ext cx="2627784" cy="235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>
                <a:solidFill>
                  <a:srgbClr val="0066FF"/>
                </a:solidFill>
                <a:effectLst/>
              </a:rPr>
              <a:t>Примерные сроки окончательного усвоения </a:t>
            </a:r>
            <a:r>
              <a:rPr lang="ru-RU" sz="2400" dirty="0" smtClean="0">
                <a:solidFill>
                  <a:srgbClr val="0066FF"/>
                </a:solidFill>
                <a:effectLst/>
              </a:rPr>
              <a:t/>
            </a:r>
            <a:br>
              <a:rPr lang="ru-RU" sz="2400" dirty="0" smtClean="0">
                <a:solidFill>
                  <a:srgbClr val="0066FF"/>
                </a:solidFill>
                <a:effectLst/>
              </a:rPr>
            </a:br>
            <a:r>
              <a:rPr lang="ru-RU" sz="2400" dirty="0" smtClean="0">
                <a:solidFill>
                  <a:srgbClr val="0066FF"/>
                </a:solidFill>
                <a:effectLst/>
              </a:rPr>
              <a:t>деть­ми</a:t>
            </a:r>
            <a:r>
              <a:rPr lang="ru-RU" sz="2400" dirty="0">
                <a:solidFill>
                  <a:srgbClr val="0066FF"/>
                </a:solidFill>
                <a:effectLst/>
              </a:rPr>
              <a:t>  </a:t>
            </a:r>
            <a:r>
              <a:rPr lang="ru-RU" sz="2400" dirty="0" smtClean="0">
                <a:solidFill>
                  <a:srgbClr val="0066FF"/>
                </a:solidFill>
                <a:effectLst/>
              </a:rPr>
              <a:t>гласных </a:t>
            </a:r>
            <a:r>
              <a:rPr lang="ru-RU" sz="2400" dirty="0">
                <a:solidFill>
                  <a:srgbClr val="0066FF"/>
                </a:solidFill>
                <a:effectLst/>
              </a:rPr>
              <a:t>и согласных звуков</a:t>
            </a:r>
            <a:r>
              <a:rPr lang="ru-RU" sz="2400" dirty="0" smtClean="0">
                <a:solidFill>
                  <a:srgbClr val="0066FF"/>
                </a:solidFill>
                <a:effectLst/>
              </a:rPr>
              <a:t>.</a:t>
            </a:r>
            <a:endParaRPr lang="ru-RU" sz="2400" dirty="0">
              <a:solidFill>
                <a:srgbClr val="0066FF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70498768"/>
              </p:ext>
            </p:extLst>
          </p:nvPr>
        </p:nvGraphicFramePr>
        <p:xfrm>
          <a:off x="1691680" y="1412776"/>
          <a:ext cx="5715000" cy="17679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90015"/>
                <a:gridCol w="1010285"/>
                <a:gridCol w="1028700"/>
                <a:gridCol w="1028700"/>
                <a:gridCol w="1257300"/>
              </a:tblGrid>
              <a:tr h="9361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Время появления </a:t>
                      </a:r>
                      <a:r>
                        <a:rPr lang="ru-RU" sz="1400" spc="-15">
                          <a:effectLst/>
                        </a:rPr>
                        <a:t>звуков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15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15">
                          <a:effectLst/>
                        </a:rPr>
                        <a:t>(возраст)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100">
                          <a:effectLst/>
                        </a:rPr>
                        <a:t>1—2</a:t>
                      </a:r>
                      <a:endParaRPr lang="ru-RU" sz="12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года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95">
                          <a:effectLst/>
                        </a:rPr>
                        <a:t>2—3 </a:t>
                      </a:r>
                      <a:r>
                        <a:rPr lang="ru-RU" sz="1400" spc="-50">
                          <a:effectLst/>
                        </a:rPr>
                        <a:t>года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90">
                          <a:effectLst/>
                        </a:rPr>
                        <a:t>3—5 </a:t>
                      </a:r>
                      <a:r>
                        <a:rPr lang="ru-RU" sz="1400" spc="-60">
                          <a:effectLst/>
                        </a:rPr>
                        <a:t>лет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90">
                          <a:effectLst/>
                        </a:rPr>
                        <a:t>5—6 </a:t>
                      </a:r>
                      <a:r>
                        <a:rPr lang="ru-RU" sz="1400" spc="-50">
                          <a:effectLst/>
                        </a:rPr>
                        <a:t>лет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</a:tr>
              <a:tr h="8318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35">
                          <a:effectLst/>
                        </a:rPr>
                        <a:t> 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35">
                          <a:effectLst/>
                        </a:rPr>
                        <a:t>Звуки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100">
                          <a:effectLst/>
                        </a:rPr>
                        <a:t>а о э </a:t>
                      </a:r>
                      <a:r>
                        <a:rPr lang="ru-RU" sz="1400" spc="95">
                          <a:effectLst/>
                        </a:rPr>
                        <a:t>п б м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-25">
                          <a:effectLst/>
                        </a:rPr>
                        <a:t>и  ы  у </a:t>
                      </a:r>
                      <a:r>
                        <a:rPr lang="ru-RU" sz="1400" spc="35">
                          <a:effectLst/>
                        </a:rPr>
                        <a:t>ф в </a:t>
                      </a:r>
                      <a:r>
                        <a:rPr lang="ru-RU" sz="1400" spc="105">
                          <a:effectLst/>
                        </a:rPr>
                        <a:t>т д н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-50">
                          <a:effectLst/>
                        </a:rPr>
                        <a:t>г   к   х    й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spc="130">
                          <a:effectLst/>
                        </a:rPr>
                        <a:t>с з ц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spc="70">
                          <a:effectLst/>
                        </a:rPr>
                        <a:t>ш ж ч щ</a:t>
                      </a:r>
                      <a:endParaRPr lang="ru-RU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Р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л</a:t>
                      </a: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25400" marR="25400" marT="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683568" y="3573016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 5—6 годам ребёнок должен овладеть правильным произношением всех звуков речи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19347"/>
            <a:ext cx="3359306" cy="22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20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70C0"/>
                </a:solidFill>
                <a:effectLst/>
              </a:rPr>
              <a:t>Артикуляционная гимнастика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3196952"/>
          </a:xfrm>
        </p:spPr>
        <p:txBody>
          <a:bodyPr>
            <a:normAutofit fontScale="70000" lnSpcReduction="20000"/>
          </a:bodyPr>
          <a:lstStyle/>
          <a:p>
            <a:pPr marL="137160" indent="0">
              <a:buNone/>
            </a:pPr>
            <a:r>
              <a:rPr lang="ru-RU" dirty="0"/>
              <a:t>Артикуляционная гимнастика является основой формирования речевых звуков - фонем - и коррекции нарушений звукопроизношения любой этиологии и патогенеза; она включает упражнения для тренировки подвижности органов артикуляционного аппарата, отработки определенных положений губ, языка, мягкого неба, необходимых для правильного произнесения, как всех звуков, так и каждого звука той или иной группы.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b="1" u="sng" dirty="0"/>
              <a:t>Цель артикуляционной гимнастики</a:t>
            </a:r>
            <a:r>
              <a:rPr lang="ru-RU" b="1" dirty="0"/>
              <a:t> </a:t>
            </a:r>
            <a:r>
              <a:rPr lang="ru-RU" dirty="0"/>
              <a:t>- выработка полноценных движений и определенных положений органов артикуляционного аппарата, необходимых для правильного произношения звуков. </a:t>
            </a:r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32" y="3991723"/>
            <a:ext cx="3206768" cy="239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6293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002060"/>
                </a:solidFill>
                <a:effectLst/>
              </a:rPr>
              <a:t>Рекомендации </a:t>
            </a:r>
            <a:r>
              <a:rPr lang="ru-RU" sz="36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3600" dirty="0" smtClean="0">
                <a:solidFill>
                  <a:srgbClr val="002060"/>
                </a:solidFill>
                <a:effectLst/>
              </a:rPr>
            </a:br>
            <a:r>
              <a:rPr lang="ru-RU" sz="3600" dirty="0" smtClean="0">
                <a:solidFill>
                  <a:srgbClr val="002060"/>
                </a:solidFill>
                <a:effectLst/>
              </a:rPr>
              <a:t>по </a:t>
            </a:r>
            <a:r>
              <a:rPr lang="ru-RU" sz="3600" dirty="0">
                <a:solidFill>
                  <a:srgbClr val="002060"/>
                </a:solidFill>
                <a:effectLst/>
              </a:rPr>
              <a:t>проведению упражнений артикуляционной гимнастики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69160"/>
          </a:xfrm>
        </p:spPr>
        <p:txBody>
          <a:bodyPr>
            <a:normAutofit fontScale="47500" lnSpcReduction="20000"/>
          </a:bodyPr>
          <a:lstStyle/>
          <a:p>
            <a:pPr marL="137160" indent="0">
              <a:buNone/>
            </a:pPr>
            <a:r>
              <a:rPr lang="ru-RU" dirty="0" smtClean="0"/>
              <a:t>1. Проводить </a:t>
            </a:r>
            <a:r>
              <a:rPr lang="ru-RU" dirty="0"/>
              <a:t>артикуляционную гимнастику нужно ежедневно, чтобы вырабатываемые у детей навыки закреплялись. Лучше выполнять упражнения 3-4 раза в день по 3-5 минут. Не следует предлагать детям более 2-3 упражнений за раз. </a:t>
            </a:r>
            <a:endParaRPr lang="ru-RU" dirty="0" smtClean="0"/>
          </a:p>
          <a:p>
            <a:pPr marL="13716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2. Каждое упражнение выполняется по 5-7 раз. </a:t>
            </a:r>
            <a:br>
              <a:rPr lang="ru-RU" dirty="0"/>
            </a:b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3</a:t>
            </a:r>
            <a:r>
              <a:rPr lang="ru-RU" dirty="0"/>
              <a:t>. Статические упражнения выполняются по 10-15 секунд (удержание артикуляционной позы в одном положении). </a:t>
            </a:r>
            <a:br>
              <a:rPr lang="ru-RU" dirty="0"/>
            </a:b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4</a:t>
            </a:r>
            <a:r>
              <a:rPr lang="ru-RU" dirty="0"/>
              <a:t>. При отборе упражнений для артикуляционной гимнастики надо соблюдать определенную последовательность, идти от простых упражнений к более сложным. Проводить их лучше эмоционально, в игровой форме. </a:t>
            </a:r>
            <a:br>
              <a:rPr lang="ru-RU" dirty="0"/>
            </a:b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5</a:t>
            </a:r>
            <a:r>
              <a:rPr lang="ru-RU" dirty="0"/>
              <a:t>. Из выполняемых двух-трех упражнений новым может быть только одно, второе и третье даются для повторения и закрепления. Если же ребенок выполняет какое-то упражнение недостаточно хорошо, не следует вводить новых упражнений, лучше отрабатывать старый материал. Для его закрепления можно придумать новые игровые приемы. </a:t>
            </a:r>
            <a:br>
              <a:rPr lang="ru-RU" dirty="0"/>
            </a:b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6</a:t>
            </a:r>
            <a:r>
              <a:rPr lang="ru-RU" dirty="0"/>
              <a:t>. Артикуляционную гимнастику выполняют сидя, так как в таком положении у ребенка прямая спина, тело не напряжено, руки и ноги находятся в спокойном положении. </a:t>
            </a:r>
            <a:br>
              <a:rPr lang="ru-RU" dirty="0"/>
            </a:b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7</a:t>
            </a:r>
            <a:r>
              <a:rPr lang="ru-RU" dirty="0"/>
              <a:t>. Ребенок должен хорошо видеть лицо взрослого, а также свое лицо, чтобы самостоятельно контролировать правильность выполнения упражнений. Поэтому ребенок и взрослый во время проведения артикуляционной гимнастики должны находиться перед настенным зеркалом. Также ребенок может воспользоваться небольшим ручным зеркалом (примерно 9х12 см), но тогда взрослый должен находиться напротив ребенка лицом к нему. </a:t>
            </a:r>
            <a:br>
              <a:rPr lang="ru-RU" dirty="0"/>
            </a:b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8</a:t>
            </a:r>
            <a:r>
              <a:rPr lang="ru-RU" dirty="0"/>
              <a:t>. Начинать гимнастику лучше с упражнений для губ.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30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 fontScale="90000"/>
          </a:bodyPr>
          <a:lstStyle/>
          <a:p>
            <a:r>
              <a:rPr lang="ru-RU" b="1" u="dotDash" dirty="0">
                <a:solidFill>
                  <a:schemeClr val="accent6">
                    <a:lumMod val="50000"/>
                  </a:schemeClr>
                </a:solidFill>
                <a:effectLst>
                  <a:outerShdw blurRad="50800" dist="38100" algn="tr" rotWithShape="0">
                    <a:prstClr val="black">
                      <a:alpha val="40000"/>
                    </a:prstClr>
                  </a:outerShdw>
                </a:effectLst>
              </a:rPr>
              <a:t>Стадии развития речи малыша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1600" b="1" i="1" u="sng" dirty="0">
                <a:solidFill>
                  <a:srgbClr val="C00000"/>
                </a:solidFill>
              </a:rPr>
              <a:t>Первый год жизни</a:t>
            </a:r>
            <a:r>
              <a:rPr lang="ru-RU" sz="1600" i="1" dirty="0">
                <a:solidFill>
                  <a:srgbClr val="C00000"/>
                </a:solidFill>
              </a:rPr>
              <a:t> </a:t>
            </a:r>
            <a:r>
              <a:rPr lang="ru-RU" sz="1600" i="1" dirty="0"/>
              <a:t>- </a:t>
            </a:r>
            <a:r>
              <a:rPr lang="ru-RU" sz="1600" dirty="0"/>
              <a:t>период предречевых голосовых реакций, </a:t>
            </a:r>
            <a:endParaRPr lang="ru-RU" sz="1600" dirty="0" smtClean="0"/>
          </a:p>
          <a:p>
            <a:pPr>
              <a:buFont typeface="Wingdings" panose="05000000000000000000" pitchFamily="2" charset="2"/>
              <a:buChar char="v"/>
            </a:pPr>
            <a:r>
              <a:rPr lang="ru-RU" sz="1600" dirty="0" smtClean="0"/>
              <a:t>начало </a:t>
            </a:r>
            <a:r>
              <a:rPr lang="ru-RU" sz="1600" dirty="0"/>
              <a:t>понимания речи и возникновение первых </a:t>
            </a:r>
            <a:r>
              <a:rPr lang="ru-RU" sz="1600" dirty="0" smtClean="0"/>
              <a:t>слов-корней.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b="1" i="1" u="sng" dirty="0" smtClean="0">
                <a:solidFill>
                  <a:srgbClr val="C00000"/>
                </a:solidFill>
              </a:rPr>
              <a:t>Второй </a:t>
            </a:r>
            <a:r>
              <a:rPr lang="ru-RU" sz="1600" b="1" i="1" u="sng" dirty="0">
                <a:solidFill>
                  <a:srgbClr val="C00000"/>
                </a:solidFill>
              </a:rPr>
              <a:t>год жизни</a:t>
            </a:r>
            <a:r>
              <a:rPr lang="ru-RU" sz="1600" i="1" dirty="0">
                <a:solidFill>
                  <a:srgbClr val="C00000"/>
                </a:solidFill>
              </a:rPr>
              <a:t> </a:t>
            </a:r>
            <a:r>
              <a:rPr lang="ru-RU" sz="1600" i="1" dirty="0"/>
              <a:t>- </a:t>
            </a:r>
            <a:r>
              <a:rPr lang="ru-RU" sz="1600" dirty="0"/>
              <a:t>начало собственной активной речи, </a:t>
            </a:r>
            <a:r>
              <a:rPr lang="ru-RU" sz="1600" dirty="0" err="1"/>
              <a:t>аграмматичной</a:t>
            </a:r>
            <a:r>
              <a:rPr lang="ru-RU" sz="1600" dirty="0"/>
              <a:t> в своей форме, накопление словарного </a:t>
            </a:r>
            <a:r>
              <a:rPr lang="ru-RU" sz="1600" dirty="0" smtClean="0"/>
              <a:t>запаса.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b="1" i="1" u="sng" dirty="0" smtClean="0">
                <a:solidFill>
                  <a:srgbClr val="C00000"/>
                </a:solidFill>
              </a:rPr>
              <a:t>Третий </a:t>
            </a:r>
            <a:r>
              <a:rPr lang="ru-RU" sz="1600" b="1" i="1" u="sng" dirty="0">
                <a:solidFill>
                  <a:srgbClr val="C00000"/>
                </a:solidFill>
              </a:rPr>
              <a:t>год жизни</a:t>
            </a:r>
            <a:r>
              <a:rPr lang="ru-RU" sz="1600" i="1" dirty="0">
                <a:solidFill>
                  <a:srgbClr val="C00000"/>
                </a:solidFill>
              </a:rPr>
              <a:t> </a:t>
            </a:r>
            <a:r>
              <a:rPr lang="ru-RU" sz="1600" i="1" dirty="0"/>
              <a:t>- </a:t>
            </a:r>
            <a:r>
              <a:rPr lang="ru-RU" sz="1600" dirty="0"/>
              <a:t>освоение грамматического строя речи, совершенствование звукопроизношения, обогащение </a:t>
            </a:r>
            <a:r>
              <a:rPr lang="ru-RU" sz="1600" dirty="0" smtClean="0"/>
              <a:t>словаря.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b="1" i="1" u="sng" dirty="0" smtClean="0">
                <a:solidFill>
                  <a:srgbClr val="C00000"/>
                </a:solidFill>
              </a:rPr>
              <a:t>Четвертый </a:t>
            </a:r>
            <a:r>
              <a:rPr lang="ru-RU" sz="1600" b="1" i="1" u="sng" dirty="0">
                <a:solidFill>
                  <a:srgbClr val="C00000"/>
                </a:solidFill>
              </a:rPr>
              <a:t>год жизни</a:t>
            </a:r>
            <a:r>
              <a:rPr lang="ru-RU" sz="1600" i="1" dirty="0">
                <a:solidFill>
                  <a:srgbClr val="C00000"/>
                </a:solidFill>
              </a:rPr>
              <a:t> </a:t>
            </a:r>
            <a:r>
              <a:rPr lang="ru-RU" sz="1600" i="1" dirty="0"/>
              <a:t>- </a:t>
            </a:r>
            <a:r>
              <a:rPr lang="ru-RU" sz="1600" dirty="0"/>
              <a:t>освоение словообразовательных моделей, начало развития связной речи, нормализация </a:t>
            </a:r>
            <a:r>
              <a:rPr lang="ru-RU" sz="1600" dirty="0" smtClean="0"/>
              <a:t>звукопроизношения.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1600" b="1" i="1" u="sng" dirty="0" smtClean="0">
                <a:solidFill>
                  <a:srgbClr val="C00000"/>
                </a:solidFill>
              </a:rPr>
              <a:t>Пятый </a:t>
            </a:r>
            <a:r>
              <a:rPr lang="ru-RU" sz="1600" b="1" i="1" u="sng" dirty="0">
                <a:solidFill>
                  <a:srgbClr val="C00000"/>
                </a:solidFill>
              </a:rPr>
              <a:t>год жизни</a:t>
            </a:r>
            <a:r>
              <a:rPr lang="ru-RU" sz="1600" i="1" dirty="0">
                <a:solidFill>
                  <a:srgbClr val="C00000"/>
                </a:solidFill>
              </a:rPr>
              <a:t> </a:t>
            </a:r>
            <a:r>
              <a:rPr lang="ru-RU" sz="1600" i="1" dirty="0"/>
              <a:t>- </a:t>
            </a:r>
            <a:r>
              <a:rPr lang="ru-RU" sz="1600" dirty="0"/>
              <a:t>развитие связной речи, возникновение способности выделять звуки из слов (простые формы звукового анализа).</a:t>
            </a:r>
            <a:r>
              <a:rPr lang="ru-RU" sz="1600" b="1" dirty="0"/>
              <a:t>    </a:t>
            </a:r>
            <a:endParaRPr lang="ru-RU" sz="1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645024"/>
            <a:ext cx="2326566" cy="155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http://www.mama.lt/Uploads/image/article_2678/kaip-isrinkti-knyga-mazylio-atostogoms-2678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3974784"/>
            <a:ext cx="1590675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72kroshkaru.ru/sites/default/files/0_158283_49856f8a_orig_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674535"/>
            <a:ext cx="3366824" cy="214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254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dirty="0">
                <a:solidFill>
                  <a:srgbClr val="002060"/>
                </a:solidFill>
                <a:effectLst/>
              </a:rPr>
              <a:t>Организация проведения </a:t>
            </a:r>
            <a:r>
              <a:rPr lang="ru-RU" sz="3100" dirty="0" smtClean="0">
                <a:solidFill>
                  <a:srgbClr val="002060"/>
                </a:solidFill>
                <a:effectLst/>
              </a:rPr>
              <a:t/>
            </a:r>
            <a:br>
              <a:rPr lang="ru-RU" sz="3100" dirty="0" smtClean="0">
                <a:solidFill>
                  <a:srgbClr val="002060"/>
                </a:solidFill>
                <a:effectLst/>
              </a:rPr>
            </a:br>
            <a:r>
              <a:rPr lang="ru-RU" sz="3100" dirty="0" smtClean="0">
                <a:solidFill>
                  <a:srgbClr val="002060"/>
                </a:solidFill>
                <a:effectLst/>
              </a:rPr>
              <a:t>артикуляционной </a:t>
            </a:r>
            <a:r>
              <a:rPr lang="ru-RU" sz="3100" dirty="0">
                <a:solidFill>
                  <a:srgbClr val="002060"/>
                </a:solidFill>
                <a:effectLst/>
              </a:rPr>
              <a:t>гимнастики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137160" indent="0">
              <a:buNone/>
            </a:pPr>
            <a:r>
              <a:rPr lang="ru-RU" dirty="0" smtClean="0"/>
              <a:t>1. Взрослый </a:t>
            </a:r>
            <a:r>
              <a:rPr lang="ru-RU" dirty="0"/>
              <a:t>рассказывает о предстоящем упражнении, используя игровые приемы. </a:t>
            </a:r>
            <a:br>
              <a:rPr lang="ru-RU" dirty="0"/>
            </a:br>
            <a:r>
              <a:rPr lang="ru-RU" dirty="0"/>
              <a:t>2. Взрослый показывает выполнение упражнения.</a:t>
            </a:r>
            <a:br>
              <a:rPr lang="ru-RU" dirty="0"/>
            </a:br>
            <a:r>
              <a:rPr lang="ru-RU" dirty="0"/>
              <a:t>3. Упражнение делает ребенок, а взрослый контролирует выполнение. </a:t>
            </a:r>
            <a:br>
              <a:rPr lang="ru-RU" dirty="0"/>
            </a:br>
            <a:r>
              <a:rPr lang="ru-RU" dirty="0"/>
              <a:t>Взрослый, проводящий артикуляционную гимнастику, должен следить за качеством выполняемых ребенком движений: точность движения, плавность, темп выполнения, устойчивость, переход от одного движения к другому. Также важно следить, </a:t>
            </a:r>
            <a:r>
              <a:rPr lang="ru-RU" dirty="0" smtClean="0"/>
              <a:t>чтобы</a:t>
            </a:r>
          </a:p>
          <a:p>
            <a:pPr marL="137160" indent="0">
              <a:buNone/>
            </a:pPr>
            <a:r>
              <a:rPr lang="ru-RU" dirty="0" smtClean="0"/>
              <a:t> </a:t>
            </a:r>
            <a:r>
              <a:rPr lang="ru-RU" dirty="0"/>
              <a:t>движения каждого органа артикуляции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выполнялись </a:t>
            </a:r>
            <a:r>
              <a:rPr lang="ru-RU" dirty="0"/>
              <a:t>симметрично по отношению к правой и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левой </a:t>
            </a:r>
            <a:r>
              <a:rPr lang="ru-RU" dirty="0"/>
              <a:t>стороне лица. В противном случае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артикуляционная </a:t>
            </a:r>
            <a:r>
              <a:rPr lang="ru-RU" dirty="0"/>
              <a:t>гимнастика не достигает своей цели. </a:t>
            </a:r>
            <a:br>
              <a:rPr lang="ru-RU" dirty="0"/>
            </a:br>
            <a:r>
              <a:rPr lang="ru-RU" dirty="0"/>
              <a:t>4. Если у ребенка не получается какое-то движение,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помогать </a:t>
            </a:r>
            <a:r>
              <a:rPr lang="ru-RU" dirty="0"/>
              <a:t>ему (шпателем, ручкой чайной ложки или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просто </a:t>
            </a:r>
            <a:r>
              <a:rPr lang="ru-RU" dirty="0"/>
              <a:t>чистым пальцем). </a:t>
            </a:r>
            <a:br>
              <a:rPr lang="ru-RU" dirty="0"/>
            </a:br>
            <a:r>
              <a:rPr lang="ru-RU" dirty="0"/>
              <a:t>5. Для того, чтобы ребенок нашел правильное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положение </a:t>
            </a:r>
            <a:r>
              <a:rPr lang="ru-RU" dirty="0"/>
              <a:t>языка, например, облизал верхнюю губу, намазать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ее </a:t>
            </a:r>
            <a:r>
              <a:rPr lang="ru-RU" dirty="0"/>
              <a:t>вареньем, шоколадом или чем-то еще, что любит ваш ребенок. </a:t>
            </a:r>
            <a:endParaRPr lang="ru-RU" dirty="0" smtClean="0"/>
          </a:p>
          <a:p>
            <a:pPr marL="137160" indent="0">
              <a:buNone/>
            </a:pPr>
            <a:r>
              <a:rPr lang="ru-RU" dirty="0" smtClean="0"/>
              <a:t>Подходить </a:t>
            </a:r>
            <a:r>
              <a:rPr lang="ru-RU" dirty="0"/>
              <a:t>к выполнению упражнений творчески. </a:t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9807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60429" y="2276872"/>
            <a:ext cx="3016027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57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C00000"/>
                </a:solidFill>
                <a:effectLst/>
              </a:rPr>
              <a:t>Упражнения для </a:t>
            </a:r>
            <a:r>
              <a:rPr lang="ru-RU" dirty="0" smtClean="0">
                <a:solidFill>
                  <a:srgbClr val="C00000"/>
                </a:solidFill>
                <a:effectLst/>
              </a:rPr>
              <a:t>губ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. </a:t>
            </a: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503987"/>
              </p:ext>
            </p:extLst>
          </p:nvPr>
        </p:nvGraphicFramePr>
        <p:xfrm>
          <a:off x="611560" y="1412776"/>
          <a:ext cx="7416824" cy="445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/>
                <a:gridCol w="3528392"/>
              </a:tblGrid>
              <a:tr h="1475632">
                <a:tc>
                  <a:txBody>
                    <a:bodyPr/>
                    <a:lstStyle/>
                    <a:p>
                      <a:pPr marL="137160" indent="0">
                        <a:buNone/>
                      </a:pP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Улыбка.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Удерживание губ в улыбке. </a:t>
                      </a:r>
                    </a:p>
                    <a:p>
                      <a:pPr marL="137160" indent="0">
                        <a:buNone/>
                      </a:pP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Зубы не видны.</a:t>
                      </a:r>
                      <a:br>
                        <a:rPr lang="ru-RU" b="0" dirty="0" smtClean="0">
                          <a:solidFill>
                            <a:schemeClr val="tx1"/>
                          </a:solidFill>
                        </a:rPr>
                      </a:b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ru-RU" b="1" dirty="0" smtClean="0">
                          <a:solidFill>
                            <a:schemeClr val="tx1"/>
                          </a:solidFill>
                        </a:rPr>
                        <a:t>Улыбка - Хоботок.</a:t>
                      </a:r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b="0" dirty="0" smtClean="0">
                          <a:solidFill>
                            <a:schemeClr val="tx1"/>
                          </a:solidFill>
                        </a:rPr>
                        <a:t>Чередование положений губ.</a:t>
                      </a:r>
                      <a:endParaRPr lang="ru-RU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512168">
                <a:tc>
                  <a:txBody>
                    <a:bodyPr/>
                    <a:lstStyle/>
                    <a:p>
                      <a:pPr marL="137160" indent="0">
                        <a:buNone/>
                      </a:pPr>
                      <a:r>
                        <a:rPr lang="ru-RU" dirty="0" smtClean="0"/>
                        <a:t>2. </a:t>
                      </a:r>
                      <a:r>
                        <a:rPr lang="ru-RU" b="1" dirty="0" smtClean="0"/>
                        <a:t>Трубочка (Хоботок).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Вытягивание губ вперед </a:t>
                      </a:r>
                    </a:p>
                    <a:p>
                      <a:pPr marL="137160" indent="0">
                        <a:buNone/>
                      </a:pPr>
                      <a:r>
                        <a:rPr lang="ru-RU" dirty="0" smtClean="0"/>
                        <a:t>длинной трубочкой. </a:t>
                      </a:r>
                      <a:br>
                        <a:rPr lang="ru-RU" dirty="0" smtClean="0"/>
                      </a:br>
                      <a:endParaRPr lang="ru-RU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37160" indent="0">
                        <a:buNone/>
                      </a:pPr>
                      <a:r>
                        <a:rPr lang="ru-RU" dirty="0" smtClean="0"/>
                        <a:t>5. </a:t>
                      </a:r>
                      <a:r>
                        <a:rPr lang="ru-RU" b="1" dirty="0" smtClean="0"/>
                        <a:t>Кролик. 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Зубы сомкнуты. </a:t>
                      </a:r>
                    </a:p>
                    <a:p>
                      <a:pPr marL="137160" indent="0">
                        <a:buNone/>
                      </a:pPr>
                      <a:r>
                        <a:rPr lang="ru-RU" dirty="0" smtClean="0"/>
                        <a:t>Верхняя губа </a:t>
                      </a:r>
                    </a:p>
                    <a:p>
                      <a:pPr marL="137160" indent="0">
                        <a:buNone/>
                      </a:pPr>
                      <a:r>
                        <a:rPr lang="ru-RU" dirty="0" smtClean="0"/>
                        <a:t>приподнята и обнажает </a:t>
                      </a:r>
                    </a:p>
                    <a:p>
                      <a:pPr marL="137160" indent="0">
                        <a:buNone/>
                      </a:pPr>
                      <a:r>
                        <a:rPr lang="ru-RU" dirty="0" smtClean="0"/>
                        <a:t>верхние резцы.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137160" indent="0">
                        <a:buNone/>
                      </a:pPr>
                      <a:r>
                        <a:rPr lang="ru-RU" dirty="0" smtClean="0"/>
                        <a:t>3. </a:t>
                      </a:r>
                      <a:r>
                        <a:rPr lang="ru-RU" b="1" dirty="0" smtClean="0"/>
                        <a:t>Бублик (Рупор).</a:t>
                      </a:r>
                      <a:r>
                        <a:rPr lang="ru-RU" dirty="0" smtClean="0"/>
                        <a:t/>
                      </a:r>
                      <a:br>
                        <a:rPr lang="ru-RU" dirty="0" smtClean="0"/>
                      </a:br>
                      <a:r>
                        <a:rPr lang="ru-RU" dirty="0" smtClean="0"/>
                        <a:t>Зубы сомкнуты. </a:t>
                      </a:r>
                    </a:p>
                    <a:p>
                      <a:pPr marL="137160" indent="0">
                        <a:buNone/>
                      </a:pPr>
                      <a:r>
                        <a:rPr lang="ru-RU" dirty="0" smtClean="0"/>
                        <a:t>Губы округлены и</a:t>
                      </a:r>
                    </a:p>
                    <a:p>
                      <a:pPr marL="137160" indent="0">
                        <a:buNone/>
                      </a:pPr>
                      <a:r>
                        <a:rPr lang="ru-RU" dirty="0" smtClean="0"/>
                        <a:t> чуть вытянуты вперед. </a:t>
                      </a:r>
                    </a:p>
                    <a:p>
                      <a:pPr marL="137160" indent="0">
                        <a:buNone/>
                      </a:pPr>
                      <a:r>
                        <a:rPr lang="ru-RU" dirty="0" smtClean="0"/>
                        <a:t>Верхние и нижние резцы видны.</a:t>
                      </a:r>
                      <a:endParaRPr lang="ru-RU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062" name="Picture 14" descr="http://pp.vk.me/c410525/g27961545/a_062df937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27" b="89865" l="10000" r="90000">
                        <a14:foregroundMark x1="61500" y1="57095" x2="61500" y2="57095"/>
                        <a14:foregroundMark x1="61500" y1="53378" x2="61500" y2="53378"/>
                        <a14:foregroundMark x1="56500" y1="51014" x2="60500" y2="60811"/>
                        <a14:foregroundMark x1="42000" y1="54392" x2="44500" y2="62500"/>
                        <a14:foregroundMark x1="47000" y1="68919" x2="47000" y2="68919"/>
                        <a14:foregroundMark x1="44500" y1="53378" x2="40500" y2="62500"/>
                        <a14:foregroundMark x1="56500" y1="53378" x2="62500" y2="60473"/>
                        <a14:foregroundMark x1="42500" y1="53378" x2="42500" y2="64189"/>
                        <a14:foregroundMark x1="43500" y1="55405" x2="43500" y2="55405"/>
                        <a14:foregroundMark x1="43500" y1="55405" x2="44500" y2="62162"/>
                        <a14:foregroundMark x1="60500" y1="52365" x2="61500" y2="60135"/>
                        <a14:foregroundMark x1="55000" y1="52365" x2="63000" y2="58446"/>
                        <a14:foregroundMark x1="44500" y1="55405" x2="43000" y2="63851"/>
                        <a14:foregroundMark x1="42000" y1="54054" x2="43500" y2="60811"/>
                        <a14:foregroundMark x1="57500" y1="52027" x2="62000" y2="59459"/>
                        <a14:foregroundMark x1="45500" y1="54730" x2="39500" y2="60811"/>
                        <a14:foregroundMark x1="43000" y1="53378" x2="39500" y2="58446"/>
                        <a14:foregroundMark x1="44500" y1="56419" x2="44500" y2="56419"/>
                        <a14:foregroundMark x1="43500" y1="54054" x2="43000" y2="58446"/>
                        <a14:foregroundMark x1="41500" y1="55405" x2="39000" y2="68919"/>
                        <a14:foregroundMark x1="35000" y1="51014" x2="34000" y2="66216"/>
                        <a14:foregroundMark x1="44500" y1="51689" x2="40000" y2="71622"/>
                        <a14:foregroundMark x1="32500" y1="57095" x2="69000" y2="55405"/>
                        <a14:foregroundMark x1="41500" y1="53378" x2="68000" y2="54730"/>
                        <a14:foregroundMark x1="40000" y1="58446" x2="64000" y2="60135"/>
                        <a14:foregroundMark x1="32500" y1="62162" x2="61000" y2="645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564904"/>
            <a:ext cx="1341277" cy="198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 descr="https://otvet.imgsmail.ru/download/73144181_06b8b0cd09e00f8ffe069b951c57b44c_800.gif"/>
          <p:cNvPicPr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2365" y="4437112"/>
            <a:ext cx="1224136" cy="1138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7" name="Picture 9" descr="http://cs317328.vk.me/v317328454/2ff9/VAcMTd4orYY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15816" y="3140968"/>
            <a:ext cx="1570605" cy="1141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http://cliparts.co/cliparts/ziX/oBb/ziXoBbjXT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020153"/>
            <a:ext cx="1417234" cy="75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284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  <a:effectLst/>
              </a:rPr>
              <a:t>Упражнения для развития подвижности губ</a:t>
            </a:r>
            <a:br>
              <a:rPr lang="ru-RU" sz="3600" dirty="0">
                <a:solidFill>
                  <a:srgbClr val="C00000"/>
                </a:solidFill>
                <a:effectLst/>
              </a:rPr>
            </a:b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>
            <a:normAutofit fontScale="47500" lnSpcReduction="20000"/>
          </a:bodyPr>
          <a:lstStyle/>
          <a:p>
            <a:pPr marL="137160" indent="0">
              <a:buNone/>
            </a:pPr>
            <a:r>
              <a:rPr lang="ru-RU" dirty="0" smtClean="0"/>
              <a:t>1. </a:t>
            </a:r>
            <a:r>
              <a:rPr lang="ru-RU" dirty="0" err="1" smtClean="0"/>
              <a:t>Покусывание</a:t>
            </a:r>
            <a:r>
              <a:rPr lang="ru-RU" dirty="0" smtClean="0"/>
              <a:t> </a:t>
            </a:r>
            <a:r>
              <a:rPr lang="ru-RU" dirty="0"/>
              <a:t>и почесывание сначала верхней, а потом нижней губы зубами.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2.</a:t>
            </a:r>
            <a:r>
              <a:rPr lang="ru-RU" b="1" dirty="0"/>
              <a:t> Улыбка - Трубочка.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Вытянуть вперед губы трубочкой, затем растянуть губы в улыбку.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3. </a:t>
            </a:r>
            <a:r>
              <a:rPr lang="ru-RU" b="1" dirty="0"/>
              <a:t>Пятачок.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Вытянутые трубочкой губы двигать вправо-влево, вращать по кругу.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4. </a:t>
            </a:r>
            <a:r>
              <a:rPr lang="ru-RU" b="1" dirty="0"/>
              <a:t>Рыбки разговаривают.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Хлопать губами друг о друга (произносится глухой звук).</a:t>
            </a:r>
          </a:p>
          <a:p>
            <a:pPr marL="137160" indent="0">
              <a:buNone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>5. Сжать большим пальцем и указательными пальцами одной руки верхнюю губу за носогубную складку и двумя пальцами другой руки нижнюю губу и растягивать их вверх-вниз.</a:t>
            </a:r>
          </a:p>
          <a:p>
            <a:pPr marL="137160" indent="0">
              <a:buNone/>
            </a:pPr>
            <a:r>
              <a:rPr lang="ru-RU" dirty="0" smtClean="0"/>
              <a:t>6</a:t>
            </a:r>
            <a:r>
              <a:rPr lang="ru-RU" dirty="0"/>
              <a:t>. Щеки сильно втянуть внутрь, а потом резко открыть рот. Необходимо добиться, чтобы при выполнении этого упражнения, раздавался характерный звук "поцелуя".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7. </a:t>
            </a:r>
            <a:r>
              <a:rPr lang="ru-RU" b="1" dirty="0"/>
              <a:t>Уточка.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Вытянуть губы, сжать их так, чтобы большие пальцы были под нижней губой, а все остальные на верхней губе, и вытягивать губы вперед как можно сильнее, массируя их и стремясь изобразить клюв уточки.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8. </a:t>
            </a:r>
            <a:r>
              <a:rPr lang="ru-RU" b="1" dirty="0"/>
              <a:t>Недовольная лошадка.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Поток выдыхаемого воздуха легко и активно посылать к губам, пока они не станут вибрировать. Получается звук, похожий на фырканье лошади. 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9. Рот широко открыт, губы втягиваются внутрь рта, плотно прижимаясь к зубам. </a:t>
            </a:r>
          </a:p>
          <a:p>
            <a:pPr marL="137160" indent="0">
              <a:buNone/>
            </a:pPr>
            <a:endParaRPr lang="ru-RU" b="1" i="1" dirty="0" smtClean="0"/>
          </a:p>
          <a:p>
            <a:pPr marL="137160" indent="0">
              <a:buNone/>
            </a:pPr>
            <a:r>
              <a:rPr lang="ru-RU" b="1" i="1" dirty="0" smtClean="0"/>
              <a:t>Если </a:t>
            </a:r>
            <a:r>
              <a:rPr lang="ru-RU" b="1" i="1" dirty="0"/>
              <a:t>губы совсем слабые: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- сильно надувать щеки, изо всех сил удерживая воздух во рту,</a:t>
            </a:r>
            <a:br>
              <a:rPr lang="ru-RU" dirty="0"/>
            </a:br>
            <a:r>
              <a:rPr lang="ru-RU" dirty="0"/>
              <a:t>- удерживая губами карандаш (пластмассовую трубочку), нарисовать круг (квадрат),</a:t>
            </a:r>
            <a:br>
              <a:rPr lang="ru-RU" dirty="0"/>
            </a:br>
            <a:r>
              <a:rPr lang="ru-RU" dirty="0"/>
              <a:t>- удерживать губами марлевую салфетку - взрослый пытается ее выдернуть.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28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dirty="0">
                <a:solidFill>
                  <a:srgbClr val="C00000"/>
                </a:solidFill>
                <a:effectLst/>
              </a:rPr>
              <a:t>Упражнения для губ и щек</a:t>
            </a:r>
            <a:br>
              <a:rPr lang="ru-RU" sz="3600" dirty="0">
                <a:solidFill>
                  <a:srgbClr val="C00000"/>
                </a:solidFill>
                <a:effectLst/>
              </a:rPr>
            </a:b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37160" indent="0">
              <a:buNone/>
            </a:pPr>
            <a:r>
              <a:rPr lang="ru-RU" sz="1800" dirty="0"/>
              <a:t>1. </a:t>
            </a:r>
            <a:r>
              <a:rPr lang="ru-RU" sz="1800" dirty="0" err="1"/>
              <a:t>Покусывание</a:t>
            </a:r>
            <a:r>
              <a:rPr lang="ru-RU" sz="1800" dirty="0"/>
              <a:t>, похлопывание и растирание щек. 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2. </a:t>
            </a:r>
            <a:r>
              <a:rPr lang="ru-RU" sz="1800" b="1" dirty="0"/>
              <a:t>Сытый хомячок.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Надуть обе щеки, потом надувать щеки поочередно. 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3. </a:t>
            </a:r>
            <a:r>
              <a:rPr lang="ru-RU" sz="1800" b="1" dirty="0"/>
              <a:t>Голодный хомячок.</a:t>
            </a: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Втянуть щеки. </a:t>
            </a:r>
            <a:br>
              <a:rPr lang="ru-RU" sz="18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4. Рот закрыт. Бить кулачком по надутым щекам, в результате чего воздух выходит с силой и шумом. </a:t>
            </a:r>
          </a:p>
          <a:p>
            <a:endParaRPr lang="ru-RU" dirty="0"/>
          </a:p>
        </p:txBody>
      </p:sp>
      <p:pic>
        <p:nvPicPr>
          <p:cNvPr id="4" name="Рисунок 3" descr="http://netnado.ru/begemotik-rot-otkril-poderjal-potom-zakril/28954_html_m477d0b36.jpg"/>
          <p:cNvPicPr/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354" l="0" r="98564">
                        <a14:foregroundMark x1="69877" y1="73315" x2="63222" y2="79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796136" y="1052736"/>
            <a:ext cx="2376264" cy="302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574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3610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effectLst/>
              </a:rPr>
              <a:t>Статические упражнения для </a:t>
            </a:r>
            <a:r>
              <a:rPr lang="ru-RU" sz="3200" dirty="0" smtClean="0">
                <a:solidFill>
                  <a:srgbClr val="C00000"/>
                </a:solidFill>
                <a:effectLst/>
              </a:rPr>
              <a:t>языка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3856805"/>
              </p:ext>
            </p:extLst>
          </p:nvPr>
        </p:nvGraphicFramePr>
        <p:xfrm>
          <a:off x="611560" y="1052736"/>
          <a:ext cx="7416824" cy="53285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4416"/>
                <a:gridCol w="3672408"/>
              </a:tblGrid>
              <a:tr h="1394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1.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Птенчики.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sz="16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Рот широко открыт,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язык спокойно лежит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 в ротовой полости.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sz="1600" dirty="0" smtClean="0">
                          <a:solidFill>
                            <a:schemeClr val="tx1"/>
                          </a:solidFill>
                        </a:rPr>
                      </a:br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4. </a:t>
                      </a:r>
                      <a:r>
                        <a:rPr lang="ru-RU" sz="1600" b="1" dirty="0" smtClean="0">
                          <a:solidFill>
                            <a:schemeClr val="tx1"/>
                          </a:solidFill>
                        </a:rPr>
                        <a:t>Иголочка </a:t>
                      </a: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(Стрелочка. Жало).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sz="1600" dirty="0" smtClean="0">
                          <a:solidFill>
                            <a:schemeClr val="tx1"/>
                          </a:solidFill>
                        </a:rPr>
                      </a:br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Рот открыт. 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Узкий напряженный язык </a:t>
                      </a:r>
                    </a:p>
                    <a:p>
                      <a:r>
                        <a:rPr lang="ru-RU" sz="1600" b="0" dirty="0" smtClean="0">
                          <a:solidFill>
                            <a:schemeClr val="tx1"/>
                          </a:solidFill>
                        </a:rPr>
                        <a:t>выдвинут вперед. 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ru-RU" sz="1600" dirty="0" smtClean="0">
                          <a:solidFill>
                            <a:schemeClr val="tx1"/>
                          </a:solidFill>
                        </a:rPr>
                      </a:br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2. </a:t>
                      </a:r>
                      <a:r>
                        <a:rPr lang="ru-RU" sz="1600" b="1" dirty="0" smtClean="0"/>
                        <a:t>Лопаточка.</a:t>
                      </a:r>
                      <a:r>
                        <a:rPr lang="ru-RU" sz="1600" dirty="0" smtClean="0"/>
                        <a:t>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Рот открыт, </a:t>
                      </a:r>
                    </a:p>
                    <a:p>
                      <a:r>
                        <a:rPr lang="ru-RU" sz="1600" dirty="0" smtClean="0"/>
                        <a:t>широкий расслабленный язык </a:t>
                      </a:r>
                    </a:p>
                    <a:p>
                      <a:r>
                        <a:rPr lang="ru-RU" sz="1600" dirty="0" smtClean="0"/>
                        <a:t>лежит на нижней губе. </a:t>
                      </a:r>
                      <a:br>
                        <a:rPr lang="ru-RU" sz="1600" dirty="0" smtClean="0"/>
                      </a:b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5. </a:t>
                      </a:r>
                      <a:r>
                        <a:rPr lang="ru-RU" sz="1600" b="1" dirty="0" smtClean="0"/>
                        <a:t>Горка (Киска сердится).</a:t>
                      </a:r>
                      <a:r>
                        <a:rPr lang="ru-RU" sz="1600" dirty="0" smtClean="0"/>
                        <a:t>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Рот открыт.</a:t>
                      </a:r>
                    </a:p>
                    <a:p>
                      <a:r>
                        <a:rPr lang="ru-RU" sz="1600" dirty="0" smtClean="0"/>
                        <a:t> Кончик языка упирается</a:t>
                      </a:r>
                    </a:p>
                    <a:p>
                      <a:r>
                        <a:rPr lang="ru-RU" sz="1600" dirty="0" smtClean="0"/>
                        <a:t> в нижние резцы, </a:t>
                      </a:r>
                    </a:p>
                    <a:p>
                      <a:r>
                        <a:rPr lang="ru-RU" sz="1600" dirty="0" smtClean="0"/>
                        <a:t>спинка языка поднята вверх. 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3. </a:t>
                      </a:r>
                      <a:r>
                        <a:rPr lang="ru-RU" sz="1600" b="1" dirty="0" smtClean="0"/>
                        <a:t>Чашечка.</a:t>
                      </a:r>
                      <a:r>
                        <a:rPr lang="ru-RU" sz="1600" dirty="0" smtClean="0"/>
                        <a:t/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Рот широко открыт. </a:t>
                      </a:r>
                    </a:p>
                    <a:p>
                      <a:r>
                        <a:rPr lang="ru-RU" sz="1600" dirty="0" smtClean="0"/>
                        <a:t>Передний и боковой края </a:t>
                      </a:r>
                    </a:p>
                    <a:p>
                      <a:r>
                        <a:rPr lang="ru-RU" sz="1600" dirty="0" smtClean="0"/>
                        <a:t>широкого языка подняты, </a:t>
                      </a:r>
                    </a:p>
                    <a:p>
                      <a:r>
                        <a:rPr lang="ru-RU" sz="1600" dirty="0" smtClean="0"/>
                        <a:t>но не касаются зубов. </a:t>
                      </a: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/>
                        <a:t>6. </a:t>
                      </a:r>
                      <a:r>
                        <a:rPr lang="ru-RU" sz="1600" b="1" dirty="0" smtClean="0"/>
                        <a:t>Трубочка.</a:t>
                      </a:r>
                      <a:r>
                        <a:rPr lang="ru-RU" sz="1600" dirty="0" smtClean="0"/>
                        <a:t/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Рот открыт. </a:t>
                      </a:r>
                    </a:p>
                    <a:p>
                      <a:r>
                        <a:rPr lang="ru-RU" sz="1600" dirty="0" smtClean="0"/>
                        <a:t>Боковые края языка</a:t>
                      </a:r>
                    </a:p>
                    <a:p>
                      <a:r>
                        <a:rPr lang="ru-RU" sz="1600" dirty="0" smtClean="0"/>
                        <a:t> загнуты вверх. </a:t>
                      </a:r>
                      <a:br>
                        <a:rPr lang="ru-RU" sz="1600" dirty="0" smtClean="0"/>
                      </a:br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  <a:tr h="1152832">
                <a:tc gridSpan="2">
                  <a:txBody>
                    <a:bodyPr/>
                    <a:lstStyle/>
                    <a:p>
                      <a:r>
                        <a:rPr lang="ru-RU" sz="1600" dirty="0" smtClean="0"/>
                        <a:t>7. </a:t>
                      </a:r>
                      <a:r>
                        <a:rPr lang="ru-RU" sz="1600" b="1" dirty="0" smtClean="0"/>
                        <a:t>Грибок.</a:t>
                      </a:r>
                      <a:r>
                        <a:rPr lang="ru-RU" sz="1600" dirty="0" smtClean="0"/>
                        <a:t> </a:t>
                      </a:r>
                      <a:br>
                        <a:rPr lang="ru-RU" sz="1600" dirty="0" smtClean="0"/>
                      </a:br>
                      <a:r>
                        <a:rPr lang="ru-RU" sz="1600" dirty="0" smtClean="0"/>
                        <a:t>Рот открыт. Язык присосать к нёбу</a:t>
                      </a:r>
                    </a:p>
                    <a:p>
                      <a:endParaRPr lang="ru-RU" sz="1600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1" name="Рисунок 10" descr="http://2.bp.blogspot.com/-y1FY8FfWqDk/VL4yjGo9NUI/AAAAAAAAAEo/0g3eGu_p1YU/s1600/1236418_html_df5f21b.jpg"/>
          <p:cNvPicPr/>
          <p:nvPr/>
        </p:nvPicPr>
        <p:blipFill>
          <a:blip r:embed="rId2" cstate="print">
            <a:clrChange>
              <a:clrFrom>
                <a:srgbClr val="F5F4F2"/>
              </a:clrFrom>
              <a:clrTo>
                <a:srgbClr val="F5F4F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21" l="328" r="100000">
                        <a14:foregroundMark x1="70000" y1="35704" x2="70000" y2="35704"/>
                        <a14:foregroundMark x1="69508" y1="38494" x2="41639" y2="33333"/>
                        <a14:foregroundMark x1="65738" y1="32636" x2="51311" y2="26918"/>
                        <a14:foregroundMark x1="63443" y1="29010" x2="52295" y2="26918"/>
                        <a14:foregroundMark x1="62623" y1="33333" x2="62623" y2="33333"/>
                        <a14:foregroundMark x1="63443" y1="32636" x2="63443" y2="32636"/>
                        <a14:foregroundMark x1="59180" y1="29428" x2="59180" y2="29428"/>
                        <a14:foregroundMark x1="25246" y1="7950" x2="73279" y2="12971"/>
                        <a14:foregroundMark x1="77049" y1="15900" x2="91967" y2="16736"/>
                        <a14:foregroundMark x1="28525" y1="7810" x2="12623" y2="186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067" y="3941309"/>
            <a:ext cx="1145912" cy="129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/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32537">
            <a:off x="2943414" y="2615404"/>
            <a:ext cx="1563594" cy="905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img-fotki.yandex.ru/get/9474/47407354.cad/0_134095_fa1c7fc9_orig.png"/>
          <p:cNvPicPr/>
          <p:nvPr/>
        </p:nvPicPr>
        <p:blipFill>
          <a:blip r:embed="rId5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268760"/>
            <a:ext cx="1584176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www.poznaychiki.ru/img/poznaychiki_ru/igolka.jpg"/>
          <p:cNvPicPr/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124744"/>
            <a:ext cx="1604010" cy="160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http://player.myshared.ru/864340/data/images/img35.png"/>
          <p:cNvPicPr/>
          <p:nvPr/>
        </p:nvPicPr>
        <p:blipFill>
          <a:blip r:embed="rId7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588224" y="2604701"/>
            <a:ext cx="1352630" cy="1327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http://igrushkinadom.com/published/publicdata/DBTOTORO2/attachments/SC/products_pictures/Dudochka.jpg"/>
          <p:cNvPicPr/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333" y1="19890" x2="45000" y2="44751"/>
                        <a14:foregroundMark x1="5333" y1="29282" x2="19333" y2="34254"/>
                        <a14:foregroundMark x1="32333" y1="47514" x2="61667" y2="65193"/>
                        <a14:foregroundMark x1="47000" y1="31492" x2="47000" y2="314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7453">
            <a:off x="6173199" y="4055157"/>
            <a:ext cx="1453348" cy="102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http://lib.convdocs.org/pars_docs/refs/55/54183/54183_html_m5ad6d0c7.jpg"/>
          <p:cNvPicPr/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238692"/>
            <a:ext cx="1323905" cy="11372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16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  <a:effectLst/>
              </a:rPr>
              <a:t>Динамические упражнения для языка.</a:t>
            </a:r>
            <a:br>
              <a:rPr lang="ru-RU" sz="3200" dirty="0">
                <a:solidFill>
                  <a:srgbClr val="C00000"/>
                </a:solidFill>
                <a:effectLst/>
              </a:rPr>
            </a:b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80728"/>
            <a:ext cx="8229600" cy="5616624"/>
          </a:xfrm>
        </p:spPr>
        <p:txBody>
          <a:bodyPr>
            <a:normAutofit fontScale="55000" lnSpcReduction="20000"/>
          </a:bodyPr>
          <a:lstStyle/>
          <a:p>
            <a:pPr marL="137160" indent="0">
              <a:buNone/>
            </a:pPr>
            <a:r>
              <a:rPr lang="ru-RU" dirty="0"/>
              <a:t>1. </a:t>
            </a:r>
            <a:r>
              <a:rPr lang="ru-RU" b="1" dirty="0"/>
              <a:t>Часики (Маятник).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Рот приоткрыт. Губы растянуты в улыбку. Кончиком узкого языка попеременно тянуться под счет педагога к уголкам рта. </a:t>
            </a:r>
            <a:br>
              <a:rPr lang="ru-RU" dirty="0"/>
            </a:br>
            <a:r>
              <a:rPr lang="ru-RU" dirty="0"/>
              <a:t>2. </a:t>
            </a:r>
            <a:r>
              <a:rPr lang="ru-RU" b="1" dirty="0"/>
              <a:t>Змейка.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Рот широко открыт. Узкий язык сильно выдвинуть вперед и убрать в глубь рта. </a:t>
            </a:r>
            <a:br>
              <a:rPr lang="ru-RU" dirty="0"/>
            </a:br>
            <a:r>
              <a:rPr lang="ru-RU" dirty="0"/>
              <a:t>3. </a:t>
            </a:r>
            <a:r>
              <a:rPr lang="ru-RU" b="1" dirty="0"/>
              <a:t>Качели.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Рот открыт. Напряженным языком тянуться к носу и подбородку, либо к верхним и нижним резцам. </a:t>
            </a:r>
            <a:br>
              <a:rPr lang="ru-RU" dirty="0"/>
            </a:br>
            <a:r>
              <a:rPr lang="ru-RU" dirty="0"/>
              <a:t>4. </a:t>
            </a:r>
            <a:r>
              <a:rPr lang="ru-RU" b="1" dirty="0"/>
              <a:t>Футбол (Спрячь конфетку).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Рот закрыт. Напряженным языком упереться то в одну, то в другую щеку. </a:t>
            </a:r>
            <a:br>
              <a:rPr lang="ru-RU" dirty="0"/>
            </a:br>
            <a:r>
              <a:rPr lang="ru-RU" dirty="0"/>
              <a:t>5. </a:t>
            </a:r>
            <a:r>
              <a:rPr lang="ru-RU" b="1" dirty="0"/>
              <a:t>Чистка зубов.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Рот закрыт. Круговым движением языка обвести между губами и зубами. </a:t>
            </a:r>
            <a:br>
              <a:rPr lang="ru-RU" dirty="0"/>
            </a:br>
            <a:r>
              <a:rPr lang="ru-RU" dirty="0"/>
              <a:t>6. </a:t>
            </a:r>
            <a:r>
              <a:rPr lang="ru-RU" b="1" dirty="0"/>
              <a:t>Катушка.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Рот открыт. Кончик языка упирается в нижние резцы, боковые края прижаты к верхним коренным зубам. Широкий язык выкатывается вперед и убирается в глубь рта. </a:t>
            </a:r>
            <a:br>
              <a:rPr lang="ru-RU" dirty="0"/>
            </a:br>
            <a:r>
              <a:rPr lang="ru-RU" dirty="0"/>
              <a:t>7. </a:t>
            </a:r>
            <a:r>
              <a:rPr lang="ru-RU" b="1" dirty="0"/>
              <a:t>Лошадка.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Присосать язык к нёбу, щелкнуть языком. Цокать медленно и сильно, тянуть подъязычную связку. </a:t>
            </a:r>
            <a:br>
              <a:rPr lang="ru-RU" dirty="0"/>
            </a:br>
            <a:r>
              <a:rPr lang="ru-RU" dirty="0"/>
              <a:t>8. </a:t>
            </a:r>
            <a:r>
              <a:rPr lang="ru-RU" b="1" dirty="0"/>
              <a:t>Гармошка.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Рот раскрыт. Язык присосать к нёбу. Не отрывая язык от нёба, сильно оттягивать вниз нижнюю челюсть. </a:t>
            </a:r>
            <a:br>
              <a:rPr lang="ru-RU" dirty="0"/>
            </a:br>
            <a:r>
              <a:rPr lang="ru-RU" dirty="0"/>
              <a:t>9. </a:t>
            </a:r>
            <a:r>
              <a:rPr lang="ru-RU" b="1" dirty="0"/>
              <a:t>Маляр.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Рот открыт. Широким кончиком языка, как кисточкой, ведем от верхних резцов до мягкого нёба. </a:t>
            </a:r>
            <a:br>
              <a:rPr lang="ru-RU" dirty="0"/>
            </a:br>
            <a:r>
              <a:rPr lang="ru-RU" dirty="0"/>
              <a:t>10. </a:t>
            </a:r>
            <a:r>
              <a:rPr lang="ru-RU" b="1" dirty="0"/>
              <a:t>Вкусное варенье.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Рот открыт. Широким языком облизать верхнюю губу и убрать язык вглубь рта. </a:t>
            </a:r>
            <a:br>
              <a:rPr lang="ru-RU" dirty="0"/>
            </a:br>
            <a:r>
              <a:rPr lang="ru-RU" dirty="0"/>
              <a:t>11. </a:t>
            </a:r>
            <a:r>
              <a:rPr lang="ru-RU" b="1" dirty="0"/>
              <a:t>Оближем губки.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Рот приоткрыт. Облизать сначала верхнюю, затем нижнюю губу по кругу.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5727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100" dirty="0">
                <a:solidFill>
                  <a:srgbClr val="C00000"/>
                </a:solidFill>
                <a:effectLst/>
              </a:rPr>
              <a:t>Упражнения для развития подвижности нижней </a:t>
            </a:r>
            <a:r>
              <a:rPr lang="ru-RU" sz="3100" dirty="0" smtClean="0">
                <a:solidFill>
                  <a:srgbClr val="C00000"/>
                </a:solidFill>
                <a:effectLst/>
              </a:rPr>
              <a:t>челюсти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925144"/>
          </a:xfrm>
        </p:spPr>
        <p:txBody>
          <a:bodyPr>
            <a:noAutofit/>
          </a:bodyPr>
          <a:lstStyle/>
          <a:p>
            <a:pPr marL="137160" indent="0">
              <a:buNone/>
            </a:pPr>
            <a:r>
              <a:rPr lang="ru-RU" sz="1400" b="1" dirty="0"/>
              <a:t>1. Трусливый птенчик.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Широко открывать и закрывать рот, так чтобы тянулись уголки губ. Челюсть опускается примерно на расстояние ширины двух пальцев. Язычок-"птенчик" сидит в гнездышке и не высовывается. Упражнение выполняется ритмично. </a:t>
            </a:r>
            <a:br>
              <a:rPr lang="ru-RU" sz="1400" dirty="0"/>
            </a:br>
            <a:r>
              <a:rPr lang="ru-RU" sz="1400" b="1" dirty="0"/>
              <a:t>2. Акулы.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На счет "один" челюсть опускается, на "два" - челюсть двигается вправо (рот раскрыт), на счет "три" - челюсть опущена на место, на "четыре" - челюсть двигается влево, на "пять" - челюсть опущена, на "шесть" - челюсть выдвигается вперед, на "семь" - подбородок в обычном удобном положении, губы сомкнуты. Делать упражнение нужно медленно и осторожно, избегая резких движений. </a:t>
            </a:r>
            <a:br>
              <a:rPr lang="ru-RU" sz="1400" dirty="0"/>
            </a:br>
            <a:r>
              <a:rPr lang="ru-RU" sz="1400" b="1" dirty="0"/>
              <a:t>3. Имитация жевания с закрытым и открытым ртом. </a:t>
            </a:r>
            <a:br>
              <a:rPr lang="ru-RU" sz="1400" b="1" dirty="0"/>
            </a:br>
            <a:r>
              <a:rPr lang="ru-RU" sz="1400" b="1" dirty="0"/>
              <a:t>4</a:t>
            </a:r>
            <a:r>
              <a:rPr lang="ru-RU" sz="1400" dirty="0"/>
              <a:t>.</a:t>
            </a:r>
            <a:r>
              <a:rPr lang="ru-RU" sz="1400" b="1" dirty="0"/>
              <a:t> Обезьяна.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Челюсть опускается вниз с максимальным вытягиванием языка к подбородку. </a:t>
            </a:r>
            <a:br>
              <a:rPr lang="ru-RU" sz="1400" dirty="0"/>
            </a:br>
            <a:r>
              <a:rPr lang="ru-RU" sz="1400" b="1" dirty="0"/>
              <a:t>5. Сердитый лев.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Челюсть опускается вниз с максимальным вытягиванием языка к подбородку и мысленным произнесением звуков а или э на твердой атаке, сложнее - с шепотным произнесением этих звуков. </a:t>
            </a:r>
            <a:br>
              <a:rPr lang="ru-RU" sz="1400" dirty="0"/>
            </a:br>
            <a:r>
              <a:rPr lang="ru-RU" sz="1400" b="1" dirty="0"/>
              <a:t>6.</a:t>
            </a:r>
            <a:r>
              <a:rPr lang="ru-RU" sz="1400" dirty="0"/>
              <a:t> </a:t>
            </a:r>
            <a:r>
              <a:rPr lang="ru-RU" sz="1400" b="1" dirty="0"/>
              <a:t>Силач.</a:t>
            </a:r>
            <a:r>
              <a:rPr lang="ru-RU" sz="1400" dirty="0"/>
              <a:t/>
            </a:r>
            <a:br>
              <a:rPr lang="ru-RU" sz="1400" dirty="0"/>
            </a:br>
            <a:r>
              <a:rPr lang="ru-RU" sz="1400" dirty="0"/>
              <a:t>Рот открыт. Представить, что на подбородке повешен груз, который надо поднять вверх, поднимая при этом подбородок и напрягая мускулы под ним. Постепенно закрыть рот. Расслабиться. </a:t>
            </a:r>
            <a:br>
              <a:rPr lang="ru-RU" sz="1400" dirty="0"/>
            </a:br>
            <a:r>
              <a:rPr lang="ru-RU" sz="1400" b="1" dirty="0"/>
              <a:t>7. Поставить руки на стол, сложить ладони одна на другую, упереться подбородком в ладони</a:t>
            </a:r>
            <a:r>
              <a:rPr lang="ru-RU" sz="1400" dirty="0"/>
              <a:t>. Открывая рот, давить подбородком на сопротивляющиеся ладони. Расслабиться. </a:t>
            </a:r>
            <a:br>
              <a:rPr lang="ru-RU" sz="1400" dirty="0"/>
            </a:br>
            <a:r>
              <a:rPr lang="ru-RU" sz="1400" b="1" dirty="0"/>
              <a:t>8. Опустить челюсть вниз </a:t>
            </a:r>
            <a:r>
              <a:rPr lang="ru-RU" sz="1400" dirty="0"/>
              <a:t>с преодолением сопротивления (взрослый держит руку под челюстью ребенка). </a:t>
            </a:r>
            <a:br>
              <a:rPr lang="ru-RU" sz="1400" dirty="0"/>
            </a:br>
            <a:r>
              <a:rPr lang="ru-RU" sz="1400" b="1" dirty="0"/>
              <a:t>9. Открывать рот с откидыванием головы </a:t>
            </a:r>
            <a:r>
              <a:rPr lang="ru-RU" sz="1400" dirty="0"/>
              <a:t>назад с преодолением сопротивления руки взрослого, лежащей на затылке ребенка. </a:t>
            </a:r>
            <a:br>
              <a:rPr lang="ru-RU" sz="1400" dirty="0"/>
            </a:b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706088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C00000"/>
                </a:solidFill>
              </a:rPr>
              <a:t>Необходимость преодоления несовершенств детской речи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472608"/>
          </a:xfrm>
        </p:spPr>
        <p:txBody>
          <a:bodyPr>
            <a:normAutofit fontScale="40000" lnSpcReduction="20000"/>
          </a:bodyPr>
          <a:lstStyle/>
          <a:p>
            <a:r>
              <a:rPr lang="ru-RU" sz="3000" dirty="0"/>
              <a:t>Язык занимает чрезвычайно важное место в жизни ребенка. Только через родной язык дитя входит в жизнь окружающих его людей. Хорошее знание языка ребенку необходимо для изучения других предметов в детском саду и в школе.</a:t>
            </a:r>
          </a:p>
          <a:p>
            <a:r>
              <a:rPr lang="ru-RU" sz="3000" dirty="0"/>
              <a:t>        Все это предъявляет высокие требования к качеству нашей речи. Непременным же условием нормального развития речи является предупреждение и своевременное устранение всевозможных ее недочетов (искажение звуков, заикание и т.д.).</a:t>
            </a:r>
          </a:p>
          <a:p>
            <a:pPr lvl="0"/>
            <a:r>
              <a:rPr lang="ru-RU" sz="3000" dirty="0"/>
              <a:t>Чем внятнее и выразительнее речь ребенка, тем легче ему высказывать  свои мысли, тем богаче и глубже его возможности познания. </a:t>
            </a:r>
          </a:p>
          <a:p>
            <a:pPr lvl="0"/>
            <a:r>
              <a:rPr lang="ru-RU" sz="3000" dirty="0"/>
              <a:t>Чем богаче речь ребенка, тем выше его возможность понимать речь окружающих – родных, воспитателей, учителей. </a:t>
            </a:r>
          </a:p>
          <a:p>
            <a:pPr lvl="0"/>
            <a:r>
              <a:rPr lang="ru-RU" sz="3000" dirty="0"/>
              <a:t>Чем совершеннее речь малыша, тем меньше будет проблем при формировании его взаимоотношений со взрослыми и детьми, то есть его поведения, а, следовательно, и его личности в целом. </a:t>
            </a:r>
          </a:p>
          <a:p>
            <a:r>
              <a:rPr lang="ru-RU" sz="3000" dirty="0"/>
              <a:t>        Возрастные несовершенства речи в самом раннем детстве, в общем, соответствуют психическому и физическому развитию ребенка. Но в дальнейшем из-за несовершенства речи возникают и возрастают некоторые неудобства и трудности контакта с окружающими.</a:t>
            </a:r>
          </a:p>
          <a:p>
            <a:r>
              <a:rPr lang="ru-RU" sz="3000" dirty="0"/>
              <a:t>        Уже с 4-5 лет развитые дети начинают сами замечать недостатки собственной речи и нередко болезненно их переживают. </a:t>
            </a:r>
          </a:p>
          <a:p>
            <a:r>
              <a:rPr lang="ru-RU" sz="3000" dirty="0"/>
              <a:t>        У них возникает чувство собственной неполноценности, боязнь поправок и насмешек со стороны детей и педагогов. Отсюда развивается </a:t>
            </a:r>
            <a:r>
              <a:rPr lang="ru-RU" sz="3000" dirty="0" err="1"/>
              <a:t>аутичность</a:t>
            </a:r>
            <a:r>
              <a:rPr lang="ru-RU" sz="3000" dirty="0"/>
              <a:t> ребенка – ограничение использования им речи.</a:t>
            </a:r>
          </a:p>
          <a:p>
            <a:r>
              <a:rPr lang="ru-RU" sz="3000" dirty="0"/>
              <a:t>        Подобные проблемы могут преследовать ребенка в школе, усиливаясь в кризисные периоды роста ребенка и, мешая ему учиться и общаться с товарищами, а в некоторых случаях и выбирать привлекающую его профессию. Безусловно, не все так болезненно относятся к своему дефекту. Громадное большинство людей «из-за одной несчастной буквы» не выбиваются из колеи жизни. Однако, недостатки речи в той или иной мере, несомненно, тяготят каждого.</a:t>
            </a:r>
          </a:p>
          <a:p>
            <a:r>
              <a:rPr lang="ru-RU" sz="3000" dirty="0"/>
              <a:t>        Научить правильной речи и преодолеть ее недостатки лучше всего в дошкольном возрасте. Этому способствуют следующие особенности:</a:t>
            </a:r>
          </a:p>
          <a:p>
            <a:pPr lvl="0"/>
            <a:r>
              <a:rPr lang="ru-RU" sz="3000" dirty="0"/>
              <a:t>Высокая пластичность детской психики. Этим объясняется как повышенная подражательность неправильной речи, так и легко протекающая переделка звуков речи путем педагогического воздействия.</a:t>
            </a:r>
          </a:p>
          <a:p>
            <a:pPr lvl="0"/>
            <a:r>
              <a:rPr lang="ru-RU" sz="3000" dirty="0"/>
              <a:t>Способность все превращать в игру с применением речи.</a:t>
            </a:r>
          </a:p>
          <a:p>
            <a:pPr lvl="0"/>
            <a:r>
              <a:rPr lang="ru-RU" sz="3000" dirty="0"/>
              <a:t>Любовь детей к подражанию. Дети следят друг за другом, подсказывая звуки или положение губ, языка.</a:t>
            </a:r>
          </a:p>
          <a:p>
            <a:r>
              <a:rPr lang="ru-RU" sz="3000" dirty="0"/>
              <a:t>Заинтересованность со стороны родителей и их участие в  работе обеспечит успех. Поощрение детей, выполнение советов логопеда, воспитателей, закрепление достигнутых успехов в повседневном общении – вот путь к чистой речи.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2380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500219"/>
            <a:ext cx="8229600" cy="230425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F0"/>
                </a:solidFill>
                <a:latin typeface="Georgia" panose="02040502050405020303" pitchFamily="18" charset="0"/>
              </a:rPr>
              <a:t>СПАСИБО</a:t>
            </a:r>
            <a:br>
              <a:rPr lang="ru-RU" dirty="0" smtClean="0">
                <a:solidFill>
                  <a:srgbClr val="00B0F0"/>
                </a:solidFill>
                <a:latin typeface="Georgia" panose="02040502050405020303" pitchFamily="18" charset="0"/>
              </a:rPr>
            </a:br>
            <a:r>
              <a:rPr lang="ru-RU" dirty="0" smtClean="0">
                <a:solidFill>
                  <a:srgbClr val="00B0F0"/>
                </a:solidFill>
                <a:latin typeface="Georgia" panose="02040502050405020303" pitchFamily="18" charset="0"/>
              </a:rPr>
              <a:t>ЗА</a:t>
            </a:r>
            <a:br>
              <a:rPr lang="ru-RU" dirty="0" smtClean="0">
                <a:solidFill>
                  <a:srgbClr val="00B0F0"/>
                </a:solidFill>
                <a:latin typeface="Georgia" panose="02040502050405020303" pitchFamily="18" charset="0"/>
              </a:rPr>
            </a:br>
            <a:r>
              <a:rPr lang="ru-RU" dirty="0" smtClean="0">
                <a:solidFill>
                  <a:srgbClr val="00B0F0"/>
                </a:solidFill>
                <a:latin typeface="Georgia" panose="02040502050405020303" pitchFamily="18" charset="0"/>
              </a:rPr>
              <a:t>ВНИМАНИЕ!</a:t>
            </a:r>
            <a:endParaRPr lang="ru-RU" dirty="0">
              <a:solidFill>
                <a:srgbClr val="00B0F0"/>
              </a:solidFill>
              <a:latin typeface="Georgia" panose="02040502050405020303" pitchFamily="18" charset="0"/>
            </a:endParaRPr>
          </a:p>
        </p:txBody>
      </p:sp>
      <p:pic>
        <p:nvPicPr>
          <p:cNvPr id="5122" name="Picture 2" descr="http://player.myshared.ru/1236690/data/images/img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90325"/>
            <a:ext cx="39052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player.myshared.ru/1236690/data/images/img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90" y="2492896"/>
            <a:ext cx="39052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player.myshared.ru/1236690/data/images/img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39052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http://player.myshared.ru/1236690/data/images/img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365104"/>
            <a:ext cx="390525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8247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14"/>
          <p:cNvSpPr>
            <a:spLocks noChangeShapeType="1"/>
          </p:cNvSpPr>
          <p:nvPr/>
        </p:nvSpPr>
        <p:spPr bwMode="auto">
          <a:xfrm flipH="1">
            <a:off x="2699792" y="681404"/>
            <a:ext cx="1656184" cy="351692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>
            <a:off x="4355976" y="681404"/>
            <a:ext cx="1828800" cy="3429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8" name="Rectangle 15"/>
          <p:cNvSpPr>
            <a:spLocks noChangeArrowheads="1"/>
          </p:cNvSpPr>
          <p:nvPr/>
        </p:nvSpPr>
        <p:spPr bwMode="auto">
          <a:xfrm>
            <a:off x="334401" y="116632"/>
            <a:ext cx="4730782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РЕЧЬ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835696" y="681404"/>
            <a:ext cx="564590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Импрессивная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Экспрессивная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(восприятие)                                          (воспроизведение)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Line 18"/>
          <p:cNvSpPr>
            <a:spLocks noChangeShapeType="1"/>
          </p:cNvSpPr>
          <p:nvPr/>
        </p:nvSpPr>
        <p:spPr bwMode="auto">
          <a:xfrm flipH="1">
            <a:off x="671101" y="2653884"/>
            <a:ext cx="1600200" cy="457200"/>
          </a:xfrm>
          <a:prstGeom prst="line">
            <a:avLst/>
          </a:prstGeom>
          <a:noFill/>
          <a:ln w="28575">
            <a:solidFill>
              <a:srgbClr val="00206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>
            <a:off x="2277090" y="2653884"/>
            <a:ext cx="1568152" cy="504056"/>
          </a:xfrm>
          <a:prstGeom prst="line">
            <a:avLst/>
          </a:prstGeom>
          <a:noFill/>
          <a:ln w="28575">
            <a:solidFill>
              <a:schemeClr val="tx2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59977" y="2101931"/>
            <a:ext cx="3111749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РЕЧЬ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238161" y="2371324"/>
            <a:ext cx="4324325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Устная                                        Письменная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Line 24"/>
          <p:cNvSpPr>
            <a:spLocks noChangeShapeType="1"/>
          </p:cNvSpPr>
          <p:nvPr/>
        </p:nvSpPr>
        <p:spPr bwMode="auto">
          <a:xfrm flipH="1">
            <a:off x="2267744" y="4004006"/>
            <a:ext cx="2273374" cy="1084407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" name="Line 23"/>
          <p:cNvSpPr>
            <a:spLocks noChangeShapeType="1"/>
          </p:cNvSpPr>
          <p:nvPr/>
        </p:nvSpPr>
        <p:spPr bwMode="auto">
          <a:xfrm flipH="1">
            <a:off x="3478731" y="4009321"/>
            <a:ext cx="1083755" cy="1070773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4510236" y="4017639"/>
            <a:ext cx="1200150" cy="1070773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" name="Line 21"/>
          <p:cNvSpPr>
            <a:spLocks noChangeShapeType="1"/>
          </p:cNvSpPr>
          <p:nvPr/>
        </p:nvSpPr>
        <p:spPr bwMode="auto">
          <a:xfrm>
            <a:off x="4541118" y="4001003"/>
            <a:ext cx="2695178" cy="1087410"/>
          </a:xfrm>
          <a:prstGeom prst="line">
            <a:avLst/>
          </a:prstGeom>
          <a:noFill/>
          <a:ln w="28575">
            <a:solidFill>
              <a:srgbClr val="7030A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8" name="Rectangle 25"/>
          <p:cNvSpPr>
            <a:spLocks noChangeArrowheads="1"/>
          </p:cNvSpPr>
          <p:nvPr/>
        </p:nvSpPr>
        <p:spPr bwMode="auto">
          <a:xfrm>
            <a:off x="4054502" y="3428001"/>
            <a:ext cx="1316386" cy="861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РЕЧЬ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Rectangle 26"/>
          <p:cNvSpPr>
            <a:spLocks noChangeArrowheads="1"/>
          </p:cNvSpPr>
          <p:nvPr/>
        </p:nvSpPr>
        <p:spPr bwMode="auto">
          <a:xfrm>
            <a:off x="1530409" y="508841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Фонетика          Лексико-                     Мелодико-             Темпо-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грамматический         интонационная      ритмическая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строй                            сторона                  </a:t>
            </a:r>
            <a:r>
              <a:rPr kumimoji="0" lang="ru-RU" alt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сторона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     (просодика)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59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rgbClr val="7030A0"/>
                </a:solidFill>
                <a:effectLst/>
              </a:rPr>
              <a:t>Упражнения для развития речи дошкольника: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340768"/>
            <a:ext cx="8229600" cy="4709160"/>
          </a:xfrm>
        </p:spPr>
        <p:txBody>
          <a:bodyPr>
            <a:normAutofit lnSpcReduction="10000"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Упражнение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«Беседа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по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картинке» </a:t>
            </a:r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</a:rPr>
              <a:t>Это </a:t>
            </a:r>
            <a:r>
              <a:rPr lang="ru-RU" sz="1600" dirty="0">
                <a:solidFill>
                  <a:schemeClr val="bg2">
                    <a:lumMod val="25000"/>
                  </a:schemeClr>
                </a:solidFill>
              </a:rPr>
              <a:t>упражнение подойдет для 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37160" indent="0">
              <a:buNone/>
            </a:pPr>
            <a:r>
              <a:rPr lang="ru-RU" sz="1600" dirty="0" smtClean="0"/>
              <a:t>детей </a:t>
            </a:r>
            <a:r>
              <a:rPr lang="ru-RU" sz="1600" dirty="0"/>
              <a:t>3-6 лет и нацелено оно на развитие </a:t>
            </a:r>
            <a:r>
              <a:rPr lang="ru-RU" sz="1600" dirty="0">
                <a:hlinkClick r:id="rId2"/>
              </a:rPr>
              <a:t>связной речи</a:t>
            </a:r>
            <a:r>
              <a:rPr lang="ru-RU" sz="1600" dirty="0"/>
              <a:t>. </a:t>
            </a:r>
            <a:r>
              <a:rPr lang="ru-RU" sz="1600" dirty="0" smtClean="0"/>
              <a:t>Упражнение  </a:t>
            </a:r>
          </a:p>
          <a:p>
            <a:pPr marL="137160" indent="0">
              <a:buNone/>
            </a:pPr>
            <a:r>
              <a:rPr lang="ru-RU" sz="1600" dirty="0" smtClean="0"/>
              <a:t>направлено </a:t>
            </a:r>
            <a:r>
              <a:rPr lang="ru-RU" sz="1600" dirty="0"/>
              <a:t>на развитие так называемой «контекстной» речи. </a:t>
            </a:r>
            <a:endParaRPr lang="ru-RU" sz="1600" dirty="0" smtClean="0"/>
          </a:p>
          <a:p>
            <a:pPr marL="137160" indent="0">
              <a:buNone/>
            </a:pPr>
            <a:endParaRPr lang="ru-RU" sz="1600" dirty="0"/>
          </a:p>
          <a:p>
            <a:pPr>
              <a:spcBef>
                <a:spcPts val="0"/>
              </a:spcBef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Упражнение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«Большой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–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</a:rPr>
              <a:t>маленький»</a:t>
            </a:r>
            <a:r>
              <a:rPr lang="ru-RU" sz="16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 smtClean="0"/>
              <a:t>Это </a:t>
            </a:r>
            <a:r>
              <a:rPr lang="ru-RU" sz="1600" dirty="0"/>
              <a:t>упражнение можно выполнять с </a:t>
            </a:r>
            <a:r>
              <a:rPr lang="ru-RU" sz="1600" dirty="0" smtClean="0"/>
              <a:t>                     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sz="1600" dirty="0" smtClean="0"/>
              <a:t>                                                    ребенком </a:t>
            </a:r>
            <a:r>
              <a:rPr lang="ru-RU" sz="1600" dirty="0"/>
              <a:t>2,5 – 5 лет. Для проведения занятия можно </a:t>
            </a:r>
            <a:r>
              <a:rPr lang="ru-RU" sz="1600" dirty="0" smtClean="0"/>
              <a:t>         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использовать </a:t>
            </a:r>
            <a:r>
              <a:rPr lang="ru-RU" sz="1600" dirty="0"/>
              <a:t>книжку с </a:t>
            </a:r>
            <a:r>
              <a:rPr lang="ru-RU" sz="1600" dirty="0" smtClean="0"/>
              <a:t>картинками </a:t>
            </a:r>
            <a:r>
              <a:rPr lang="ru-RU" sz="1600" dirty="0"/>
              <a:t>или игрушки малыша</a:t>
            </a:r>
            <a:r>
              <a:rPr lang="ru-RU" sz="1600" dirty="0" smtClean="0"/>
              <a:t>.</a:t>
            </a:r>
            <a:r>
              <a:rPr lang="ru-RU" sz="1600" dirty="0"/>
              <a:t> </a:t>
            </a:r>
            <a:r>
              <a:rPr lang="ru-RU" sz="1600" dirty="0" smtClean="0"/>
              <a:t>   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Данное </a:t>
            </a:r>
            <a:r>
              <a:rPr lang="ru-RU" sz="1600" dirty="0"/>
              <a:t>упражнение нацелено на обогащение словарного </a:t>
            </a:r>
            <a:r>
              <a:rPr lang="ru-RU" sz="1600" dirty="0" smtClean="0"/>
              <a:t>         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     запаса </a:t>
            </a:r>
            <a:r>
              <a:rPr lang="ru-RU" sz="1600" dirty="0"/>
              <a:t>ребенка. </a:t>
            </a:r>
            <a:endParaRPr lang="ru-RU" sz="1600" dirty="0" smtClean="0"/>
          </a:p>
          <a:p>
            <a:pPr marL="137160" indent="0">
              <a:spcBef>
                <a:spcPts val="0"/>
              </a:spcBef>
              <a:buNone/>
            </a:pPr>
            <a:endParaRPr lang="ru-RU" sz="1600" dirty="0"/>
          </a:p>
          <a:p>
            <a:pPr marL="137160" indent="0">
              <a:spcBef>
                <a:spcPts val="0"/>
              </a:spcBef>
              <a:buNone/>
            </a:pPr>
            <a:endParaRPr lang="ru-RU" sz="1600" dirty="0" smtClean="0"/>
          </a:p>
          <a:p>
            <a:pPr marL="137160" indent="0">
              <a:spcBef>
                <a:spcPts val="0"/>
              </a:spcBef>
              <a:buNone/>
            </a:pPr>
            <a:endParaRPr lang="ru-RU" sz="1600" dirty="0" smtClean="0"/>
          </a:p>
          <a:p>
            <a:r>
              <a:rPr lang="ru-RU" sz="1600" b="1" dirty="0">
                <a:solidFill>
                  <a:schemeClr val="accent2">
                    <a:lumMod val="50000"/>
                  </a:schemeClr>
                </a:solidFill>
              </a:rPr>
              <a:t>Чтение (и пение) колыбельных и </a:t>
            </a:r>
            <a:r>
              <a:rPr lang="ru-RU" sz="1600" b="1" dirty="0" err="1">
                <a:solidFill>
                  <a:schemeClr val="accent2">
                    <a:lumMod val="50000"/>
                  </a:schemeClr>
                </a:solidFill>
              </a:rPr>
              <a:t>потешек</a:t>
            </a:r>
            <a:endParaRPr lang="ru-RU" sz="1600" dirty="0">
              <a:solidFill>
                <a:schemeClr val="accent2">
                  <a:lumMod val="50000"/>
                </a:schemeClr>
              </a:solidFill>
            </a:endParaRPr>
          </a:p>
          <a:p>
            <a:pPr marL="137160" indent="0">
              <a:buNone/>
            </a:pPr>
            <a:r>
              <a:rPr lang="ru-RU" sz="1600" dirty="0"/>
              <a:t>Начиная с самого рождения читайте малышу традиционные </a:t>
            </a:r>
            <a:r>
              <a:rPr lang="ru-RU" sz="1600" dirty="0" err="1" smtClean="0"/>
              <a:t>потешки</a:t>
            </a:r>
            <a:r>
              <a:rPr lang="ru-RU" sz="1600" dirty="0" smtClean="0"/>
              <a:t>, колыбельные, прибаутки</a:t>
            </a:r>
            <a:r>
              <a:rPr lang="ru-RU" sz="1600" dirty="0"/>
              <a:t>, сказки (особенно стихотворные) каждый день.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Очень </a:t>
            </a:r>
            <a:r>
              <a:rPr lang="ru-RU" sz="1600" dirty="0"/>
              <a:t>полезно читать на ночь. При чтении следите,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чтобы </a:t>
            </a:r>
            <a:r>
              <a:rPr lang="ru-RU" sz="1600" dirty="0"/>
              <a:t>произношение было четким и ясным,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правильно </a:t>
            </a:r>
            <a:r>
              <a:rPr lang="ru-RU" sz="1600" dirty="0"/>
              <a:t>эмоционально окрашенным.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124744"/>
            <a:ext cx="1603623" cy="125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2689480"/>
            <a:ext cx="1800200" cy="125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553" y="4725144"/>
            <a:ext cx="1921396" cy="122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861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88640"/>
            <a:ext cx="8640960" cy="6480720"/>
          </a:xfrm>
        </p:spPr>
        <p:txBody>
          <a:bodyPr>
            <a:normAutofit/>
          </a:bodyPr>
          <a:lstStyle/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Упражнение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«Интервью»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37160" indent="0">
              <a:buNone/>
            </a:pPr>
            <a:r>
              <a:rPr lang="ru-RU" sz="1600" dirty="0" smtClean="0"/>
              <a:t>                                               Это </a:t>
            </a:r>
            <a:r>
              <a:rPr lang="ru-RU" sz="1600" dirty="0"/>
              <a:t>упражнение для детей от 4 лет. Предложите ребенку сделать </a:t>
            </a:r>
            <a:r>
              <a:rPr lang="ru-RU" sz="1600" dirty="0" smtClean="0"/>
              <a:t>             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интервью</a:t>
            </a:r>
            <a:r>
              <a:rPr lang="ru-RU" sz="1600" dirty="0"/>
              <a:t>, как настоящему журналисту. Вы будете известным </a:t>
            </a:r>
            <a:r>
              <a:rPr lang="ru-RU" sz="1600" dirty="0" smtClean="0"/>
              <a:t>      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ученым </a:t>
            </a:r>
            <a:r>
              <a:rPr lang="ru-RU" sz="1600" dirty="0"/>
              <a:t>или врачом, а малышу нужно подготовить о вас статью. </a:t>
            </a:r>
            <a:r>
              <a:rPr lang="ru-RU" sz="1600" dirty="0" smtClean="0"/>
              <a:t>     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Список </a:t>
            </a:r>
            <a:r>
              <a:rPr lang="ru-RU" sz="1600" dirty="0"/>
              <a:t>вопросов можно готовить вместе.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                                              Не </a:t>
            </a:r>
            <a:r>
              <a:rPr lang="ru-RU" sz="1600" dirty="0"/>
              <a:t>забудьте подготовить </a:t>
            </a:r>
            <a:r>
              <a:rPr lang="ru-RU" sz="1600" dirty="0" smtClean="0"/>
              <a:t>развернутые </a:t>
            </a:r>
            <a:r>
              <a:rPr lang="ru-RU" sz="1600" dirty="0"/>
              <a:t>ответы! </a:t>
            </a:r>
            <a:endParaRPr lang="ru-RU" sz="1600" dirty="0" smtClean="0"/>
          </a:p>
          <a:p>
            <a:pPr marL="137160" indent="0">
              <a:buNone/>
            </a:pPr>
            <a:endParaRPr lang="ru-RU" sz="1600" dirty="0" smtClean="0"/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Упражнение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«Отгадай загадку»</a:t>
            </a:r>
            <a:endParaRPr lang="ru-RU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37160" indent="0">
              <a:buNone/>
            </a:pPr>
            <a:r>
              <a:rPr lang="ru-RU" sz="1600" dirty="0"/>
              <a:t>Игра подойдет для детей от 3 до 7 лет. Отгадывание загадок разносторонне развивает речь детей. В загадках в сжатой форме даются наиболее яркие признаки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предметов </a:t>
            </a:r>
            <a:r>
              <a:rPr lang="ru-RU" sz="1600" dirty="0"/>
              <a:t>или явлений. Поэтому отгадывание загадок формирует у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детей </a:t>
            </a:r>
            <a:r>
              <a:rPr lang="ru-RU" sz="1600" dirty="0"/>
              <a:t>способность к анализу, обобщению,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умению </a:t>
            </a:r>
            <a:r>
              <a:rPr lang="ru-RU" sz="1600" dirty="0"/>
              <a:t>выделить характерные признаки предмета и делать выводы. </a:t>
            </a:r>
            <a:endParaRPr lang="ru-RU" sz="1600" dirty="0" smtClean="0"/>
          </a:p>
          <a:p>
            <a:pPr marL="137160" indent="0">
              <a:buNone/>
            </a:pPr>
            <a:endParaRPr lang="ru-RU" sz="1600" dirty="0" smtClean="0"/>
          </a:p>
          <a:p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Упражнение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bg2">
                    <a:lumMod val="25000"/>
                  </a:schemeClr>
                </a:solidFill>
              </a:rPr>
              <a:t>«Что бы это значило?» </a:t>
            </a: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 -</a:t>
            </a:r>
            <a:r>
              <a:rPr lang="ru-RU" sz="1600" dirty="0" smtClean="0"/>
              <a:t>для </a:t>
            </a:r>
            <a:r>
              <a:rPr lang="ru-RU" sz="1600" dirty="0"/>
              <a:t>детей от 5 до 7 </a:t>
            </a:r>
            <a:r>
              <a:rPr lang="ru-RU" sz="1600" dirty="0" smtClean="0"/>
              <a:t>лет.</a:t>
            </a:r>
            <a:endParaRPr lang="ru-RU" sz="1600" dirty="0"/>
          </a:p>
          <a:p>
            <a:pPr marL="137160" indent="0">
              <a:buNone/>
            </a:pPr>
            <a:r>
              <a:rPr lang="ru-RU" sz="1600" dirty="0" smtClean="0"/>
              <a:t>                                       Интонация </a:t>
            </a:r>
            <a:r>
              <a:rPr lang="ru-RU" sz="1600" dirty="0"/>
              <a:t>и эмоциональная окраска речи имеют такое же значение, как </a:t>
            </a:r>
            <a:r>
              <a:rPr lang="ru-RU" sz="1600" dirty="0" smtClean="0"/>
              <a:t>           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и </a:t>
            </a:r>
            <a:r>
              <a:rPr lang="ru-RU" sz="1600" dirty="0"/>
              <a:t>слова, которые мы говорим, ведь именно по тону мы зачастую </a:t>
            </a:r>
            <a:r>
              <a:rPr lang="ru-RU" sz="1600" dirty="0" smtClean="0"/>
              <a:t> 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определяем </a:t>
            </a:r>
            <a:r>
              <a:rPr lang="ru-RU" sz="1600" dirty="0"/>
              <a:t>настроение говорящего и смысл того, что он нам пытается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донести</a:t>
            </a:r>
            <a:r>
              <a:rPr lang="ru-RU" sz="1600" dirty="0"/>
              <a:t>. Чтобы показать детям важность этой стороны речи лучше </a:t>
            </a:r>
            <a:r>
              <a:rPr lang="ru-RU" sz="1600" dirty="0" smtClean="0"/>
              <a:t>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всего </a:t>
            </a:r>
            <a:r>
              <a:rPr lang="ru-RU" sz="1600" dirty="0"/>
              <a:t>использовать </a:t>
            </a:r>
            <a:r>
              <a:rPr lang="ru-RU" sz="1600" dirty="0" smtClean="0"/>
              <a:t>пословицы</a:t>
            </a:r>
            <a:r>
              <a:rPr lang="ru-RU" sz="1600" dirty="0"/>
              <a:t>, поговорки, фразеологизмы русского </a:t>
            </a:r>
            <a:r>
              <a:rPr lang="ru-RU" sz="1600" dirty="0" smtClean="0"/>
              <a:t>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языка</a:t>
            </a:r>
            <a:r>
              <a:rPr lang="ru-RU" sz="1600" dirty="0"/>
              <a:t>.</a:t>
            </a:r>
          </a:p>
        </p:txBody>
      </p:sp>
      <p:pic>
        <p:nvPicPr>
          <p:cNvPr id="5122" name="Picture 2" descr="http://happychatspeechtherapy.co.uk/wp-content/uploads/2014/09/Child-psychologist-with-a-little-gir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20688"/>
            <a:ext cx="2090333" cy="139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2794231"/>
            <a:ext cx="1893590" cy="1284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darsad.ru/sites/default/files/services/p11804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653136"/>
            <a:ext cx="2056033" cy="1601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7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836712"/>
            <a:ext cx="8229600" cy="4709160"/>
          </a:xfrm>
        </p:spPr>
        <p:txBody>
          <a:bodyPr>
            <a:normAutofit/>
          </a:bodyPr>
          <a:lstStyle/>
          <a:p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Поговорки и скороговорки</a:t>
            </a:r>
            <a:endParaRPr lang="ru-RU" sz="1600" dirty="0" smtClean="0">
              <a:solidFill>
                <a:schemeClr val="bg2">
                  <a:lumMod val="25000"/>
                </a:schemeClr>
              </a:solidFill>
            </a:endParaRPr>
          </a:p>
          <a:p>
            <a:pPr marL="137160" indent="0">
              <a:buNone/>
            </a:pPr>
            <a:r>
              <a:rPr lang="ru-RU" sz="1600" dirty="0" smtClean="0"/>
              <a:t>Произнесение </a:t>
            </a:r>
            <a:r>
              <a:rPr lang="ru-RU" sz="1600" dirty="0"/>
              <a:t>поговорок и скороговорок – полезно для всех детей,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даже </a:t>
            </a:r>
            <a:r>
              <a:rPr lang="ru-RU" sz="1600" dirty="0"/>
              <a:t>если с дикцией у малыша на первый взгляд все в порядке</a:t>
            </a:r>
            <a:r>
              <a:rPr lang="ru-RU" sz="1600" dirty="0" smtClean="0"/>
              <a:t>.</a:t>
            </a:r>
          </a:p>
          <a:p>
            <a:pPr marL="137160" indent="0">
              <a:buNone/>
            </a:pPr>
            <a:endParaRPr lang="ru-RU" sz="1600" dirty="0" smtClean="0"/>
          </a:p>
          <a:p>
            <a:pPr>
              <a:spcBef>
                <a:spcPts val="0"/>
              </a:spcBef>
            </a:pPr>
            <a:r>
              <a:rPr lang="ru-RU" sz="1600" b="1" dirty="0" smtClean="0">
                <a:solidFill>
                  <a:schemeClr val="bg2">
                    <a:lumMod val="25000"/>
                  </a:schemeClr>
                </a:solidFill>
              </a:rPr>
              <a:t>Упражнение « Телефонный разговор» </a:t>
            </a:r>
            <a:r>
              <a:rPr lang="ru-RU" sz="1600" dirty="0"/>
              <a:t>Это упражнение можно выполнять с                       </a:t>
            </a:r>
          </a:p>
          <a:p>
            <a:pPr marL="137160" indent="0">
              <a:spcBef>
                <a:spcPts val="0"/>
              </a:spcBef>
              <a:buNone/>
            </a:pPr>
            <a:r>
              <a:rPr lang="ru-RU" sz="1600" dirty="0"/>
              <a:t>                                                    ребенком 2,5 – 5 лет. </a:t>
            </a:r>
            <a:endParaRPr lang="ru-RU" sz="1600" dirty="0" smtClean="0"/>
          </a:p>
          <a:p>
            <a:pPr marL="137160" indent="0">
              <a:buNone/>
            </a:pPr>
            <a:r>
              <a:rPr lang="ru-RU" sz="1600" dirty="0" smtClean="0"/>
              <a:t>                                              игра </a:t>
            </a:r>
            <a:r>
              <a:rPr lang="ru-RU" sz="1600" dirty="0"/>
              <a:t>направлена на моделирование социальных ситуаций и </a:t>
            </a:r>
            <a:r>
              <a:rPr lang="ru-RU" sz="1600" dirty="0" smtClean="0"/>
              <a:t>                       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способов </a:t>
            </a:r>
            <a:r>
              <a:rPr lang="ru-RU" sz="1600" dirty="0"/>
              <a:t>поведения, развитие умения слушать другого, а </a:t>
            </a:r>
            <a:r>
              <a:rPr lang="ru-RU" sz="1600" dirty="0" smtClean="0"/>
              <a:t>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 также </a:t>
            </a:r>
            <a:r>
              <a:rPr lang="ru-RU" sz="1600" dirty="0"/>
              <a:t>развитие пространственного мышления, зрительного </a:t>
            </a:r>
            <a:r>
              <a:rPr lang="ru-RU" sz="1600" dirty="0" smtClean="0"/>
              <a:t>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 восприятия</a:t>
            </a:r>
            <a:r>
              <a:rPr lang="ru-RU" sz="1600" dirty="0"/>
              <a:t>; творческого воображения, эмоциональной </a:t>
            </a:r>
            <a:r>
              <a:rPr lang="ru-RU" sz="1600" dirty="0" smtClean="0"/>
              <a:t>       </a:t>
            </a:r>
          </a:p>
          <a:p>
            <a:pPr marL="137160" indent="0">
              <a:buNone/>
            </a:pPr>
            <a:r>
              <a:rPr lang="ru-RU" sz="1600" dirty="0"/>
              <a:t> </a:t>
            </a:r>
            <a:r>
              <a:rPr lang="ru-RU" sz="1600" dirty="0" smtClean="0"/>
              <a:t>                                               выразительности, адекватности</a:t>
            </a:r>
            <a:r>
              <a:rPr lang="ru-RU" sz="1600" dirty="0"/>
              <a:t>.</a:t>
            </a:r>
            <a:endParaRPr lang="ru-RU" sz="1600" dirty="0" smtClean="0"/>
          </a:p>
          <a:p>
            <a:pPr marL="137160" indent="0">
              <a:buNone/>
            </a:pPr>
            <a:endParaRPr lang="ru-RU" sz="16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92526"/>
            <a:ext cx="1343939" cy="194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http://www.wual.ru/uploads/posts/2015-05/1432276831_kogda-rebenok-dolzhen-nachat-govori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76872"/>
            <a:ext cx="230425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57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ВИДЫ   НАРУШЕНИЙ   РЕЧИ</a:t>
            </a:r>
            <a:r>
              <a:rPr lang="ru-RU" sz="2800" dirty="0" smtClean="0">
                <a:solidFill>
                  <a:srgbClr val="002060"/>
                </a:solidFill>
              </a:rPr>
              <a:t>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56584"/>
          </a:xfrm>
        </p:spPr>
        <p:txBody>
          <a:bodyPr>
            <a:normAutofit fontScale="55000" lnSpcReduction="20000"/>
          </a:bodyPr>
          <a:lstStyle/>
          <a:p>
            <a:pPr marL="137160" indent="0">
              <a:buNone/>
            </a:pPr>
            <a:r>
              <a:rPr lang="ru-RU" dirty="0"/>
              <a:t> </a:t>
            </a:r>
          </a:p>
          <a:p>
            <a:pPr marL="137160" indent="0">
              <a:buNone/>
            </a:pPr>
            <a:r>
              <a:rPr lang="ru-RU" sz="2900" b="1" dirty="0">
                <a:solidFill>
                  <a:schemeClr val="bg2">
                    <a:lumMod val="25000"/>
                  </a:schemeClr>
                </a:solidFill>
              </a:rPr>
              <a:t>Исходя из данных представлений о речи вытекают и понятия о ее нарушениях:</a:t>
            </a:r>
          </a:p>
          <a:p>
            <a:pPr lvl="0"/>
            <a:r>
              <a:rPr lang="ru-RU" sz="2900" dirty="0"/>
              <a:t>Недостатки звукопроизношения;</a:t>
            </a:r>
          </a:p>
          <a:p>
            <a:pPr lvl="0"/>
            <a:r>
              <a:rPr lang="ru-RU" sz="2900" dirty="0"/>
              <a:t>Недостатки слово и </a:t>
            </a:r>
            <a:r>
              <a:rPr lang="ru-RU" sz="2900" dirty="0" err="1"/>
              <a:t>фразообразования</a:t>
            </a:r>
            <a:r>
              <a:rPr lang="ru-RU" sz="2900" dirty="0"/>
              <a:t>;</a:t>
            </a:r>
          </a:p>
          <a:p>
            <a:pPr lvl="0"/>
            <a:r>
              <a:rPr lang="ru-RU" sz="2900" dirty="0"/>
              <a:t>Мелодико-интонационные недостатки (нарушения силы, высоты, тембра голоса); </a:t>
            </a:r>
          </a:p>
          <a:p>
            <a:pPr lvl="0"/>
            <a:r>
              <a:rPr lang="ru-RU" sz="2900" dirty="0"/>
              <a:t>Темпо-ритмические недостатки (ускоренный или замедленный темп речи, запинки, заикания, спотыкания и т.д.);</a:t>
            </a:r>
          </a:p>
          <a:p>
            <a:pPr lvl="0"/>
            <a:r>
              <a:rPr lang="ru-RU" sz="2900" dirty="0"/>
              <a:t>Недостатки письменной речи (чтения и письма).</a:t>
            </a:r>
          </a:p>
          <a:p>
            <a:pPr marL="137160" indent="0">
              <a:buNone/>
            </a:pPr>
            <a:endParaRPr lang="ru-RU" sz="2900" dirty="0"/>
          </a:p>
          <a:p>
            <a:pPr marL="137160" indent="0">
              <a:buNone/>
            </a:pPr>
            <a:r>
              <a:rPr lang="ru-RU" sz="2900" b="1" dirty="0" err="1" smtClean="0">
                <a:solidFill>
                  <a:schemeClr val="bg2">
                    <a:lumMod val="25000"/>
                  </a:schemeClr>
                </a:solidFill>
              </a:rPr>
              <a:t>Вдетской</a:t>
            </a:r>
            <a:r>
              <a:rPr lang="ru-RU" sz="2900" b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sz="2900" b="1" dirty="0">
                <a:solidFill>
                  <a:schemeClr val="bg2">
                    <a:lumMod val="25000"/>
                  </a:schemeClr>
                </a:solidFill>
              </a:rPr>
              <a:t>логопедии принято выделять следующие заключения о недостатках речи:</a:t>
            </a:r>
          </a:p>
          <a:p>
            <a:pPr lvl="0"/>
            <a:r>
              <a:rPr lang="ru-RU" sz="2900" b="1" dirty="0">
                <a:solidFill>
                  <a:srgbClr val="C00000"/>
                </a:solidFill>
              </a:rPr>
              <a:t>ФФН</a:t>
            </a:r>
            <a:r>
              <a:rPr lang="ru-RU" sz="2900" dirty="0"/>
              <a:t> – фонетико-фонематическое недоразвитие речи, включающее в себя недостатки произношения разных групп звуков, недостатки звонкости и твердости согласных звуков;</a:t>
            </a:r>
          </a:p>
          <a:p>
            <a:pPr lvl="0"/>
            <a:r>
              <a:rPr lang="ru-RU" sz="2900" b="1" dirty="0">
                <a:solidFill>
                  <a:srgbClr val="C00000"/>
                </a:solidFill>
              </a:rPr>
              <a:t>ОНР</a:t>
            </a:r>
            <a:r>
              <a:rPr lang="ru-RU" sz="2900" dirty="0">
                <a:solidFill>
                  <a:srgbClr val="C00000"/>
                </a:solidFill>
              </a:rPr>
              <a:t> </a:t>
            </a:r>
            <a:r>
              <a:rPr lang="ru-RU" sz="2900" dirty="0"/>
              <a:t>– общее недоразвитие речи, включающее в себя нарушение всех сторон речи.</a:t>
            </a:r>
          </a:p>
          <a:p>
            <a:pPr lvl="0"/>
            <a:r>
              <a:rPr lang="ru-RU" sz="2900" b="1" dirty="0" err="1">
                <a:solidFill>
                  <a:srgbClr val="C00000"/>
                </a:solidFill>
              </a:rPr>
              <a:t>Дисграфия</a:t>
            </a:r>
            <a:r>
              <a:rPr lang="ru-RU" sz="2900" b="1" dirty="0">
                <a:solidFill>
                  <a:srgbClr val="C00000"/>
                </a:solidFill>
              </a:rPr>
              <a:t> </a:t>
            </a:r>
            <a:r>
              <a:rPr lang="ru-RU" sz="2900" dirty="0"/>
              <a:t>– нарушение письма.</a:t>
            </a:r>
          </a:p>
          <a:p>
            <a:pPr lvl="0"/>
            <a:r>
              <a:rPr lang="ru-RU" sz="2900" b="1" dirty="0" err="1">
                <a:solidFill>
                  <a:srgbClr val="C00000"/>
                </a:solidFill>
              </a:rPr>
              <a:t>Дислексия</a:t>
            </a:r>
            <a:r>
              <a:rPr lang="ru-RU" sz="2900" b="1" dirty="0">
                <a:solidFill>
                  <a:srgbClr val="C00000"/>
                </a:solidFill>
              </a:rPr>
              <a:t> </a:t>
            </a:r>
            <a:r>
              <a:rPr lang="ru-RU" sz="2900" dirty="0"/>
              <a:t>– нарушение чтения.</a:t>
            </a:r>
          </a:p>
          <a:p>
            <a:pPr lvl="0"/>
            <a:r>
              <a:rPr lang="ru-RU" sz="2900" b="1" dirty="0">
                <a:solidFill>
                  <a:srgbClr val="C00000"/>
                </a:solidFill>
              </a:rPr>
              <a:t>Заикание</a:t>
            </a:r>
            <a:r>
              <a:rPr lang="ru-RU" sz="2900" b="1" dirty="0"/>
              <a:t> </a:t>
            </a:r>
            <a:r>
              <a:rPr lang="ru-RU" sz="2900" dirty="0"/>
              <a:t>– нарушение темпо-ритмической стороны речи.</a:t>
            </a:r>
          </a:p>
          <a:p>
            <a:pPr lvl="0"/>
            <a:r>
              <a:rPr lang="ru-RU" sz="2900" b="1" dirty="0" err="1">
                <a:solidFill>
                  <a:srgbClr val="C00000"/>
                </a:solidFill>
              </a:rPr>
              <a:t>Дислалия</a:t>
            </a:r>
            <a:r>
              <a:rPr lang="ru-RU" sz="2900" b="1" dirty="0">
                <a:solidFill>
                  <a:srgbClr val="C00000"/>
                </a:solidFill>
              </a:rPr>
              <a:t> </a:t>
            </a:r>
            <a:r>
              <a:rPr lang="ru-RU" sz="2900" dirty="0"/>
              <a:t>– нарушение звукопроизношения.</a:t>
            </a:r>
          </a:p>
          <a:p>
            <a:pPr lvl="0"/>
            <a:r>
              <a:rPr lang="ru-RU" sz="2900" b="1" dirty="0">
                <a:solidFill>
                  <a:srgbClr val="C00000"/>
                </a:solidFill>
              </a:rPr>
              <a:t>Дизартрия</a:t>
            </a:r>
            <a:r>
              <a:rPr lang="ru-RU" sz="2900" b="1" dirty="0"/>
              <a:t> </a:t>
            </a:r>
            <a:r>
              <a:rPr lang="ru-RU" sz="2900" dirty="0"/>
              <a:t>– нарушение произносительной стороны речи, обусловленное недостаточностью иннервации</a:t>
            </a:r>
          </a:p>
          <a:p>
            <a:pPr lvl="0"/>
            <a:r>
              <a:rPr lang="ru-RU" sz="2900" b="1" dirty="0">
                <a:solidFill>
                  <a:srgbClr val="C00000"/>
                </a:solidFill>
              </a:rPr>
              <a:t>Алалия</a:t>
            </a:r>
            <a:r>
              <a:rPr lang="ru-RU" sz="2900" b="1" dirty="0"/>
              <a:t> </a:t>
            </a:r>
            <a:r>
              <a:rPr lang="ru-RU" sz="2900" dirty="0"/>
              <a:t>- отсутствие или недоразвитие речи у детей</a:t>
            </a:r>
          </a:p>
          <a:p>
            <a:r>
              <a:rPr lang="ru-RU" sz="2900" dirty="0"/>
              <a:t>при нормальном слухе и первично сохранном интеллекте.</a:t>
            </a:r>
          </a:p>
        </p:txBody>
      </p:sp>
    </p:spTree>
    <p:extLst>
      <p:ext uri="{BB962C8B-B14F-4D97-AF65-F5344CB8AC3E}">
        <p14:creationId xmlns:p14="http://schemas.microsoft.com/office/powerpoint/2010/main" val="688209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954360"/>
          </a:xfrm>
        </p:spPr>
        <p:txBody>
          <a:bodyPr>
            <a:normAutofit fontScale="90000"/>
          </a:bodyPr>
          <a:lstStyle/>
          <a:p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r>
              <a:rPr lang="ru-RU" dirty="0" smtClean="0">
                <a:solidFill>
                  <a:srgbClr val="002060"/>
                </a:solidFill>
                <a:effectLst/>
              </a:rPr>
              <a:t>Дети с нарушениями речи</a:t>
            </a:r>
            <a:r>
              <a:rPr lang="ru-RU" dirty="0">
                <a:solidFill>
                  <a:srgbClr val="002060"/>
                </a:solidFill>
                <a:effectLst/>
              </a:rPr>
              <a:t/>
            </a:r>
            <a:br>
              <a:rPr lang="ru-RU" dirty="0">
                <a:solidFill>
                  <a:srgbClr val="002060"/>
                </a:solidFill>
                <a:effectLst/>
              </a:rPr>
            </a:b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980728"/>
            <a:ext cx="8229600" cy="4709160"/>
          </a:xfrm>
        </p:spPr>
        <p:txBody>
          <a:bodyPr>
            <a:normAutofit fontScale="62500" lnSpcReduction="20000"/>
          </a:bodyPr>
          <a:lstStyle/>
          <a:p>
            <a:pPr marL="137160" indent="0">
              <a:buNone/>
            </a:pPr>
            <a:r>
              <a:rPr lang="ru-RU" b="1" dirty="0">
                <a:solidFill>
                  <a:srgbClr val="002060"/>
                </a:solidFill>
              </a:rPr>
              <a:t>Дети с нарушениями речи </a:t>
            </a:r>
            <a:r>
              <a:rPr lang="ru-RU" dirty="0"/>
              <a:t>- это дети, имеющие отклонения в развитии речи при нормальном слухе и сохранном интеллекте. Нарушения речи многообразны, они могут проявляться в нарушении произношения, грамматического строя речи, бедности словарного запаса, а также в нарушении темпа и плавности речи. </a:t>
            </a:r>
          </a:p>
          <a:p>
            <a:r>
              <a:rPr lang="ru-RU" dirty="0"/>
              <a:t>По степени тяжести речевые нарушения можно разделить на те, которые не являются препятствием к обучению в массовой школе, и тяжелые нарушения, требующие специального обучения</a:t>
            </a:r>
            <a:r>
              <a:rPr lang="ru-RU" dirty="0" smtClean="0"/>
              <a:t>.</a:t>
            </a:r>
            <a:r>
              <a:rPr lang="ru-RU" dirty="0"/>
              <a:t> Основной признак тяжелого нарушения речи - резко выраженная ограниченность средств речевого общения при нормальном слухе и сохранном интеллекте. Дети, страдающие такими нарушениями, обладают скудным речевым запасом, некоторые совсем не говорят. Общение с окружающими в этом случае очень ограничено. Из тяжелых нарушений речи чаще всего встречаются </a:t>
            </a:r>
            <a:r>
              <a:rPr lang="ru-RU" u="sng" dirty="0">
                <a:hlinkClick r:id="rId2"/>
              </a:rPr>
              <a:t>алалия</a:t>
            </a:r>
            <a:r>
              <a:rPr lang="ru-RU" dirty="0"/>
              <a:t>, афазия, </a:t>
            </a:r>
            <a:r>
              <a:rPr lang="ru-RU" dirty="0" err="1"/>
              <a:t>ринолалия</a:t>
            </a:r>
            <a:r>
              <a:rPr lang="ru-RU" dirty="0"/>
              <a:t> и различного типа </a:t>
            </a:r>
            <a:r>
              <a:rPr lang="ru-RU" u="sng" dirty="0">
                <a:hlinkClick r:id="rId3"/>
              </a:rPr>
              <a:t>дизартрии</a:t>
            </a:r>
            <a:r>
              <a:rPr lang="ru-RU" dirty="0"/>
              <a:t>. </a:t>
            </a:r>
          </a:p>
          <a:p>
            <a:r>
              <a:rPr lang="ru-RU" dirty="0"/>
              <a:t>К тяжелым нарушениям речи относятся также некоторые формы </a:t>
            </a:r>
            <a:r>
              <a:rPr lang="ru-RU" u="sng" dirty="0">
                <a:hlinkClick r:id="rId4"/>
              </a:rPr>
              <a:t>заикания</a:t>
            </a:r>
            <a:r>
              <a:rPr lang="ru-RU" dirty="0"/>
              <a:t>, если этот дефект лишает ребенка возможности обучаться в массовой школе. </a:t>
            </a:r>
          </a:p>
          <a:p>
            <a:pPr marL="137160" indent="0">
              <a:buNone/>
            </a:pPr>
            <a:r>
              <a:rPr lang="ru-RU" dirty="0" smtClean="0"/>
              <a:t> </a:t>
            </a:r>
            <a:endParaRPr lang="ru-RU" dirty="0"/>
          </a:p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437112"/>
            <a:ext cx="2551671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059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229</TotalTime>
  <Words>3823</Words>
  <Application>Microsoft Office PowerPoint</Application>
  <PresentationFormat>Экран (4:3)</PresentationFormat>
  <Paragraphs>351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Апекс</vt:lpstr>
      <vt:lpstr>ПРАВИЛЬНАЯ  РЕЧЬ – ЭТО ВАЖНО!</vt:lpstr>
      <vt:lpstr>Детская речь</vt:lpstr>
      <vt:lpstr>Стадии развития речи малыша </vt:lpstr>
      <vt:lpstr>Презентация PowerPoint</vt:lpstr>
      <vt:lpstr>Упражнения для развития речи дошкольника:</vt:lpstr>
      <vt:lpstr>Презентация PowerPoint</vt:lpstr>
      <vt:lpstr>Презентация PowerPoint</vt:lpstr>
      <vt:lpstr>ВИДЫ   НАРУШЕНИЙ   РЕЧИ.</vt:lpstr>
      <vt:lpstr> Дети с нарушениями речи </vt:lpstr>
      <vt:lpstr>ВОСПИТАНИЕ И ОБУЧЕНИЕ РЕБЕНКА   С УЧЕТОМ ПОЛА РЕБЕНКА </vt:lpstr>
      <vt:lpstr>Особые дети – особое общение</vt:lpstr>
      <vt:lpstr>Радуга в шкафу у крохи</vt:lpstr>
      <vt:lpstr>Красный</vt:lpstr>
      <vt:lpstr>Синий </vt:lpstr>
      <vt:lpstr>Голубой</vt:lpstr>
      <vt:lpstr>Желтый </vt:lpstr>
      <vt:lpstr>Оранжевый</vt:lpstr>
      <vt:lpstr>Белый</vt:lpstr>
      <vt:lpstr>Коричневый</vt:lpstr>
      <vt:lpstr>Розовый</vt:lpstr>
      <vt:lpstr>Черный</vt:lpstr>
      <vt:lpstr>Рекомендации педагогам  и родителям по учету доминантной  сенсорной модальности ребенка в период подготовки к школьному обучению </vt:lpstr>
      <vt:lpstr>Презентация PowerPoint</vt:lpstr>
      <vt:lpstr>Презентация PowerPoint</vt:lpstr>
      <vt:lpstr>Что делают логопеды?</vt:lpstr>
      <vt:lpstr>Развитие мышц артикуляционно-речевого аппарата </vt:lpstr>
      <vt:lpstr>Примерные сроки окончательного усвоения  деть­ми  гласных и согласных звуков.</vt:lpstr>
      <vt:lpstr>Артикуляционная гимнастика</vt:lpstr>
      <vt:lpstr>Рекомендации  по проведению упражнений артикуляционной гимнастики </vt:lpstr>
      <vt:lpstr>Организация проведения  артикуляционной гимнастики </vt:lpstr>
      <vt:lpstr>Упражнения для губ</vt:lpstr>
      <vt:lpstr>Упражнения для развития подвижности губ  </vt:lpstr>
      <vt:lpstr>Упражнения для губ и щек </vt:lpstr>
      <vt:lpstr>Статические упражнения для языка</vt:lpstr>
      <vt:lpstr>Динамические упражнения для языка. </vt:lpstr>
      <vt:lpstr>Упражнения для развития подвижности нижней челюсти</vt:lpstr>
      <vt:lpstr>Необходимость преодоления несовершенств детской речи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MSI</dc:creator>
  <cp:lastModifiedBy>MSI</cp:lastModifiedBy>
  <cp:revision>86</cp:revision>
  <dcterms:created xsi:type="dcterms:W3CDTF">2015-11-23T17:51:51Z</dcterms:created>
  <dcterms:modified xsi:type="dcterms:W3CDTF">2015-12-04T20:23:22Z</dcterms:modified>
</cp:coreProperties>
</file>