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63" r:id="rId9"/>
    <p:sldId id="266" r:id="rId10"/>
    <p:sldId id="267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52" autoAdjust="0"/>
    <p:restoredTop sz="94664" autoAdjust="0"/>
  </p:normalViewPr>
  <p:slideViewPr>
    <p:cSldViewPr>
      <p:cViewPr varScale="1">
        <p:scale>
          <a:sx n="39" d="100"/>
          <a:sy n="39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9.xml"/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617A78-AE76-40EC-A376-F717936AF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D269-7399-471C-8495-A5053C603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004A-C7EC-47B1-AE0B-A0AE10277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31271-5AD4-4BED-9CFE-4FE0F1354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5B952-DF67-489B-85A2-ACD3B19DD6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DD94B-759F-4136-B5D1-7F3DEEC2B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40AC-9308-4BC6-BF65-96AB40EF0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79A74-3AC8-4DF4-B818-491577ACD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D627F-CF69-421A-9621-ACAE13A85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9F0C3-EF4F-4634-8456-A7BEA2F36D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FCF30-C8AC-43A9-A925-E9577C226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CD9DC-6C98-4533-935E-1F903E456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BC56-6952-4C34-BD10-52FE2F4A1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D5376-B572-420C-8F14-A90EE8403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5EF184C-03BF-43C7-8D50-3F153D97BF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1800" smtClean="0"/>
              <a:t>              Муниципальное бюджетное дошкольное образовательное</a:t>
            </a:r>
            <a:br>
              <a:rPr lang="ru-RU" sz="1800" smtClean="0"/>
            </a:br>
            <a:r>
              <a:rPr lang="ru-RU" sz="1800" smtClean="0"/>
              <a:t>              учреждение   «Детский сад № 6- общеразвивающего вида»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smtClean="0"/>
              <a:t>  Проект по культурно-гигиеническим навыкам </a:t>
            </a:r>
          </a:p>
          <a:p>
            <a:pPr algn="ctr" eaLnBrk="1" hangingPunct="1">
              <a:buFontTx/>
              <a:buNone/>
            </a:pPr>
            <a:endParaRPr lang="ru-RU" sz="2800" smtClean="0"/>
          </a:p>
          <a:p>
            <a:pPr algn="ctr" eaLnBrk="1" hangingPunct="1">
              <a:buFontTx/>
              <a:buNone/>
            </a:pPr>
            <a:r>
              <a:rPr lang="ru-RU" sz="2800" smtClean="0"/>
              <a:t>«Девчонки и мальчишки – </a:t>
            </a:r>
          </a:p>
          <a:p>
            <a:pPr algn="ctr" eaLnBrk="1" hangingPunct="1">
              <a:buFontTx/>
              <a:buNone/>
            </a:pPr>
            <a:r>
              <a:rPr lang="ru-RU" sz="2800" smtClean="0"/>
              <a:t>чистоплотные детишки»</a:t>
            </a:r>
          </a:p>
          <a:p>
            <a:pPr eaLnBrk="1" hangingPunct="1"/>
            <a:endParaRPr lang="ru-RU" sz="2800" smtClean="0"/>
          </a:p>
          <a:p>
            <a:pPr eaLnBrk="1" hangingPunct="1">
              <a:buFontTx/>
              <a:buNone/>
            </a:pPr>
            <a:r>
              <a:rPr lang="ru-RU" sz="2000" smtClean="0"/>
              <a:t>                     Первая младшая группа «Муравьишки»    </a:t>
            </a:r>
          </a:p>
          <a:p>
            <a:pPr eaLnBrk="1" hangingPunct="1">
              <a:buFontTx/>
              <a:buNone/>
            </a:pPr>
            <a:r>
              <a:rPr lang="ru-RU" sz="2000" smtClean="0"/>
              <a:t>                                               Автор проекта: Грошева М.И.             </a:t>
            </a:r>
            <a:r>
              <a:rPr lang="ru-RU" smtClean="0"/>
              <a:t>                                                     </a:t>
            </a:r>
            <a:endParaRPr lang="ru-RU" sz="2000" smtClean="0"/>
          </a:p>
          <a:p>
            <a:pPr eaLnBrk="1" hangingPunct="1">
              <a:buFontTx/>
              <a:buNone/>
            </a:pPr>
            <a:r>
              <a:rPr lang="ru-RU" sz="2000" smtClean="0"/>
              <a:t>                                                                            </a:t>
            </a:r>
          </a:p>
          <a:p>
            <a:pPr eaLnBrk="1" hangingPunct="1">
              <a:buFontTx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ChangeArrowheads="1"/>
          </p:cNvSpPr>
          <p:nvPr/>
        </p:nvSpPr>
        <p:spPr bwMode="auto">
          <a:xfrm>
            <a:off x="1619250" y="404813"/>
            <a:ext cx="482441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Закатаем рукава, </a:t>
            </a:r>
          </a:p>
          <a:p>
            <a:r>
              <a:rPr lang="ru-RU"/>
              <a:t>Открываем кран – вода</a:t>
            </a:r>
          </a:p>
          <a:p>
            <a:r>
              <a:rPr lang="ru-RU"/>
              <a:t>Моем глазки, моем щёчки</a:t>
            </a:r>
          </a:p>
          <a:p>
            <a:r>
              <a:rPr lang="ru-RU"/>
              <a:t>Моем уши и ладошки</a:t>
            </a:r>
          </a:p>
          <a:p>
            <a:r>
              <a:rPr lang="ru-RU"/>
              <a:t>Посмотрите, крошки, </a:t>
            </a:r>
          </a:p>
          <a:p>
            <a:r>
              <a:rPr lang="ru-RU"/>
              <a:t>На свои ладошки.</a:t>
            </a:r>
          </a:p>
          <a:p>
            <a:r>
              <a:rPr lang="ru-RU"/>
              <a:t>Чистые ладошки!</a:t>
            </a:r>
          </a:p>
        </p:txBody>
      </p:sp>
      <p:pic>
        <p:nvPicPr>
          <p:cNvPr id="22533" name="Picture 5" descr="IMG_64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00438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IMG_63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4813"/>
            <a:ext cx="4284662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IMG_64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781300"/>
            <a:ext cx="4679950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/>
              <a:t>Рисование </a:t>
            </a:r>
            <a:r>
              <a:rPr lang="en-US" sz="3600" smtClean="0"/>
              <a:t>“</a:t>
            </a:r>
            <a:r>
              <a:rPr lang="ru-RU" sz="3600" smtClean="0"/>
              <a:t>полотенце для зайки</a:t>
            </a:r>
            <a:r>
              <a:rPr lang="en-US" sz="3600" smtClean="0"/>
              <a:t>”</a:t>
            </a:r>
            <a:endParaRPr lang="ru-RU" sz="3600" smtClean="0"/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4572000" y="1125538"/>
            <a:ext cx="38877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Лейся чистая водичка,</a:t>
            </a:r>
          </a:p>
          <a:p>
            <a:r>
              <a:rPr lang="ru-RU"/>
              <a:t>Ты умой мне чисто личико,</a:t>
            </a:r>
          </a:p>
          <a:p>
            <a:r>
              <a:rPr lang="ru-RU"/>
              <a:t>Шейку, ручки умывай,</a:t>
            </a:r>
          </a:p>
          <a:p>
            <a:r>
              <a:rPr lang="ru-RU"/>
              <a:t>Ничего не забывай!</a:t>
            </a:r>
          </a:p>
        </p:txBody>
      </p:sp>
      <p:pic>
        <p:nvPicPr>
          <p:cNvPr id="25605" name="Picture 5" descr="IMG_68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40322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G_68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588" y="2492375"/>
            <a:ext cx="4824412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IMG_68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357563"/>
            <a:ext cx="4929187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2400" smtClean="0"/>
              <a:t>                     Итог проекта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z="1600" smtClean="0"/>
              <a:t>              * Повысился уровень освоения детьми культурно-гигиенических 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     навыков: дети знают свои полотенца, снимают их с крючочка, 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    закатывают рукава, стараются вытирать руки на сухо и т.д.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* Дети радуются своим успехам, когда им удаётся одеть или снять 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     носочки, сандалии. Учатся пользоваться носовым платком ит.д.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     С удовольствием принимают похвалу от взрослых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*  У родителей повысилось желание создать все условия для </a:t>
            </a:r>
          </a:p>
          <a:p>
            <a:pPr eaLnBrk="1" hangingPunct="1">
              <a:buFontTx/>
              <a:buNone/>
            </a:pPr>
            <a:r>
              <a:rPr lang="ru-RU" sz="1600" smtClean="0"/>
              <a:t>                     успешного закрепления у детей КГН дома.</a:t>
            </a:r>
          </a:p>
          <a:p>
            <a:pPr eaLnBrk="1" hangingPunct="1">
              <a:buFontTx/>
              <a:buNone/>
            </a:pPr>
            <a:endParaRPr lang="ru-RU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36838"/>
            <a:ext cx="8229600" cy="1143000"/>
          </a:xfrm>
        </p:spPr>
        <p:txBody>
          <a:bodyPr/>
          <a:lstStyle/>
          <a:p>
            <a:pPr eaLnBrk="1" hangingPunct="1"/>
            <a:r>
              <a:rPr lang="ru-RU" b="1" i="1" smtClean="0"/>
              <a:t>Спасибо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           </a:t>
            </a:r>
            <a:r>
              <a:rPr lang="ru-RU" sz="2000" b="1" smtClean="0"/>
              <a:t>Тема:</a:t>
            </a:r>
            <a:r>
              <a:rPr lang="ru-RU" sz="2000" smtClean="0"/>
              <a:t> «Девчонки и мальчишки – чистоплотные детишки»</a:t>
            </a:r>
          </a:p>
        </p:txBody>
      </p:sp>
      <p:sp>
        <p:nvSpPr>
          <p:cNvPr id="1741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     </a:t>
            </a:r>
          </a:p>
          <a:p>
            <a:pPr eaLnBrk="1" hangingPunct="1">
              <a:buFontTx/>
              <a:buNone/>
            </a:pPr>
            <a:r>
              <a:rPr lang="ru-RU" smtClean="0"/>
              <a:t>       </a:t>
            </a:r>
            <a:r>
              <a:rPr lang="ru-RU" sz="2000" b="1" smtClean="0"/>
              <a:t>Участники проекта:</a:t>
            </a:r>
            <a:r>
              <a:rPr lang="ru-RU" sz="2000" smtClean="0"/>
              <a:t> дети первой младшей группы,  </a:t>
            </a:r>
          </a:p>
          <a:p>
            <a:pPr eaLnBrk="1" hangingPunct="1">
              <a:buFontTx/>
              <a:buNone/>
            </a:pPr>
            <a:r>
              <a:rPr lang="ru-RU" sz="2000" smtClean="0"/>
              <a:t>             воспитатели, младший воспитатель, родители.</a:t>
            </a:r>
          </a:p>
          <a:p>
            <a:pPr eaLnBrk="1" hangingPunct="1">
              <a:buFontTx/>
              <a:buNone/>
            </a:pPr>
            <a:endParaRPr lang="ru-RU" sz="2000" smtClean="0"/>
          </a:p>
          <a:p>
            <a:pPr eaLnBrk="1" hangingPunct="1">
              <a:buFontTx/>
              <a:buNone/>
            </a:pPr>
            <a:r>
              <a:rPr lang="ru-RU" sz="2000" smtClean="0"/>
              <a:t>            </a:t>
            </a:r>
            <a:r>
              <a:rPr lang="ru-RU" sz="2000" b="1" smtClean="0"/>
              <a:t>Срок реализации:</a:t>
            </a:r>
            <a:r>
              <a:rPr lang="ru-RU" sz="2000" smtClean="0"/>
              <a:t>  2 недели</a:t>
            </a:r>
          </a:p>
          <a:p>
            <a:pPr eaLnBrk="1" hangingPunct="1">
              <a:buFontTx/>
              <a:buNone/>
            </a:pPr>
            <a:endParaRPr lang="ru-RU" sz="2000" smtClean="0"/>
          </a:p>
          <a:p>
            <a:pPr eaLnBrk="1" hangingPunct="1">
              <a:buFontTx/>
              <a:buNone/>
            </a:pPr>
            <a:r>
              <a:rPr lang="ru-RU" sz="2000" smtClean="0"/>
              <a:t>           </a:t>
            </a:r>
            <a:r>
              <a:rPr lang="ru-RU" sz="2000" b="1" smtClean="0"/>
              <a:t> Вид:</a:t>
            </a:r>
            <a:r>
              <a:rPr lang="ru-RU" sz="2000" smtClean="0"/>
              <a:t> краткосрочный                        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1800" smtClean="0"/>
              <a:t>                 </a:t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>                       </a:t>
            </a:r>
            <a:r>
              <a:rPr lang="ru-RU" sz="2400" b="1" smtClean="0"/>
              <a:t>Актуальность темы проекта:</a:t>
            </a:r>
            <a:br>
              <a:rPr lang="ru-RU" sz="2400" b="1" smtClean="0"/>
            </a:br>
            <a:endParaRPr lang="ru-RU" sz="2400" b="1" smtClean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 </a:t>
            </a:r>
            <a:r>
              <a:rPr lang="en-US" smtClean="0"/>
              <a:t>     </a:t>
            </a:r>
            <a:r>
              <a:rPr lang="ru-RU" sz="1800" smtClean="0"/>
              <a:t> </a:t>
            </a:r>
            <a:r>
              <a:rPr lang="ru-RU" smtClean="0"/>
              <a:t>   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331913" y="1614488"/>
            <a:ext cx="669607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/>
              <a:t>Культурно-гигиенические навыки – важная составная часть культуры поведения. Необходимость опрятности, содержания в чистоте лица, рук, тела, одежды, обуви</a:t>
            </a:r>
            <a:endParaRPr lang="en-US" b="1"/>
          </a:p>
          <a:p>
            <a:pPr algn="ctr"/>
            <a:r>
              <a:rPr lang="ru-RU" b="1"/>
              <a:t> продиктованная не только требованиями гигиены, но и нормами человеческих отношений.</a:t>
            </a:r>
            <a:endParaRPr lang="ru-RU"/>
          </a:p>
          <a:p>
            <a:pPr algn="ctr"/>
            <a:r>
              <a:rPr lang="ru-RU"/>
              <a:t>Педагоги и родители должны постоянно помнить,</a:t>
            </a:r>
            <a:endParaRPr lang="en-US"/>
          </a:p>
          <a:p>
            <a:pPr algn="ctr"/>
            <a:r>
              <a:rPr lang="ru-RU"/>
              <a:t> что привитые в детстве навыки, в том числе культурно-гигиенические, приносят человеку огромную пользу в течение всей его последующей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z="2000" smtClean="0"/>
              <a:t>             </a:t>
            </a:r>
            <a:r>
              <a:rPr lang="ru-RU" sz="2000" b="1" smtClean="0"/>
              <a:t>Цель проекта:</a:t>
            </a:r>
            <a:br>
              <a:rPr lang="ru-RU" sz="2000" b="1" smtClean="0"/>
            </a:br>
            <a:r>
              <a:rPr lang="ru-RU" sz="1400" smtClean="0"/>
              <a:t>                   Воспитание у детей младшего дошкольного возраста культурно-    </a:t>
            </a:r>
            <a:br>
              <a:rPr lang="ru-RU" sz="1400" smtClean="0"/>
            </a:br>
            <a:r>
              <a:rPr lang="ru-RU" sz="1400" smtClean="0"/>
              <a:t>                   гигиенических навыков в игровой форме.</a:t>
            </a:r>
            <a:br>
              <a:rPr lang="ru-RU" sz="1400" smtClean="0"/>
            </a:br>
            <a:endParaRPr lang="ru-RU" sz="1400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296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             </a:t>
            </a:r>
            <a:r>
              <a:rPr lang="ru-RU" sz="2000" b="1" smtClean="0"/>
              <a:t>Задачи: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400" smtClean="0"/>
              <a:t>       </a:t>
            </a:r>
            <a:r>
              <a:rPr lang="ru-RU" sz="1400" smtClean="0"/>
              <a:t>1. Формировать культурно-гигиенические навыки у детей младшего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  дошкольного возраста;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2. Воспитывать у детей желание выглядеть чистыми, аккуратными и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  опрятными;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3. Закрепить представления о правилах личной гигиены, систематизировать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  знания детей о необходимости гигиенических процедур;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4. Укрепить связи между детским садом и семьёй, привлечь родителей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  к совместной работе по формированию гигиенических навыков.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    </a:t>
            </a:r>
            <a:r>
              <a:rPr lang="ru-RU" sz="2000" b="1" smtClean="0"/>
              <a:t>Ожидаемый результат: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 	     </a:t>
            </a:r>
            <a:r>
              <a:rPr lang="ru-RU" sz="1400" smtClean="0"/>
              <a:t>* Повышение уровня освоения культурно-гигиенических навыков;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* Эмоциональная отзывчивость в процессе применения практических умений;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     * Повышение знаний у родителей для обеспечения успешного развития детей.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1400" smtClean="0"/>
              <a:t>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2400" smtClean="0"/>
              <a:t>               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>          Этапы реализации проекта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196975"/>
            <a:ext cx="7416800" cy="4929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     </a:t>
            </a:r>
          </a:p>
          <a:p>
            <a:pPr eaLnBrk="1" hangingPunct="1">
              <a:buFontTx/>
              <a:buNone/>
            </a:pPr>
            <a:r>
              <a:rPr lang="ru-RU" smtClean="0"/>
              <a:t>      </a:t>
            </a:r>
            <a:r>
              <a:rPr lang="ru-RU" sz="2400" smtClean="0"/>
              <a:t> </a:t>
            </a:r>
            <a:r>
              <a:rPr lang="en-US" sz="2800" smtClean="0">
                <a:solidFill>
                  <a:schemeClr val="tx2"/>
                </a:solidFill>
              </a:rPr>
              <a:t>I</a:t>
            </a:r>
            <a:r>
              <a:rPr lang="ru-RU" sz="2800" smtClean="0">
                <a:solidFill>
                  <a:schemeClr val="tx2"/>
                </a:solidFill>
              </a:rPr>
              <a:t> этап – подготовительный</a:t>
            </a:r>
            <a:r>
              <a:rPr lang="ru-RU" sz="1600" smtClean="0"/>
              <a:t>             </a:t>
            </a:r>
          </a:p>
          <a:p>
            <a:pPr eaLnBrk="1" hangingPunct="1">
              <a:buFontTx/>
              <a:buNone/>
            </a:pPr>
            <a:r>
              <a:rPr lang="ru-RU" smtClean="0"/>
              <a:t>       </a:t>
            </a:r>
            <a:r>
              <a:rPr lang="ru-RU" sz="1600" smtClean="0"/>
              <a:t>1. Подготовить в группе необходимый материал для познава-	  тельной и продуктивной деятельности.</a:t>
            </a:r>
          </a:p>
          <a:p>
            <a:pPr eaLnBrk="1" hangingPunct="1">
              <a:buFontTx/>
              <a:buNone/>
            </a:pPr>
            <a:endParaRPr lang="ru-RU" sz="1600" smtClean="0"/>
          </a:p>
          <a:p>
            <a:pPr eaLnBrk="1" hangingPunct="1">
              <a:buFontTx/>
              <a:buNone/>
            </a:pPr>
            <a:r>
              <a:rPr lang="ru-RU" sz="1600" smtClean="0"/>
              <a:t>              2. Индивидуальное консультирование родителей по результатам 	  диагностики.</a:t>
            </a:r>
          </a:p>
          <a:p>
            <a:pPr eaLnBrk="1" hangingPunct="1">
              <a:buFontTx/>
              <a:buNone/>
            </a:pPr>
            <a:endParaRPr lang="ru-RU" sz="1600" smtClean="0"/>
          </a:p>
          <a:p>
            <a:pPr eaLnBrk="1" hangingPunct="1">
              <a:buFontTx/>
              <a:buNone/>
            </a:pPr>
            <a:r>
              <a:rPr lang="ru-RU" sz="1600" smtClean="0"/>
              <a:t>	        3. Подобрать литературу, игры, иллюстрации.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mtClean="0"/>
              <a:t>      </a:t>
            </a:r>
            <a:r>
              <a:rPr lang="en-US" sz="2800" smtClean="0"/>
              <a:t>II </a:t>
            </a:r>
            <a:r>
              <a:rPr lang="ru-RU" sz="2800" smtClean="0"/>
              <a:t>этап – реализация проекта (по плану)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/>
              <a:t>      </a:t>
            </a:r>
          </a:p>
        </p:txBody>
      </p:sp>
      <p:graphicFrame>
        <p:nvGraphicFramePr>
          <p:cNvPr id="17619" name="Group 211"/>
          <p:cNvGraphicFramePr>
            <a:graphicFrameLocks noGrp="1"/>
          </p:cNvGraphicFramePr>
          <p:nvPr>
            <p:ph sz="half" idx="2"/>
          </p:nvPr>
        </p:nvGraphicFramePr>
        <p:xfrm>
          <a:off x="1187450" y="1268413"/>
          <a:ext cx="6913563" cy="4084637"/>
        </p:xfrm>
        <a:graphic>
          <a:graphicData uri="http://schemas.openxmlformats.org/drawingml/2006/table">
            <a:tbl>
              <a:tblPr/>
              <a:tblGrid>
                <a:gridCol w="431800"/>
                <a:gridCol w="3240088"/>
                <a:gridCol w="1512887"/>
                <a:gridCol w="1728788"/>
              </a:tblGrid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Мероприятия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Педагоги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Родители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1. Ситуативный разговор «Кукла Даша испачкалась».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2. Разучивание потешки «Водичка, водичка…»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3. Рассматривание иллюстраций, отражающих режимные процессы -  умывания, одевание, купание.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Введение детей в игровые ситуации.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Организация занятий и бесед.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Консультации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родителей: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«Воспитание гигиенических навыков  и самостоятельности у детей 1 младшей группы»;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9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Исследовательская деятельность: опыты с водой (тёплая, холодная, чистая, грязная)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87" name="Group 131"/>
          <p:cNvGraphicFramePr>
            <a:graphicFrameLocks noGrp="1"/>
          </p:cNvGraphicFramePr>
          <p:nvPr>
            <p:ph/>
          </p:nvPr>
        </p:nvGraphicFramePr>
        <p:xfrm>
          <a:off x="1042988" y="692150"/>
          <a:ext cx="7356475" cy="5553075"/>
        </p:xfrm>
        <a:graphic>
          <a:graphicData uri="http://schemas.openxmlformats.org/drawingml/2006/table">
            <a:tbl>
              <a:tblPr/>
              <a:tblGrid>
                <a:gridCol w="458787"/>
                <a:gridCol w="3448050"/>
                <a:gridCol w="1611313"/>
                <a:gridCol w="1838325"/>
              </a:tblGrid>
              <a:tr h="955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Сюжетно- отобразительная игра: «Купание куклы Даши»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(совместная деятельность со взрослым, игры с водой)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Чтение художествен-ной литературы.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Оказание помощи детям при реализации их замыслов.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Привлечение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Родителей к совместной деятельности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«Режим дня как средство воспитания здорового ребёнка».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Анкетирование: «Культурно – гигиенические навыки вашего ребёнка?»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Рисование: «Полотенце для зайки»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Пальчиковая игра: «Раз, два, три, четыре, пять…»;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Режимный процесс «Обучение  умыванию»;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Наблюдение за трудом младшего воспитателя;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Совместные действия: уборка игрушек после игры.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Чтение  Чуковского К. «Мойдодыр»;  потешки.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7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Музыкально- ритмические движения: «Вот как мы умеем»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  <a:endParaRPr lang="ru-RU" smtClean="0"/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765175"/>
            <a:ext cx="7561262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          </a:t>
            </a:r>
            <a:r>
              <a:rPr lang="en-US" sz="2800" smtClean="0">
                <a:solidFill>
                  <a:schemeClr val="tx2"/>
                </a:solidFill>
              </a:rPr>
              <a:t>III </a:t>
            </a:r>
            <a:r>
              <a:rPr lang="ru-RU" sz="2800" smtClean="0">
                <a:solidFill>
                  <a:schemeClr val="tx2"/>
                </a:solidFill>
              </a:rPr>
              <a:t>этап – итоговый</a:t>
            </a:r>
          </a:p>
          <a:p>
            <a:pPr eaLnBrk="1" hangingPunct="1">
              <a:buFontTx/>
              <a:buNone/>
            </a:pPr>
            <a:endParaRPr lang="ru-RU" sz="2400" smtClean="0"/>
          </a:p>
          <a:p>
            <a:pPr algn="just" eaLnBrk="1" hangingPunct="1">
              <a:buFontTx/>
              <a:buNone/>
            </a:pPr>
            <a:r>
              <a:rPr lang="ru-RU" sz="1600" smtClean="0"/>
              <a:t>	- Дети узнают процессы умывания, одевания на картинках, по   возможности правильно называют эти процессы, испытывают положительные чувства в связи с выполнением гигиенических процедур.</a:t>
            </a:r>
          </a:p>
          <a:p>
            <a:pPr algn="just" eaLnBrk="1" hangingPunct="1">
              <a:buFontTx/>
              <a:buNone/>
            </a:pPr>
            <a:endParaRPr lang="ru-RU" sz="1600" smtClean="0"/>
          </a:p>
          <a:p>
            <a:pPr algn="just" eaLnBrk="1" hangingPunct="1">
              <a:buFontTx/>
              <a:buNone/>
            </a:pPr>
            <a:r>
              <a:rPr lang="ru-RU" sz="1600" smtClean="0"/>
              <a:t>	- Проявляют самостоятельность в умывании, одевании, кормлении.</a:t>
            </a:r>
          </a:p>
          <a:p>
            <a:pPr algn="just" eaLnBrk="1" hangingPunct="1">
              <a:buFontTx/>
              <a:buNone/>
            </a:pPr>
            <a:endParaRPr lang="ru-RU" sz="1600" smtClean="0"/>
          </a:p>
          <a:p>
            <a:pPr algn="just" eaLnBrk="1" hangingPunct="1">
              <a:buFontTx/>
              <a:buNone/>
            </a:pPr>
            <a:r>
              <a:rPr lang="ru-RU" sz="1600" smtClean="0"/>
              <a:t>	- Рассказывают потешки об умывании, сопровождают действия текстом.</a:t>
            </a:r>
          </a:p>
          <a:p>
            <a:pPr algn="just" eaLnBrk="1" hangingPunct="1">
              <a:buFontTx/>
              <a:buNone/>
            </a:pPr>
            <a:endParaRPr lang="ru-RU" sz="1600" smtClean="0"/>
          </a:p>
          <a:p>
            <a:pPr algn="just" eaLnBrk="1" hangingPunct="1">
              <a:buFontTx/>
              <a:buNone/>
            </a:pPr>
            <a:r>
              <a:rPr lang="ru-RU" sz="1600" smtClean="0"/>
              <a:t>	- Рассматривают в зеркале своё чистое лицо. </a:t>
            </a:r>
          </a:p>
          <a:p>
            <a:pPr algn="just" eaLnBrk="1" hangingPunct="1">
              <a:buFontTx/>
              <a:buNone/>
            </a:pPr>
            <a:endParaRPr lang="ru-RU" sz="1600" smtClean="0"/>
          </a:p>
          <a:p>
            <a:pPr algn="just" eaLnBrk="1" hangingPunct="1">
              <a:buFontTx/>
              <a:buNone/>
            </a:pPr>
            <a:r>
              <a:rPr lang="ru-RU" sz="1600" smtClean="0"/>
              <a:t>	- Играют в сюжетно-отобразительные игры.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20713"/>
            <a:ext cx="8229600" cy="1512887"/>
          </a:xfrm>
        </p:spPr>
        <p:txBody>
          <a:bodyPr/>
          <a:lstStyle/>
          <a:p>
            <a:pPr eaLnBrk="1" hangingPunct="1"/>
            <a:r>
              <a:rPr lang="en-US" sz="2000" smtClean="0"/>
              <a:t>“</a:t>
            </a:r>
            <a:r>
              <a:rPr lang="ru-RU" sz="2000" smtClean="0"/>
              <a:t>Купание куклы Даши</a:t>
            </a:r>
            <a:r>
              <a:rPr lang="en-US" sz="2000" smtClean="0"/>
              <a:t>” </a:t>
            </a:r>
            <a:r>
              <a:rPr lang="ru-RU" sz="2000" smtClean="0"/>
              <a:t>– познавательная деятельность</a:t>
            </a:r>
          </a:p>
        </p:txBody>
      </p:sp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4932363" y="981075"/>
            <a:ext cx="352901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 ручейке вода струится</a:t>
            </a:r>
          </a:p>
          <a:p>
            <a:r>
              <a:rPr lang="ru-RU"/>
              <a:t>В речке плещется вода.</a:t>
            </a:r>
          </a:p>
          <a:p>
            <a:r>
              <a:rPr lang="ru-RU"/>
              <a:t>Мы под краном будем </a:t>
            </a:r>
          </a:p>
          <a:p>
            <a:r>
              <a:rPr lang="ru-RU"/>
              <a:t>мыться,</a:t>
            </a:r>
          </a:p>
          <a:p>
            <a:r>
              <a:rPr lang="ru-RU"/>
              <a:t>Без воды мы никуда.</a:t>
            </a:r>
          </a:p>
          <a:p>
            <a:r>
              <a:rPr lang="ru-RU"/>
              <a:t>Моем руки, моем лица</a:t>
            </a:r>
          </a:p>
          <a:p>
            <a:r>
              <a:rPr lang="ru-RU"/>
              <a:t>Мылом, щёткой и водой.</a:t>
            </a:r>
          </a:p>
          <a:p>
            <a:r>
              <a:rPr lang="ru-RU"/>
              <a:t>Если ты не любишь мыться,</a:t>
            </a:r>
          </a:p>
          <a:p>
            <a:r>
              <a:rPr lang="ru-RU"/>
              <a:t>Эту песенку не пой.</a:t>
            </a:r>
          </a:p>
        </p:txBody>
      </p:sp>
      <p:pic>
        <p:nvPicPr>
          <p:cNvPr id="21513" name="Picture 9" descr="IMG_67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937000"/>
            <a:ext cx="3348037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559</Words>
  <Application>Microsoft Office PowerPoint</Application>
  <PresentationFormat>Экран (4:3)</PresentationFormat>
  <Paragraphs>139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Arial</vt:lpstr>
      <vt:lpstr>Оформление по умолчанию</vt:lpstr>
      <vt:lpstr>              Муниципальное бюджетное дошкольное образовательное               учреждение   «Детский сад № 6- общеразвивающего вида»</vt:lpstr>
      <vt:lpstr>               Тема: «Девчонки и мальчишки – чистоплотные детишки»</vt:lpstr>
      <vt:lpstr>                                           Актуальность темы проекта: </vt:lpstr>
      <vt:lpstr>             Цель проекта:                    Воспитание у детей младшего дошкольного возраста культурно-                        гигиенических навыков в игровой форме. </vt:lpstr>
      <vt:lpstr>                             Этапы реализации проекта  </vt:lpstr>
      <vt:lpstr>      II этап – реализация проекта (по плану)</vt:lpstr>
      <vt:lpstr>Слайд 7</vt:lpstr>
      <vt:lpstr> </vt:lpstr>
      <vt:lpstr>Слайд 9</vt:lpstr>
      <vt:lpstr>Слайд 10</vt:lpstr>
      <vt:lpstr>Рисование “полотенце для зайки”</vt:lpstr>
      <vt:lpstr>                     Итог проекта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</cp:revision>
  <dcterms:created xsi:type="dcterms:W3CDTF">2015-12-15T16:32:01Z</dcterms:created>
  <dcterms:modified xsi:type="dcterms:W3CDTF">2017-03-18T16:47:34Z</dcterms:modified>
</cp:coreProperties>
</file>