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4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302" r:id="rId12"/>
    <p:sldId id="266" r:id="rId13"/>
    <p:sldId id="267" r:id="rId14"/>
    <p:sldId id="268" r:id="rId15"/>
    <p:sldId id="288" r:id="rId16"/>
    <p:sldId id="269" r:id="rId17"/>
    <p:sldId id="285" r:id="rId18"/>
    <p:sldId id="284" r:id="rId19"/>
    <p:sldId id="289" r:id="rId20"/>
    <p:sldId id="303" r:id="rId21"/>
    <p:sldId id="270" r:id="rId22"/>
    <p:sldId id="271" r:id="rId23"/>
    <p:sldId id="304" r:id="rId24"/>
    <p:sldId id="291" r:id="rId25"/>
    <p:sldId id="272" r:id="rId26"/>
    <p:sldId id="287" r:id="rId27"/>
    <p:sldId id="292" r:id="rId28"/>
    <p:sldId id="301" r:id="rId29"/>
    <p:sldId id="308" r:id="rId30"/>
    <p:sldId id="309" r:id="rId31"/>
    <p:sldId id="311" r:id="rId32"/>
    <p:sldId id="312" r:id="rId33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416" autoAdjust="0"/>
  </p:normalViewPr>
  <p:slideViewPr>
    <p:cSldViewPr>
      <p:cViewPr varScale="1">
        <p:scale>
          <a:sx n="75" d="100"/>
          <a:sy n="75" d="100"/>
        </p:scale>
        <p:origin x="141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C40036-9E97-4115-855B-19BB1A09559B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17F78-278C-4953-ADD1-BE1629E64A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131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17F78-278C-4953-ADD1-BE1629E64AE9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0045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17F78-278C-4953-ADD1-BE1629E64AE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709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17F78-278C-4953-ADD1-BE1629E64AE9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581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5FF6-E24F-45B6-894E-E12ED70B22E5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8BA9-953D-4534-A75C-D1175654CF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569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5FF6-E24F-45B6-894E-E12ED70B22E5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8BA9-953D-4534-A75C-D1175654CF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190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5FF6-E24F-45B6-894E-E12ED70B22E5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8BA9-953D-4534-A75C-D1175654CF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5944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5FF6-E24F-45B6-894E-E12ED70B22E5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8BA9-953D-4534-A75C-D1175654CF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827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5FF6-E24F-45B6-894E-E12ED70B22E5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8BA9-953D-4534-A75C-D1175654CF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8701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5FF6-E24F-45B6-894E-E12ED70B22E5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8BA9-953D-4534-A75C-D1175654CF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778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5FF6-E24F-45B6-894E-E12ED70B22E5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8BA9-953D-4534-A75C-D1175654CF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478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5FF6-E24F-45B6-894E-E12ED70B22E5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8BA9-953D-4534-A75C-D1175654CF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589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5FF6-E24F-45B6-894E-E12ED70B22E5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8BA9-953D-4534-A75C-D1175654CF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633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5FF6-E24F-45B6-894E-E12ED70B22E5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8BA9-953D-4534-A75C-D1175654CF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629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5FF6-E24F-45B6-894E-E12ED70B22E5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8BA9-953D-4534-A75C-D1175654CF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513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5FF6-E24F-45B6-894E-E12ED70B22E5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8BA9-953D-4534-A75C-D1175654CF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327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5FF6-E24F-45B6-894E-E12ED70B22E5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8BA9-953D-4534-A75C-D1175654CF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271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5FF6-E24F-45B6-894E-E12ED70B22E5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8BA9-953D-4534-A75C-D1175654CF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655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5FF6-E24F-45B6-894E-E12ED70B22E5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8BA9-953D-4534-A75C-D1175654CF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083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5FF6-E24F-45B6-894E-E12ED70B22E5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8BA9-953D-4534-A75C-D1175654CF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597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65FF6-E24F-45B6-894E-E12ED70B22E5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644F8BA9-953D-4534-A75C-D1175654CF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453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  <p:sldLayoutId id="2147483868" r:id="rId14"/>
    <p:sldLayoutId id="2147483869" r:id="rId15"/>
    <p:sldLayoutId id="214748387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714356"/>
            <a:ext cx="7772400" cy="164307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МБОУ «Школа – интернат №1»</a:t>
            </a:r>
            <a:br>
              <a:rPr lang="ru-RU" sz="3600" dirty="0" smtClean="0"/>
            </a:br>
            <a:r>
              <a:rPr lang="ru-RU" sz="3600" dirty="0" smtClean="0"/>
              <a:t>города Рязани.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2643182"/>
            <a:ext cx="7643866" cy="2928958"/>
          </a:xfrm>
        </p:spPr>
        <p:txBody>
          <a:bodyPr>
            <a:normAutofit fontScale="92500"/>
          </a:bodyPr>
          <a:lstStyle/>
          <a:p>
            <a:pPr algn="ctr"/>
            <a:r>
              <a:rPr lang="ru-RU" sz="5400" b="1" dirty="0" smtClean="0"/>
              <a:t>Реализация программы</a:t>
            </a:r>
          </a:p>
          <a:p>
            <a:pPr algn="ctr"/>
            <a:r>
              <a:rPr lang="ru-RU" sz="5400" b="1" dirty="0" smtClean="0"/>
              <a:t>«Здоровье»</a:t>
            </a:r>
          </a:p>
          <a:p>
            <a:pPr algn="ctr"/>
            <a:endParaRPr lang="ru-RU" dirty="0"/>
          </a:p>
          <a:p>
            <a:r>
              <a:rPr lang="ru-RU" sz="2000" dirty="0" smtClean="0"/>
              <a:t>2016-2017учебный год.</a:t>
            </a:r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План выполнения работ.</a:t>
            </a:r>
            <a:endParaRPr lang="ru-RU" sz="32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9427390"/>
              </p:ext>
            </p:extLst>
          </p:nvPr>
        </p:nvGraphicFramePr>
        <p:xfrm>
          <a:off x="500034" y="785794"/>
          <a:ext cx="8229600" cy="6855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528"/>
                <a:gridCol w="3286148"/>
                <a:gridCol w="2143140"/>
                <a:gridCol w="1828784"/>
              </a:tblGrid>
              <a:tr h="236074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Вид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Ответственные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Сроки</a:t>
                      </a:r>
                      <a:endParaRPr lang="ru-RU" dirty="0"/>
                    </a:p>
                  </a:txBody>
                  <a:tcPr/>
                </a:tc>
              </a:tr>
              <a:tr h="66316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Формирование групп. Выбор темы. Определение проблем.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Учитель,</a:t>
                      </a:r>
                    </a:p>
                    <a:p>
                      <a:r>
                        <a:rPr lang="ru-RU" dirty="0" smtClean="0"/>
                        <a:t>обучающиеся.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Сентябрь 2016 г.</a:t>
                      </a:r>
                      <a:endParaRPr lang="ru-RU" dirty="0"/>
                    </a:p>
                  </a:txBody>
                  <a:tcPr/>
                </a:tc>
              </a:tr>
              <a:tr h="66316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Составление плана проекта. Распределение заданий.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Учитель, обучающиеся.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Сентябрь</a:t>
                      </a:r>
                      <a:endParaRPr lang="ru-RU" dirty="0"/>
                    </a:p>
                  </a:txBody>
                  <a:tcPr/>
                </a:tc>
              </a:tr>
              <a:tr h="947371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Работа с источниками. Составление и решение математических задач.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Работа в группах,</a:t>
                      </a:r>
                    </a:p>
                    <a:p>
                      <a:r>
                        <a:rPr lang="ru-RU" dirty="0" smtClean="0"/>
                        <a:t>Индивидуальная работа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Октябрь</a:t>
                      </a:r>
                      <a:endParaRPr lang="ru-RU" dirty="0"/>
                    </a:p>
                  </a:txBody>
                  <a:tcPr/>
                </a:tc>
              </a:tr>
              <a:tr h="861011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Сдача на проверку черновиков. Оформление теоретических и практический задач.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Учитель, обучающиеся.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Ноябрь</a:t>
                      </a:r>
                      <a:endParaRPr lang="ru-RU" dirty="0"/>
                    </a:p>
                  </a:txBody>
                  <a:tcPr/>
                </a:tc>
              </a:tr>
              <a:tr h="875305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Устный отчёт о проделанной работе. Оценка результатов деятельности.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Экспертная </a:t>
                      </a:r>
                    </a:p>
                    <a:p>
                      <a:r>
                        <a:rPr lang="ru-RU" dirty="0" smtClean="0"/>
                        <a:t>группа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Декабрь</a:t>
                      </a:r>
                      <a:endParaRPr lang="ru-RU" dirty="0"/>
                    </a:p>
                  </a:txBody>
                  <a:tcPr/>
                </a:tc>
              </a:tr>
              <a:tr h="532409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Подготовка к защите проекта. Создание презентации.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Учитель, обучающиеся.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Январь 2017 г.</a:t>
                      </a:r>
                      <a:endParaRPr lang="ru-RU" dirty="0"/>
                    </a:p>
                  </a:txBody>
                  <a:tcPr/>
                </a:tc>
              </a:tr>
              <a:tr h="947371"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Оформление проектной папки.</a:t>
                      </a:r>
                    </a:p>
                    <a:p>
                      <a:r>
                        <a:rPr lang="ru-RU" dirty="0" smtClean="0"/>
                        <a:t>Защита проекта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Учитель, обучающиеся.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Январь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/>
          <a:lstStyle/>
          <a:p>
            <a:r>
              <a:rPr lang="ru-RU" dirty="0" smtClean="0"/>
              <a:t>Ведущие специалисты</a:t>
            </a:r>
            <a:endParaRPr lang="ru-RU" dirty="0"/>
          </a:p>
        </p:txBody>
      </p:sp>
      <p:pic>
        <p:nvPicPr>
          <p:cNvPr id="4" name="Содержимое 3" descr="IMG_96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285860"/>
            <a:ext cx="7929617" cy="5357850"/>
          </a:xfrm>
        </p:spPr>
      </p:pic>
    </p:spTree>
    <p:extLst>
      <p:ext uri="{BB962C8B-B14F-4D97-AF65-F5344CB8AC3E}">
        <p14:creationId xmlns:p14="http://schemas.microsoft.com/office/powerpoint/2010/main" val="1562645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І. Сведения о инфекционных заболеваниях.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Микробы в организме человека.</a:t>
            </a:r>
          </a:p>
          <a:p>
            <a:pPr marL="514350" indent="-514350">
              <a:buAutoNum type="arabicPeriod"/>
            </a:pPr>
            <a:r>
              <a:rPr lang="ru-RU" dirty="0" smtClean="0"/>
              <a:t>Взаимодействие человека с микробами.</a:t>
            </a:r>
          </a:p>
          <a:p>
            <a:pPr marL="514350" indent="-514350">
              <a:buAutoNum type="arabicPeriod"/>
            </a:pPr>
            <a:r>
              <a:rPr lang="ru-RU" dirty="0" smtClean="0"/>
              <a:t>Механизмы защиты.</a:t>
            </a:r>
          </a:p>
          <a:p>
            <a:pPr marL="514350" indent="-514350">
              <a:buAutoNum type="arabicPeriod"/>
            </a:pPr>
            <a:r>
              <a:rPr lang="ru-RU" dirty="0" smtClean="0"/>
              <a:t>Источник возбудителей инфекции.</a:t>
            </a:r>
          </a:p>
          <a:p>
            <a:pPr marL="514350" indent="-514350">
              <a:buAutoNum type="arabicPeriod"/>
            </a:pPr>
            <a:r>
              <a:rPr lang="ru-RU" dirty="0" smtClean="0"/>
              <a:t>Механизмы передачи инфекции.</a:t>
            </a:r>
          </a:p>
          <a:p>
            <a:pPr marL="514350" indent="-514350">
              <a:buAutoNum type="arabicPeriod"/>
            </a:pPr>
            <a:r>
              <a:rPr lang="ru-RU" dirty="0" smtClean="0"/>
              <a:t>Виды инфекционных заболеваний (ОРВИ, грипп, кишечные инфекции, вирусный гепатит, туберкулёз). 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ІІ. Медицинская статистика.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9" y="1412776"/>
            <a:ext cx="6347714" cy="4628587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ОРВИ – самое распространённое в мире заболевание.</a:t>
            </a:r>
          </a:p>
          <a:p>
            <a:pPr marL="514350" indent="-514350">
              <a:buNone/>
            </a:pPr>
            <a:r>
              <a:rPr lang="ru-RU" dirty="0" smtClean="0"/>
              <a:t>2. В нашей стране ежегодно болеют 30 млн. человек, из них 70% составляют дети и подростки.</a:t>
            </a:r>
          </a:p>
          <a:p>
            <a:pPr marL="514350" indent="-514350">
              <a:buNone/>
            </a:pPr>
            <a:r>
              <a:rPr lang="ru-RU" dirty="0" smtClean="0"/>
              <a:t>3. В год в мире погибают более 4млн.человек от острых кишечных инфекций.</a:t>
            </a:r>
          </a:p>
          <a:p>
            <a:pPr marL="514350" indent="-514350">
              <a:buNone/>
            </a:pPr>
            <a:r>
              <a:rPr lang="ru-RU" dirty="0" smtClean="0"/>
              <a:t>4. В нашей стране в год болеют ОКИ более 600 000 детей.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 </a:t>
            </a:r>
            <a:r>
              <a:rPr lang="ru-RU" sz="3200" b="1" dirty="0" smtClean="0"/>
              <a:t>ІІІ. Учёные микробиологи.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484784"/>
            <a:ext cx="6347714" cy="388077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Эдвард  </a:t>
            </a:r>
            <a:r>
              <a:rPr lang="ru-RU" dirty="0" err="1" smtClean="0"/>
              <a:t>Дженнер</a:t>
            </a:r>
            <a:r>
              <a:rPr lang="ru-RU" dirty="0" smtClean="0"/>
              <a:t> – английский врач и натуралист – первый открыл способ оспопрививания (вакцинация) – 1798 г.</a:t>
            </a:r>
          </a:p>
          <a:p>
            <a:pPr marL="514350" indent="-514350">
              <a:buAutoNum type="arabicPeriod"/>
            </a:pPr>
            <a:r>
              <a:rPr lang="ru-RU" dirty="0" smtClean="0"/>
              <a:t> Луи Пастер – автор теории о том, что можно создавать у организма невосприимчивость (иммунитет) к болезни.</a:t>
            </a:r>
          </a:p>
          <a:p>
            <a:pPr marL="514350" indent="-514350">
              <a:buNone/>
            </a:pPr>
            <a:r>
              <a:rPr lang="ru-RU" dirty="0" smtClean="0"/>
              <a:t>3. «Отец медицины» Гиппократ написал первый в мире трактат «Эпидемии», описал симптомы гриппа( 421 год до нашей эры).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IV</a:t>
            </a:r>
            <a:r>
              <a:rPr lang="ru-RU" sz="2800" b="1" dirty="0" smtClean="0"/>
              <a:t>.Сведения из толкового словаря.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9" y="1484784"/>
            <a:ext cx="6347714" cy="4556579"/>
          </a:xfrm>
        </p:spPr>
        <p:txBody>
          <a:bodyPr>
            <a:normAutofit/>
          </a:bodyPr>
          <a:lstStyle/>
          <a:p>
            <a:r>
              <a:rPr lang="ru-RU" dirty="0" smtClean="0"/>
              <a:t>Эпидемия-/греч. </a:t>
            </a:r>
            <a:r>
              <a:rPr lang="en-US" dirty="0" err="1" smtClean="0"/>
              <a:t>Epidemia</a:t>
            </a:r>
            <a:r>
              <a:rPr lang="en-US" dirty="0" smtClean="0"/>
              <a:t>-</a:t>
            </a:r>
            <a:r>
              <a:rPr lang="ru-RU" dirty="0" smtClean="0"/>
              <a:t>повальная болезнь/-быстрое распространение инфекционной болезни значительно превышающее уровень обычной заболеваемости в данной местности.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Вакцинация-/от лат.</a:t>
            </a:r>
            <a:r>
              <a:rPr lang="en-US" dirty="0" err="1" smtClean="0"/>
              <a:t>vaccus</a:t>
            </a:r>
            <a:r>
              <a:rPr lang="en-US" dirty="0" smtClean="0"/>
              <a:t>-</a:t>
            </a:r>
            <a:r>
              <a:rPr lang="ru-RU" dirty="0" smtClean="0"/>
              <a:t>корова/-или прививка-это процесс ввода в организм человека антигенного материала, способного вызвать у него устойчивую иммунную реакцию.</a:t>
            </a:r>
          </a:p>
          <a:p>
            <a:endParaRPr lang="ru-RU" dirty="0" smtClean="0"/>
          </a:p>
          <a:p>
            <a:r>
              <a:rPr lang="ru-RU" dirty="0" smtClean="0"/>
              <a:t>Иммунитет- невосприимчивость организма</a:t>
            </a:r>
          </a:p>
          <a:p>
            <a:pPr>
              <a:buNone/>
            </a:pPr>
            <a:r>
              <a:rPr lang="ru-RU" dirty="0" smtClean="0"/>
              <a:t>    к инфекциям и инфекционным агентам. 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523256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V</a:t>
            </a:r>
            <a:r>
              <a:rPr lang="ru-RU" sz="3200" b="1" dirty="0" smtClean="0"/>
              <a:t>. Математические задачи по теме: «Профилактика инфекционных заболеваний»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714908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ru-RU" sz="9600" b="1" dirty="0" smtClean="0"/>
          </a:p>
          <a:p>
            <a:pPr algn="ctr">
              <a:buNone/>
            </a:pPr>
            <a:r>
              <a:rPr lang="ru-RU" sz="9600" b="1" dirty="0" smtClean="0"/>
              <a:t>«Десятичные дроби»</a:t>
            </a:r>
          </a:p>
          <a:p>
            <a:pPr>
              <a:buNone/>
            </a:pPr>
            <a:r>
              <a:rPr lang="ru-RU" sz="11200" dirty="0" smtClean="0"/>
              <a:t>1. </a:t>
            </a:r>
            <a:r>
              <a:rPr lang="ru-RU" sz="14400" dirty="0" smtClean="0"/>
              <a:t>В период эпидемии гриппа 0,7 учащихся 6 класса заболели. Сколько учеников устояли перед вирусом, если всего в классе 30 человек?</a:t>
            </a:r>
          </a:p>
          <a:p>
            <a:pPr>
              <a:buNone/>
            </a:pPr>
            <a:r>
              <a:rPr lang="ru-RU" sz="14400" dirty="0" smtClean="0"/>
              <a:t>      Ответ: 9 человек.</a:t>
            </a:r>
          </a:p>
          <a:p>
            <a:pPr>
              <a:buNone/>
            </a:pPr>
            <a:r>
              <a:rPr lang="ru-RU" sz="14400" dirty="0" smtClean="0"/>
              <a:t>     /Решила Рудакова Д./</a:t>
            </a:r>
          </a:p>
          <a:p>
            <a:pPr>
              <a:buNone/>
            </a:pPr>
            <a:r>
              <a:rPr lang="ru-RU" sz="14400" dirty="0" smtClean="0"/>
              <a:t>  </a:t>
            </a:r>
          </a:p>
          <a:p>
            <a:pPr>
              <a:buNone/>
            </a:pPr>
            <a:r>
              <a:rPr lang="ru-RU" sz="11200" dirty="0" smtClean="0"/>
              <a:t>.</a:t>
            </a:r>
          </a:p>
          <a:p>
            <a:pPr>
              <a:buNone/>
            </a:pPr>
            <a:r>
              <a:rPr lang="ru-RU" sz="8000" dirty="0" smtClean="0"/>
              <a:t> </a:t>
            </a:r>
          </a:p>
          <a:p>
            <a:pPr>
              <a:buNone/>
            </a:pPr>
            <a:endParaRPr lang="ru-RU" sz="5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«Десятичные дроби».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2000" dirty="0" smtClean="0"/>
              <a:t>2. Иван Иванов , ученик 6 класса ,ходил в школу заболевшим. За первый день он заразил несколько человек, во второй день  - в два раза больше и в третий день столько , сколько  в первый и во второй день вместе. После этого родители спохватились и вызвали врача. Сколько учеников заразились в первый день, если из 30 человек здоровыми остались 18 человек?</a:t>
            </a:r>
          </a:p>
          <a:p>
            <a:pPr>
              <a:buNone/>
            </a:pPr>
            <a:r>
              <a:rPr lang="ru-RU" sz="2000" dirty="0" smtClean="0"/>
              <a:t>   Ответ: 2 человека.  /Решил </a:t>
            </a:r>
            <a:r>
              <a:rPr lang="ru-RU" sz="2000" dirty="0" err="1" smtClean="0"/>
              <a:t>Туйназаров</a:t>
            </a:r>
            <a:r>
              <a:rPr lang="ru-RU" sz="2000" dirty="0" smtClean="0"/>
              <a:t> Ш</a:t>
            </a:r>
            <a:r>
              <a:rPr lang="ru-RU" dirty="0" smtClean="0"/>
              <a:t>./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9906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Десятичные дроби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2400" dirty="0" smtClean="0"/>
              <a:t>3. Из 30 учеников 6 класса прививка от гриппа была сделана 20 учащимся, из них во время эпидемии заболели двое. Из числа учащихся, не сделавших прививку, заболели 9 человек. Какую часть составили больные из группы, делавшей прививку, какую часть составили больные из группы , не делавшей прививку?</a:t>
            </a:r>
          </a:p>
          <a:p>
            <a:pPr>
              <a:buNone/>
            </a:pPr>
            <a:r>
              <a:rPr lang="ru-RU" sz="2400" dirty="0" smtClean="0"/>
              <a:t>    В  какой группе  часть заболевших больше, на сколько?</a:t>
            </a:r>
          </a:p>
          <a:p>
            <a:pPr>
              <a:buNone/>
            </a:pPr>
            <a:r>
              <a:rPr lang="ru-RU" sz="2400" dirty="0" smtClean="0"/>
              <a:t>    Ответ: 0,1 и 0,9; на 0,8.</a:t>
            </a:r>
          </a:p>
          <a:p>
            <a:pPr>
              <a:buNone/>
            </a:pPr>
            <a:r>
              <a:rPr lang="ru-RU" sz="2400" dirty="0"/>
              <a:t> </a:t>
            </a:r>
            <a:r>
              <a:rPr lang="ru-RU" sz="2400" dirty="0" smtClean="0"/>
              <a:t>    Решил - Балашов Роман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Десятичные дроби.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/>
              <a:t>   4. Каждый новый возбудитель гриппа возникал в прошлом через 12 лет. Какое количество сильных эпидемий перенесёт за свою жизнь средний житель, если продолжительность его жизни 75?</a:t>
            </a:r>
          </a:p>
          <a:p>
            <a:pPr>
              <a:buNone/>
            </a:pPr>
            <a:r>
              <a:rPr lang="ru-RU" sz="2400" dirty="0" smtClean="0"/>
              <a:t>   Ответ: 6, 25.</a:t>
            </a:r>
          </a:p>
          <a:p>
            <a:pPr>
              <a:buNone/>
            </a:pPr>
            <a:r>
              <a:rPr lang="ru-RU" sz="2400" dirty="0" smtClean="0"/>
              <a:t>   /Решила Лоренц Алёна</a:t>
            </a:r>
            <a:r>
              <a:rPr lang="ru-RU" dirty="0" smtClean="0"/>
              <a:t>/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/>
          <a:lstStyle/>
          <a:p>
            <a:r>
              <a:rPr lang="ru-RU" dirty="0" smtClean="0"/>
              <a:t>Проектная работа</a:t>
            </a:r>
            <a:br>
              <a:rPr lang="ru-RU" dirty="0" smtClean="0"/>
            </a:br>
            <a:r>
              <a:rPr lang="ru-RU" dirty="0" smtClean="0"/>
              <a:t>по теме: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285991"/>
            <a:ext cx="8229600" cy="385765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800" b="1" dirty="0" smtClean="0"/>
              <a:t>«Профилактика </a:t>
            </a:r>
          </a:p>
          <a:p>
            <a:pPr algn="ctr">
              <a:buNone/>
            </a:pPr>
            <a:r>
              <a:rPr lang="ru-RU" sz="4800" b="1" dirty="0" smtClean="0"/>
              <a:t>Инфекционных заболеваний</a:t>
            </a:r>
          </a:p>
          <a:p>
            <a:pPr algn="ctr">
              <a:buNone/>
            </a:pPr>
            <a:r>
              <a:rPr lang="ru-RU" sz="4800" b="1" dirty="0" smtClean="0"/>
              <a:t>на математическом </a:t>
            </a:r>
          </a:p>
          <a:p>
            <a:pPr algn="ctr">
              <a:buNone/>
            </a:pPr>
            <a:r>
              <a:rPr lang="ru-RU" sz="4800" b="1" dirty="0" smtClean="0"/>
              <a:t>материале».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 группа вычислителей.</a:t>
            </a:r>
            <a:br>
              <a:rPr lang="ru-RU" dirty="0" smtClean="0"/>
            </a:br>
            <a:r>
              <a:rPr lang="ru-RU" dirty="0" smtClean="0"/>
              <a:t>Руководитель </a:t>
            </a:r>
            <a:r>
              <a:rPr lang="ru-RU" dirty="0" err="1" smtClean="0"/>
              <a:t>Туйназаров</a:t>
            </a:r>
            <a:r>
              <a:rPr lang="ru-RU" dirty="0" smtClean="0"/>
              <a:t> Ш.</a:t>
            </a:r>
            <a:endParaRPr lang="ru-RU" dirty="0"/>
          </a:p>
        </p:txBody>
      </p:sp>
      <p:pic>
        <p:nvPicPr>
          <p:cNvPr id="4" name="Содержимое 3" descr="IMG_96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3" y="1600200"/>
            <a:ext cx="7929618" cy="4900634"/>
          </a:xfrm>
        </p:spPr>
      </p:pic>
    </p:spTree>
    <p:extLst>
      <p:ext uri="{BB962C8B-B14F-4D97-AF65-F5344CB8AC3E}">
        <p14:creationId xmlns:p14="http://schemas.microsoft.com/office/powerpoint/2010/main" val="37942837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07157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«Десятичные дроби»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588"/>
            <a:ext cx="8229600" cy="492924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sz="4600" dirty="0" smtClean="0"/>
              <a:t>  </a:t>
            </a:r>
            <a:r>
              <a:rPr lang="ru-RU" sz="3400" dirty="0" smtClean="0"/>
              <a:t>5. Вычислите и расшифруйте имя английского врача, первым в мире доказавшего, что заболевания чёрной оспой можно избежать</a:t>
            </a:r>
          </a:p>
          <a:p>
            <a:pPr>
              <a:buNone/>
            </a:pPr>
            <a:r>
              <a:rPr lang="ru-RU" dirty="0" smtClean="0"/>
              <a:t>  3,8                         0,57                  87,8                4,16                        5</a:t>
            </a:r>
          </a:p>
          <a:p>
            <a:pPr>
              <a:buNone/>
            </a:pPr>
            <a:r>
              <a:rPr lang="ru-RU" dirty="0" smtClean="0"/>
              <a:t> -1,4                       -0,37                  +1,5                +1,2                       -2,6</a:t>
            </a:r>
          </a:p>
          <a:p>
            <a:pPr>
              <a:buNone/>
            </a:pPr>
            <a:r>
              <a:rPr lang="ru-RU" dirty="0" smtClean="0"/>
              <a:t> Х0,1                       +1,82                -7,3                  х10                       </a:t>
            </a:r>
            <a:r>
              <a:rPr lang="ru-RU" dirty="0" err="1" smtClean="0"/>
              <a:t>х10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-0,02                      :0,01                х0,01                -51,4                    +3,25</a:t>
            </a:r>
          </a:p>
          <a:p>
            <a:pPr>
              <a:buNone/>
            </a:pPr>
            <a:r>
              <a:rPr lang="ru-RU" dirty="0" smtClean="0"/>
              <a:t> Х100                      :100                  +1,4                 :0,01                     -7,05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 Р</a:t>
            </a:r>
            <a:r>
              <a:rPr lang="ru-RU" dirty="0" smtClean="0"/>
              <a:t>                                  </a:t>
            </a:r>
            <a:r>
              <a:rPr lang="ru-RU" b="1" dirty="0" smtClean="0"/>
              <a:t>Н                    Е</a:t>
            </a:r>
            <a:r>
              <a:rPr lang="ru-RU" dirty="0" smtClean="0"/>
              <a:t>                      </a:t>
            </a:r>
            <a:r>
              <a:rPr lang="ru-RU" b="1" dirty="0" smtClean="0"/>
              <a:t>Ж  </a:t>
            </a:r>
            <a:r>
              <a:rPr lang="ru-RU" dirty="0" smtClean="0"/>
              <a:t>                        </a:t>
            </a:r>
            <a:r>
              <a:rPr lang="ru-RU" b="1" dirty="0" smtClean="0"/>
              <a:t> Д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Решали:  Рудакова Д., Лоренц А., </a:t>
            </a:r>
            <a:r>
              <a:rPr lang="ru-RU" dirty="0" err="1" smtClean="0"/>
              <a:t>Норбутаева</a:t>
            </a:r>
            <a:r>
              <a:rPr lang="ru-RU" dirty="0" smtClean="0"/>
              <a:t> </a:t>
            </a:r>
            <a:r>
              <a:rPr lang="ru-RU" dirty="0" err="1" smtClean="0"/>
              <a:t>Зайниев</a:t>
            </a:r>
            <a:r>
              <a:rPr lang="ru-RU" dirty="0" smtClean="0"/>
              <a:t>, Захарова В</a:t>
            </a:r>
          </a:p>
          <a:p>
            <a:pPr>
              <a:buNone/>
            </a:pPr>
            <a:r>
              <a:rPr lang="ru-RU" dirty="0" smtClean="0"/>
              <a:t>Руководитель –</a:t>
            </a:r>
            <a:r>
              <a:rPr lang="ru-RU" dirty="0" err="1" smtClean="0"/>
              <a:t>Туйназаров</a:t>
            </a:r>
            <a:r>
              <a:rPr lang="ru-RU" dirty="0" smtClean="0"/>
              <a:t> Ш.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285884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«Десятичные дроби»</a:t>
            </a:r>
            <a:br>
              <a:rPr lang="ru-RU" sz="3200" b="1" dirty="0" smtClean="0"/>
            </a:br>
            <a:endParaRPr lang="ru-RU" sz="32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2071678"/>
          <a:ext cx="8229599" cy="2786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1393033">
                <a:tc>
                  <a:txBody>
                    <a:bodyPr/>
                    <a:lstStyle/>
                    <a:p>
                      <a:r>
                        <a:rPr lang="ru-RU" dirty="0" smtClean="0"/>
                        <a:t>20,2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2,22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2,02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2,02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2,22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22</a:t>
                      </a:r>
                      <a:endParaRPr lang="ru-RU" dirty="0"/>
                    </a:p>
                  </a:txBody>
                  <a:tcPr/>
                </a:tc>
              </a:tr>
              <a:tr h="1393033">
                <a:tc>
                  <a:txBody>
                    <a:bodyPr/>
                    <a:lstStyle/>
                    <a:p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р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2413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2группа вычислителей</a:t>
            </a:r>
            <a:br>
              <a:rPr lang="ru-RU" sz="3200" dirty="0" smtClean="0"/>
            </a:br>
            <a:r>
              <a:rPr lang="ru-RU" sz="3200" dirty="0" smtClean="0"/>
              <a:t>руководитель </a:t>
            </a:r>
            <a:r>
              <a:rPr lang="ru-RU" sz="3200" dirty="0" err="1" smtClean="0"/>
              <a:t>Акользина</a:t>
            </a:r>
            <a:r>
              <a:rPr lang="ru-RU" sz="3200" dirty="0" smtClean="0"/>
              <a:t> Д.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8" name="Содержимое 7" descr="IMG_96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96182" y="2160588"/>
            <a:ext cx="5175249" cy="3881437"/>
          </a:xfrm>
        </p:spPr>
      </p:pic>
    </p:spTree>
    <p:extLst>
      <p:ext uri="{BB962C8B-B14F-4D97-AF65-F5344CB8AC3E}">
        <p14:creationId xmlns:p14="http://schemas.microsoft.com/office/powerpoint/2010/main" val="22177289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6984776" cy="151216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«Десятичные дроби»</a:t>
            </a:r>
            <a:br>
              <a:rPr lang="ru-RU" sz="3200" b="1" dirty="0" smtClean="0"/>
            </a:b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2484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</a:t>
            </a:r>
            <a:r>
              <a:rPr lang="ru-RU" sz="2000" dirty="0" smtClean="0"/>
              <a:t>6.  Решите примеры, занесите ответы в таблицу и узнайте, как назван способ излечения от чёрной оспы.</a:t>
            </a:r>
          </a:p>
          <a:p>
            <a:pPr>
              <a:buNone/>
            </a:pPr>
            <a:r>
              <a:rPr lang="ru-RU" sz="2000" dirty="0" smtClean="0"/>
              <a:t>     5,72+35,8 – </a:t>
            </a:r>
            <a:r>
              <a:rPr lang="ru-RU" sz="2000" b="1" dirty="0" smtClean="0"/>
              <a:t>В,    </a:t>
            </a:r>
            <a:r>
              <a:rPr lang="ru-RU" sz="2000" dirty="0" smtClean="0"/>
              <a:t>68,06+1,94 – </a:t>
            </a:r>
            <a:r>
              <a:rPr lang="ru-RU" sz="2000" b="1" dirty="0" smtClean="0"/>
              <a:t>Ц,   </a:t>
            </a:r>
            <a:r>
              <a:rPr lang="ru-RU" sz="2000" dirty="0" smtClean="0"/>
              <a:t>14,97+0,079 – </a:t>
            </a:r>
            <a:r>
              <a:rPr lang="ru-RU" sz="2000" b="1" dirty="0" smtClean="0"/>
              <a:t>Я,  </a:t>
            </a:r>
            <a:r>
              <a:rPr lang="ru-RU" sz="2000" dirty="0" smtClean="0"/>
              <a:t>53,8+8,503 – </a:t>
            </a:r>
            <a:r>
              <a:rPr lang="ru-RU" sz="2000" b="1" dirty="0" smtClean="0"/>
              <a:t>Н</a:t>
            </a:r>
            <a:r>
              <a:rPr lang="ru-RU" sz="2000" dirty="0" smtClean="0"/>
              <a:t>, </a:t>
            </a:r>
          </a:p>
          <a:p>
            <a:pPr>
              <a:buNone/>
            </a:pPr>
            <a:r>
              <a:rPr lang="ru-RU" sz="2000" dirty="0" smtClean="0"/>
              <a:t>     932,6-876 –</a:t>
            </a:r>
            <a:r>
              <a:rPr lang="ru-RU" sz="2000" b="1" dirty="0" smtClean="0"/>
              <a:t> А</a:t>
            </a:r>
            <a:r>
              <a:rPr lang="ru-RU" sz="2000" dirty="0" smtClean="0"/>
              <a:t>,</a:t>
            </a:r>
          </a:p>
          <a:p>
            <a:pPr>
              <a:buNone/>
            </a:pPr>
            <a:r>
              <a:rPr lang="ru-RU" sz="2000" dirty="0" smtClean="0"/>
              <a:t>    200,3- 118,43 –</a:t>
            </a:r>
            <a:r>
              <a:rPr lang="ru-RU" sz="2000" b="1" dirty="0" smtClean="0"/>
              <a:t>И</a:t>
            </a:r>
            <a:r>
              <a:rPr lang="ru-RU" sz="2000" dirty="0" smtClean="0"/>
              <a:t>,     111,11 – 83,38 – </a:t>
            </a:r>
            <a:r>
              <a:rPr lang="ru-RU" sz="2000" b="1" dirty="0" smtClean="0"/>
              <a:t>К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Решали: </a:t>
            </a:r>
            <a:r>
              <a:rPr lang="ru-RU" sz="2000" dirty="0" err="1" smtClean="0"/>
              <a:t>Хушвактова</a:t>
            </a:r>
            <a:r>
              <a:rPr lang="ru-RU" sz="2000" dirty="0" smtClean="0"/>
              <a:t> М, </a:t>
            </a:r>
            <a:r>
              <a:rPr lang="ru-RU" sz="2000" dirty="0" err="1" smtClean="0"/>
              <a:t>Самбурин</a:t>
            </a:r>
            <a:r>
              <a:rPr lang="ru-RU" sz="2000" dirty="0" smtClean="0"/>
              <a:t> М., Ахмедова С., </a:t>
            </a:r>
            <a:r>
              <a:rPr lang="ru-RU" sz="2000" dirty="0" err="1" smtClean="0"/>
              <a:t>Узаков</a:t>
            </a:r>
            <a:r>
              <a:rPr lang="ru-RU" sz="2000" dirty="0" smtClean="0"/>
              <a:t> Р., </a:t>
            </a:r>
            <a:r>
              <a:rPr lang="ru-RU" sz="2000" dirty="0" err="1" smtClean="0"/>
              <a:t>Суровин</a:t>
            </a:r>
            <a:r>
              <a:rPr lang="ru-RU" sz="2000" dirty="0" smtClean="0"/>
              <a:t> И., </a:t>
            </a:r>
            <a:r>
              <a:rPr lang="ru-RU" sz="2000" dirty="0" err="1" smtClean="0"/>
              <a:t>Содиков</a:t>
            </a:r>
            <a:r>
              <a:rPr lang="ru-RU" sz="2000" dirty="0" smtClean="0"/>
              <a:t> Б., </a:t>
            </a:r>
            <a:r>
              <a:rPr lang="ru-RU" sz="2000" dirty="0" err="1" smtClean="0"/>
              <a:t>Акользина</a:t>
            </a:r>
            <a:r>
              <a:rPr lang="ru-RU" sz="2000" dirty="0" smtClean="0"/>
              <a:t> Д.</a:t>
            </a:r>
          </a:p>
          <a:p>
            <a:pPr>
              <a:buNone/>
            </a:pPr>
            <a:r>
              <a:rPr lang="ru-RU" sz="2000" dirty="0" smtClean="0"/>
              <a:t>Руководитель </a:t>
            </a:r>
            <a:r>
              <a:rPr lang="ru-RU" sz="2000" dirty="0" err="1" smtClean="0"/>
              <a:t>Акользина</a:t>
            </a:r>
            <a:r>
              <a:rPr lang="ru-RU" sz="2000" dirty="0" smtClean="0"/>
              <a:t> Д.</a:t>
            </a:r>
          </a:p>
          <a:p>
            <a:pPr>
              <a:buNone/>
            </a:pPr>
            <a:endParaRPr lang="ru-RU" sz="2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56" y="332656"/>
            <a:ext cx="8229600" cy="1225536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«Десятичные дроби»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   </a:t>
            </a:r>
            <a:endParaRPr lang="ru-RU" sz="2400" b="1" dirty="0" smtClean="0"/>
          </a:p>
          <a:p>
            <a:pPr algn="ctr"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2643182"/>
          <a:ext cx="8572560" cy="3000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  <a:gridCol w="857256"/>
                <a:gridCol w="857256"/>
                <a:gridCol w="857256"/>
                <a:gridCol w="857256"/>
                <a:gridCol w="857256"/>
                <a:gridCol w="857256"/>
                <a:gridCol w="857256"/>
                <a:gridCol w="857256"/>
                <a:gridCol w="857256"/>
              </a:tblGrid>
              <a:tr h="1845864">
                <a:tc>
                  <a:txBody>
                    <a:bodyPr/>
                    <a:lstStyle/>
                    <a:p>
                      <a:r>
                        <a:rPr lang="ru-RU" dirty="0" smtClean="0"/>
                        <a:t>41,52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56,6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27,73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81,87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62,303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56,6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81,87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15,049</a:t>
                      </a:r>
                      <a:endParaRPr lang="ru-RU" dirty="0"/>
                    </a:p>
                  </a:txBody>
                  <a:tcPr/>
                </a:tc>
              </a:tr>
              <a:tr h="1154532"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«Десятичные дроби»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7. Найдите правильные ответы из соответствующих им названий букв. Составьте название самого распространённого на земном шаре заболевания.</a:t>
            </a:r>
          </a:p>
          <a:p>
            <a:pPr>
              <a:buNone/>
            </a:pPr>
            <a:r>
              <a:rPr lang="ru-RU" dirty="0" smtClean="0"/>
              <a:t>   Решает 3 группа </a:t>
            </a:r>
            <a:r>
              <a:rPr lang="ru-RU" dirty="0" err="1" smtClean="0"/>
              <a:t>вычислителей:Анохин</a:t>
            </a:r>
            <a:r>
              <a:rPr lang="ru-RU" dirty="0" smtClean="0"/>
              <a:t> К.,</a:t>
            </a:r>
            <a:r>
              <a:rPr lang="ru-RU" dirty="0" err="1" smtClean="0"/>
              <a:t>Самбурин</a:t>
            </a:r>
            <a:r>
              <a:rPr lang="ru-RU" dirty="0" smtClean="0"/>
              <a:t> М.,</a:t>
            </a:r>
            <a:r>
              <a:rPr lang="ru-RU" dirty="0" err="1" smtClean="0"/>
              <a:t>Бурхонова</a:t>
            </a:r>
            <a:r>
              <a:rPr lang="ru-RU" dirty="0" smtClean="0"/>
              <a:t> Ш.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Норбутаева</a:t>
            </a:r>
            <a:r>
              <a:rPr lang="ru-RU" dirty="0" smtClean="0"/>
              <a:t> А.</a:t>
            </a:r>
          </a:p>
          <a:p>
            <a:pPr>
              <a:buNone/>
            </a:pPr>
            <a:r>
              <a:rPr lang="ru-RU" dirty="0" smtClean="0"/>
              <a:t>   Руководитель  </a:t>
            </a:r>
            <a:r>
              <a:rPr lang="ru-RU" dirty="0" err="1" smtClean="0"/>
              <a:t>Суровин</a:t>
            </a:r>
            <a:r>
              <a:rPr lang="ru-RU" dirty="0" smtClean="0"/>
              <a:t> И.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5 класс</a:t>
            </a:r>
            <a:br>
              <a:rPr lang="ru-RU" sz="3200" b="1" dirty="0" smtClean="0"/>
            </a:br>
            <a:r>
              <a:rPr lang="ru-RU" sz="3200" b="1" dirty="0" smtClean="0"/>
              <a:t>«Десятичные дроби»</a:t>
            </a:r>
            <a:endParaRPr lang="ru-RU" sz="32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72520" cy="475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504"/>
                <a:gridCol w="1694504"/>
                <a:gridCol w="1694504"/>
                <a:gridCol w="1694504"/>
                <a:gridCol w="1694504"/>
              </a:tblGrid>
              <a:tr h="1189440">
                <a:tc>
                  <a:txBody>
                    <a:bodyPr/>
                    <a:lstStyle/>
                    <a:p>
                      <a:pPr algn="l"/>
                      <a:endParaRPr lang="ru-RU" dirty="0" smtClean="0"/>
                    </a:p>
                    <a:p>
                      <a:pPr algn="l"/>
                      <a:r>
                        <a:rPr lang="ru-RU" dirty="0" smtClean="0"/>
                        <a:t>48,75·100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487,5-а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0,4875-м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4875-о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487500-т</a:t>
                      </a:r>
                    </a:p>
                  </a:txBody>
                  <a:tcPr/>
                </a:tc>
              </a:tr>
              <a:tr h="11894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3,185·1000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31,85-к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3185-р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318,5-ш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0,0185-л</a:t>
                      </a:r>
                      <a:endParaRPr lang="ru-RU" dirty="0"/>
                    </a:p>
                  </a:txBody>
                  <a:tcPr/>
                </a:tc>
              </a:tr>
              <a:tr h="11894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548,3:100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5,483-в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54,83-с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0,5483-я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54830-у</a:t>
                      </a:r>
                      <a:endParaRPr lang="ru-RU" dirty="0"/>
                    </a:p>
                  </a:txBody>
                  <a:tcPr/>
                </a:tc>
              </a:tr>
              <a:tr h="11894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7561:1000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75,61-н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756,1-ч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0,7561-п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7,561-и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ОРВИ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3529519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VI</a:t>
            </a:r>
            <a:r>
              <a:rPr lang="ru-RU" sz="3200" b="1" dirty="0" smtClean="0"/>
              <a:t>. Историческая справка.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9" y="1628800"/>
            <a:ext cx="6347714" cy="4412563"/>
          </a:xfrm>
        </p:spPr>
        <p:txBody>
          <a:bodyPr>
            <a:noAutofit/>
          </a:bodyPr>
          <a:lstStyle/>
          <a:p>
            <a:r>
              <a:rPr lang="ru-RU" sz="2400" dirty="0" smtClean="0"/>
              <a:t> «Отец медицины» Гиппократ написал первый в мире трактат, который так и назывался «Эпидемии». Он описал самую сильную эпидемию чумы в Африке.</a:t>
            </a:r>
          </a:p>
          <a:p>
            <a:r>
              <a:rPr lang="ru-RU" sz="2400" dirty="0" smtClean="0"/>
              <a:t>Он же первым описал симптомы болезни, напоминавший грипп: насморк, кашель, покраснение глаз, повышение температуры.</a:t>
            </a:r>
          </a:p>
          <a:p>
            <a:r>
              <a:rPr lang="ru-RU" sz="2400" dirty="0" smtClean="0"/>
              <a:t>Было это в 421 году до н.э.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55703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000132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/>
              <a:t> </a:t>
            </a:r>
            <a:r>
              <a:rPr lang="ru-RU" sz="3200" dirty="0" smtClean="0"/>
              <a:t>1.</a:t>
            </a:r>
            <a:r>
              <a:rPr lang="ru-RU" sz="3200" b="1" dirty="0" smtClean="0"/>
              <a:t>Руководитель</a:t>
            </a:r>
            <a:r>
              <a:rPr lang="ru-RU" dirty="0" smtClean="0"/>
              <a:t> – </a:t>
            </a:r>
            <a:r>
              <a:rPr lang="ru-RU" sz="3200" dirty="0" smtClean="0"/>
              <a:t>Климкова Л.Н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545465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2</a:t>
            </a:r>
            <a:r>
              <a:rPr lang="ru-RU" b="1" dirty="0" smtClean="0"/>
              <a:t>. Учебный проект, в рамках которого осуществляется проект </a:t>
            </a:r>
            <a:r>
              <a:rPr lang="ru-RU" dirty="0" smtClean="0"/>
              <a:t>–математика</a:t>
            </a:r>
          </a:p>
          <a:p>
            <a:pPr>
              <a:buNone/>
            </a:pPr>
            <a:r>
              <a:rPr lang="ru-RU" dirty="0" smtClean="0"/>
              <a:t>3</a:t>
            </a:r>
            <a:r>
              <a:rPr lang="ru-RU" b="1" dirty="0" smtClean="0"/>
              <a:t>. Участники проекта </a:t>
            </a:r>
            <a:r>
              <a:rPr lang="ru-RU" dirty="0" smtClean="0"/>
              <a:t>– обучающиеся 6 класса</a:t>
            </a:r>
          </a:p>
          <a:p>
            <a:pPr>
              <a:buNone/>
            </a:pPr>
            <a:r>
              <a:rPr lang="ru-RU" dirty="0" smtClean="0"/>
              <a:t>4</a:t>
            </a:r>
            <a:r>
              <a:rPr lang="ru-RU" b="1" dirty="0" smtClean="0"/>
              <a:t>. Тип проекта </a:t>
            </a:r>
            <a:r>
              <a:rPr lang="ru-RU" dirty="0" smtClean="0"/>
              <a:t>– информационный.</a:t>
            </a:r>
          </a:p>
          <a:p>
            <a:pPr>
              <a:buNone/>
            </a:pPr>
            <a:r>
              <a:rPr lang="ru-RU" dirty="0" smtClean="0"/>
              <a:t>5</a:t>
            </a:r>
            <a:r>
              <a:rPr lang="ru-RU" b="1" dirty="0" smtClean="0"/>
              <a:t>. Заказчик проекта </a:t>
            </a:r>
            <a:r>
              <a:rPr lang="ru-RU" dirty="0" smtClean="0"/>
              <a:t>– учитель математики Климкова Л.Н.</a:t>
            </a:r>
          </a:p>
          <a:p>
            <a:pPr>
              <a:buNone/>
            </a:pPr>
            <a:r>
              <a:rPr lang="ru-RU" dirty="0" smtClean="0"/>
              <a:t>6. </a:t>
            </a:r>
            <a:r>
              <a:rPr lang="ru-RU" b="1" dirty="0" smtClean="0"/>
              <a:t>Оборудование</a:t>
            </a:r>
            <a:r>
              <a:rPr lang="ru-RU" dirty="0" smtClean="0"/>
              <a:t>: экран, проектор, компьютер.</a:t>
            </a:r>
          </a:p>
          <a:p>
            <a:pPr>
              <a:buNone/>
            </a:pPr>
            <a:r>
              <a:rPr lang="ru-RU" dirty="0" smtClean="0"/>
              <a:t>7</a:t>
            </a:r>
            <a:r>
              <a:rPr lang="ru-RU" b="1" dirty="0" smtClean="0"/>
              <a:t>. Предполагаемый продукт </a:t>
            </a:r>
            <a:r>
              <a:rPr lang="ru-RU" dirty="0" smtClean="0"/>
              <a:t>– проектная папка, сборник математических задач «Здоровье», презентация конференции.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60400"/>
            <a:ext cx="6347713" cy="13208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Историческая справка.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9" y="1556792"/>
            <a:ext cx="6347714" cy="4484571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Английский учёный  и натуралист Эдвард </a:t>
            </a:r>
            <a:r>
              <a:rPr lang="ru-RU" sz="2400" dirty="0" err="1" smtClean="0"/>
              <a:t>Дженнер</a:t>
            </a:r>
            <a:r>
              <a:rPr lang="ru-RU" sz="2400" dirty="0" smtClean="0"/>
              <a:t> открыл возможность предотвратить заболевание с помощью профилактических прививок.</a:t>
            </a:r>
          </a:p>
          <a:p>
            <a:r>
              <a:rPr lang="ru-RU" sz="2400" dirty="0" smtClean="0"/>
              <a:t>Французский микробиолог Луи Пастер- автор теории о том , как можно создавать у организма невосприимчивость (иммунитет) к болезни. Первичный материал назвал вакциной в честь своего научного предшественника Эдварда </a:t>
            </a:r>
            <a:r>
              <a:rPr lang="ru-RU" sz="2400" dirty="0" err="1" smtClean="0"/>
              <a:t>Дженнера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76842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19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VII</a:t>
            </a:r>
            <a:r>
              <a:rPr lang="ru-RU" sz="3200" b="1" dirty="0" smtClean="0"/>
              <a:t>. Профилактика инфекционный заболеваний ОРВИ и Гриппа.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556792"/>
            <a:ext cx="6347714" cy="4484571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400" dirty="0" smtClean="0"/>
              <a:t>Личная гигиена.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Закаливание организма.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Своевременно делать прививки.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Принимать витамины.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Включить в рацион питания овощи, фрукты, чеснок, лук.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Вести здоровый образ жизни.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613300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4043536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6000" dirty="0" smtClean="0"/>
              <a:t>Будьте здоровы!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358099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71451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Цель проекта -</a:t>
            </a:r>
            <a:br>
              <a:rPr lang="ru-RU" b="1" dirty="0" smtClean="0"/>
            </a:br>
            <a:r>
              <a:rPr lang="ru-RU" b="1" dirty="0" smtClean="0"/>
              <a:t>Развитие ключевых компетенций</a:t>
            </a:r>
            <a:br>
              <a:rPr lang="ru-RU" b="1" dirty="0" smtClean="0"/>
            </a:br>
            <a:r>
              <a:rPr lang="ru-RU" b="1" dirty="0" smtClean="0"/>
              <a:t>обучающихся: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4143404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err="1" smtClean="0"/>
              <a:t>Ценностно</a:t>
            </a:r>
            <a:r>
              <a:rPr lang="ru-RU" dirty="0" smtClean="0"/>
              <a:t> – смысловая;</a:t>
            </a:r>
          </a:p>
          <a:p>
            <a:pPr marL="514350" indent="-514350">
              <a:buAutoNum type="arabicPeriod" startAt="2"/>
            </a:pPr>
            <a:r>
              <a:rPr lang="ru-RU" dirty="0" smtClean="0"/>
              <a:t>Общекультурная;</a:t>
            </a:r>
          </a:p>
          <a:p>
            <a:pPr marL="514350" indent="-514350">
              <a:buAutoNum type="arabicPeriod" startAt="3"/>
            </a:pPr>
            <a:r>
              <a:rPr lang="ru-RU" dirty="0" smtClean="0"/>
              <a:t>Учебно – познавательная;</a:t>
            </a:r>
          </a:p>
          <a:p>
            <a:pPr marL="514350" indent="-514350">
              <a:buAutoNum type="arabicPeriod" startAt="4"/>
            </a:pPr>
            <a:r>
              <a:rPr lang="ru-RU" dirty="0" smtClean="0"/>
              <a:t>Информационная;</a:t>
            </a:r>
          </a:p>
          <a:p>
            <a:pPr marL="514350" indent="-514350">
              <a:buAutoNum type="arabicPeriod" startAt="5"/>
            </a:pPr>
            <a:r>
              <a:rPr lang="ru-RU" dirty="0" smtClean="0"/>
              <a:t>Коммуникативная;</a:t>
            </a:r>
          </a:p>
          <a:p>
            <a:pPr marL="514350" indent="-514350">
              <a:buAutoNum type="arabicPeriod" startAt="6"/>
            </a:pPr>
            <a:r>
              <a:rPr lang="ru-RU" dirty="0" smtClean="0"/>
              <a:t>Социально – трудовая;</a:t>
            </a:r>
          </a:p>
          <a:p>
            <a:pPr marL="514350" indent="-514350">
              <a:buNone/>
            </a:pPr>
            <a:r>
              <a:rPr lang="ru-RU" dirty="0" smtClean="0"/>
              <a:t>7.  Личностного самосовершенствования.</a:t>
            </a:r>
          </a:p>
          <a:p>
            <a:pPr marL="514350" indent="-514350">
              <a:buAutoNum type="arabicPeriod" startAt="6"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Задачи проекта: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8641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800" dirty="0" smtClean="0"/>
              <a:t>1.Формирование устойчивой мотивации к здоровому образу жизни у обучающихся.</a:t>
            </a:r>
          </a:p>
          <a:p>
            <a:pPr>
              <a:buNone/>
            </a:pPr>
            <a:r>
              <a:rPr lang="ru-RU" sz="2800" dirty="0" smtClean="0"/>
              <a:t>2. Познакомиться с информацией о инфекционных</a:t>
            </a:r>
          </a:p>
          <a:p>
            <a:pPr>
              <a:buNone/>
            </a:pPr>
            <a:r>
              <a:rPr lang="ru-RU" sz="2800" dirty="0"/>
              <a:t> </a:t>
            </a:r>
            <a:r>
              <a:rPr lang="ru-RU" sz="2800" dirty="0" smtClean="0"/>
              <a:t>    заболеваниях.</a:t>
            </a:r>
          </a:p>
          <a:p>
            <a:pPr>
              <a:buNone/>
            </a:pPr>
            <a:r>
              <a:rPr lang="ru-RU" sz="2800" dirty="0" smtClean="0"/>
              <a:t>3. Разработать математические задачи, используя</a:t>
            </a:r>
          </a:p>
          <a:p>
            <a:pPr>
              <a:buNone/>
            </a:pPr>
            <a:r>
              <a:rPr lang="ru-RU" sz="2800" dirty="0"/>
              <a:t> </a:t>
            </a:r>
            <a:r>
              <a:rPr lang="ru-RU" sz="2800" dirty="0" smtClean="0"/>
              <a:t>   медицинскую статистику.</a:t>
            </a:r>
          </a:p>
          <a:p>
            <a:pPr>
              <a:buNone/>
            </a:pPr>
            <a:r>
              <a:rPr lang="ru-RU" sz="2800" dirty="0" smtClean="0"/>
              <a:t>4. Повторить сопутствующий математический материал.</a:t>
            </a:r>
          </a:p>
          <a:p>
            <a:pPr>
              <a:buNone/>
            </a:pPr>
            <a:r>
              <a:rPr lang="ru-RU" sz="2800" dirty="0" smtClean="0"/>
              <a:t>5. Разработать рекомендации по профилактике</a:t>
            </a:r>
          </a:p>
          <a:p>
            <a:pPr>
              <a:buNone/>
            </a:pPr>
            <a:r>
              <a:rPr lang="ru-RU" sz="2800" dirty="0"/>
              <a:t> </a:t>
            </a:r>
            <a:r>
              <a:rPr lang="ru-RU" sz="2800" dirty="0" smtClean="0"/>
              <a:t>    инфекционных заболеваний в школе – интернате.</a:t>
            </a:r>
            <a:endParaRPr lang="ru-R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Вопросы проекта: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Медицинские сведения о инфекционных заболеваниях.</a:t>
            </a:r>
          </a:p>
          <a:p>
            <a:pPr marL="514350" indent="-514350">
              <a:buAutoNum type="arabicPeriod" startAt="2"/>
            </a:pPr>
            <a:r>
              <a:rPr lang="ru-RU" dirty="0" smtClean="0"/>
              <a:t>Учёные микробиологи</a:t>
            </a:r>
          </a:p>
          <a:p>
            <a:pPr marL="514350" indent="-514350">
              <a:buNone/>
            </a:pPr>
            <a:r>
              <a:rPr lang="ru-RU" dirty="0" smtClean="0"/>
              <a:t>      (Биографии прилагаются).</a:t>
            </a:r>
          </a:p>
          <a:p>
            <a:pPr marL="514350" indent="-514350">
              <a:buAutoNum type="arabicPeriod" startAt="3"/>
            </a:pPr>
            <a:r>
              <a:rPr lang="ru-RU" dirty="0" smtClean="0"/>
              <a:t>Медицинская статистика.</a:t>
            </a:r>
          </a:p>
          <a:p>
            <a:pPr marL="514350" indent="-514350">
              <a:buAutoNum type="arabicPeriod" startAt="3"/>
            </a:pPr>
            <a:r>
              <a:rPr lang="ru-RU" dirty="0" smtClean="0"/>
              <a:t>Математические задачи по теме </a:t>
            </a:r>
          </a:p>
          <a:p>
            <a:pPr marL="514350" indent="-514350">
              <a:buNone/>
            </a:pPr>
            <a:r>
              <a:rPr lang="ru-RU" dirty="0" smtClean="0"/>
              <a:t>     «Десятичные дроби», </a:t>
            </a:r>
          </a:p>
          <a:p>
            <a:pPr marL="514350" indent="-514350">
              <a:buNone/>
            </a:pPr>
            <a:r>
              <a:rPr lang="ru-RU" dirty="0" smtClean="0"/>
              <a:t>      «Проценты» на медицинском материале.</a:t>
            </a:r>
          </a:p>
          <a:p>
            <a:pPr marL="514350" indent="-514350">
              <a:buNone/>
            </a:pPr>
            <a:r>
              <a:rPr lang="ru-RU" dirty="0" smtClean="0"/>
              <a:t>5. Историческая справка.</a:t>
            </a:r>
          </a:p>
          <a:p>
            <a:pPr marL="514350" indent="-514350">
              <a:buNone/>
            </a:pPr>
            <a:r>
              <a:rPr lang="ru-RU" dirty="0" smtClean="0"/>
              <a:t>6.  Информация о заболеваемости детей школы – интерната.</a:t>
            </a:r>
          </a:p>
          <a:p>
            <a:pPr marL="514350" indent="-514350">
              <a:buNone/>
            </a:pPr>
            <a:r>
              <a:rPr lang="ru-RU" dirty="0" smtClean="0"/>
              <a:t> 7.  Профилактика инфекционных заболеваний.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Математические задачи</a:t>
            </a:r>
            <a:br>
              <a:rPr lang="ru-RU" sz="3600" b="1" dirty="0" smtClean="0"/>
            </a:br>
            <a:r>
              <a:rPr lang="ru-RU" sz="3600" b="1" dirty="0" smtClean="0"/>
              <a:t>по теме:</a:t>
            </a:r>
            <a:br>
              <a:rPr lang="ru-RU" sz="3600" b="1" dirty="0" smtClean="0"/>
            </a:br>
            <a:r>
              <a:rPr lang="ru-RU" sz="3600" b="1" dirty="0" smtClean="0"/>
              <a:t>«Профилактика инфекционных заболеваний»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76873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1. «Десятичные дроби»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2. «Задачи на проценты» </a:t>
            </a:r>
          </a:p>
          <a:p>
            <a:pPr>
              <a:buNone/>
            </a:pPr>
            <a:r>
              <a:rPr lang="ru-RU" dirty="0"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81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Этапы работы над проектом: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715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1.Целеполагание (выбор темы, выявление проблем).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2. Планирование (перечень основных мероприятий, составление графика работы)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3. Выбор методов проверки (определение методов проверки, источников информации).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4. Выполнение (работа с информацией, составление и решение задач, оформление проекта, презентации).</a:t>
            </a:r>
          </a:p>
          <a:p>
            <a:pPr>
              <a:buNone/>
            </a:pPr>
            <a:r>
              <a:rPr lang="ru-RU" dirty="0" smtClean="0"/>
              <a:t> 5. Защита проекта ( общественная презентация проекта, оценка коллективной деятельности).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Погружение в проект: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1. </a:t>
            </a:r>
            <a:r>
              <a:rPr lang="ru-RU" dirty="0" err="1" smtClean="0"/>
              <a:t>Батова</a:t>
            </a:r>
            <a:r>
              <a:rPr lang="ru-RU" dirty="0" smtClean="0"/>
              <a:t> Анна, </a:t>
            </a:r>
            <a:r>
              <a:rPr lang="ru-RU" dirty="0" err="1" smtClean="0"/>
              <a:t>Бурхонова</a:t>
            </a:r>
            <a:r>
              <a:rPr lang="ru-RU" dirty="0" smtClean="0"/>
              <a:t> </a:t>
            </a:r>
            <a:r>
              <a:rPr lang="ru-RU" dirty="0" err="1" smtClean="0"/>
              <a:t>Шохона</a:t>
            </a:r>
            <a:r>
              <a:rPr lang="ru-RU" dirty="0" smtClean="0"/>
              <a:t> – эпидемиолог.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2. Захарова Виктория – историк.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3. Ахмедова </a:t>
            </a:r>
            <a:r>
              <a:rPr lang="ru-RU" dirty="0" err="1" smtClean="0"/>
              <a:t>Сохита</a:t>
            </a:r>
            <a:r>
              <a:rPr lang="ru-RU" dirty="0" smtClean="0"/>
              <a:t> – медицинский статистик.</a:t>
            </a:r>
          </a:p>
          <a:p>
            <a:pPr>
              <a:buNone/>
            </a:pPr>
            <a:r>
              <a:rPr lang="ru-RU" dirty="0" smtClean="0"/>
              <a:t> 4. </a:t>
            </a:r>
            <a:r>
              <a:rPr lang="ru-RU" dirty="0" err="1" smtClean="0"/>
              <a:t>Хушватова</a:t>
            </a:r>
            <a:r>
              <a:rPr lang="ru-RU" dirty="0" smtClean="0"/>
              <a:t> </a:t>
            </a:r>
            <a:r>
              <a:rPr lang="ru-RU" dirty="0" err="1" smtClean="0"/>
              <a:t>Машхура</a:t>
            </a:r>
            <a:r>
              <a:rPr lang="ru-RU" dirty="0" smtClean="0"/>
              <a:t>  – медицинский работник.</a:t>
            </a:r>
          </a:p>
          <a:p>
            <a:pPr>
              <a:buNone/>
            </a:pPr>
            <a:r>
              <a:rPr lang="ru-RU" dirty="0" smtClean="0"/>
              <a:t> 5. </a:t>
            </a:r>
            <a:r>
              <a:rPr lang="ru-RU" dirty="0" err="1"/>
              <a:t>Норбутаева</a:t>
            </a:r>
            <a:r>
              <a:rPr lang="ru-RU" dirty="0"/>
              <a:t> </a:t>
            </a:r>
            <a:r>
              <a:rPr lang="ru-RU" dirty="0" err="1"/>
              <a:t>Лайло</a:t>
            </a:r>
            <a:r>
              <a:rPr lang="ru-RU" dirty="0"/>
              <a:t> – лингвист.</a:t>
            </a:r>
          </a:p>
          <a:p>
            <a:pPr>
              <a:buNone/>
            </a:pPr>
            <a:r>
              <a:rPr lang="ru-RU" dirty="0" smtClean="0"/>
              <a:t> 6. </a:t>
            </a:r>
            <a:r>
              <a:rPr lang="ru-RU" dirty="0" err="1" smtClean="0"/>
              <a:t>Аскользина</a:t>
            </a:r>
            <a:r>
              <a:rPr lang="ru-RU" dirty="0" smtClean="0"/>
              <a:t> </a:t>
            </a:r>
            <a:r>
              <a:rPr lang="ru-RU" dirty="0"/>
              <a:t>Даша, </a:t>
            </a:r>
            <a:r>
              <a:rPr lang="ru-RU" dirty="0" err="1"/>
              <a:t>Туйназаров</a:t>
            </a:r>
            <a:r>
              <a:rPr lang="ru-RU" dirty="0"/>
              <a:t> </a:t>
            </a:r>
            <a:r>
              <a:rPr lang="ru-RU" dirty="0" err="1" smtClean="0"/>
              <a:t>Шохзот</a:t>
            </a:r>
            <a:r>
              <a:rPr lang="ru-RU" dirty="0" smtClean="0"/>
              <a:t>, </a:t>
            </a:r>
            <a:r>
              <a:rPr lang="ru-RU" dirty="0" err="1" smtClean="0"/>
              <a:t>Суровин</a:t>
            </a:r>
            <a:r>
              <a:rPr lang="ru-RU" dirty="0" smtClean="0"/>
              <a:t> Илья, </a:t>
            </a:r>
            <a:r>
              <a:rPr lang="ru-RU" dirty="0" err="1" smtClean="0"/>
              <a:t>Содиков</a:t>
            </a:r>
            <a:r>
              <a:rPr lang="ru-RU" dirty="0" smtClean="0"/>
              <a:t> </a:t>
            </a:r>
            <a:r>
              <a:rPr lang="ru-RU" dirty="0" err="1" smtClean="0"/>
              <a:t>Бехруз</a:t>
            </a:r>
            <a:r>
              <a:rPr lang="ru-RU" dirty="0" smtClean="0"/>
              <a:t>, Балашов Роман – ведущие  математики.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1419</TotalTime>
  <Words>1452</Words>
  <Application>Microsoft Office PowerPoint</Application>
  <PresentationFormat>Экран (4:3)</PresentationFormat>
  <Paragraphs>272</Paragraphs>
  <Slides>32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Calibri</vt:lpstr>
      <vt:lpstr>Trebuchet MS</vt:lpstr>
      <vt:lpstr>Wingdings 3</vt:lpstr>
      <vt:lpstr>Грань</vt:lpstr>
      <vt:lpstr>МБОУ «Школа – интернат №1» города Рязани. </vt:lpstr>
      <vt:lpstr>Проектная работа по теме:</vt:lpstr>
      <vt:lpstr> 1.Руководитель – Климкова Л.Н.</vt:lpstr>
      <vt:lpstr>Цель проекта - Развитие ключевых компетенций обучающихся:</vt:lpstr>
      <vt:lpstr>Задачи проекта:</vt:lpstr>
      <vt:lpstr>Вопросы проекта:</vt:lpstr>
      <vt:lpstr>Математические задачи по теме: «Профилактика инфекционных заболеваний»</vt:lpstr>
      <vt:lpstr>Этапы работы над проектом:</vt:lpstr>
      <vt:lpstr>Погружение в проект:</vt:lpstr>
      <vt:lpstr>План выполнения работ.</vt:lpstr>
      <vt:lpstr>Ведущие специалисты</vt:lpstr>
      <vt:lpstr>І. Сведения о инфекционных заболеваниях.</vt:lpstr>
      <vt:lpstr>ІІ. Медицинская статистика.</vt:lpstr>
      <vt:lpstr>  ІІІ. Учёные микробиологи.</vt:lpstr>
      <vt:lpstr>IV.Сведения из толкового словаря.</vt:lpstr>
      <vt:lpstr>V. Математические задачи по теме: «Профилактика инфекционных заболеваний»</vt:lpstr>
      <vt:lpstr> «Десятичные дроби».</vt:lpstr>
      <vt:lpstr>Десятичные дроби</vt:lpstr>
      <vt:lpstr> Десятичные дроби.</vt:lpstr>
      <vt:lpstr>1 группа вычислителей. Руководитель Туйназаров Ш.</vt:lpstr>
      <vt:lpstr> «Десятичные дроби»</vt:lpstr>
      <vt:lpstr>  «Десятичные дроби» </vt:lpstr>
      <vt:lpstr>2группа вычислителей руководитель Акользина Д. </vt:lpstr>
      <vt:lpstr> «Десятичные дроби» </vt:lpstr>
      <vt:lpstr> «Десятичные дроби»</vt:lpstr>
      <vt:lpstr> «Десятичные дроби»</vt:lpstr>
      <vt:lpstr>5 класс «Десятичные дроби»</vt:lpstr>
      <vt:lpstr>Презентация PowerPoint</vt:lpstr>
      <vt:lpstr>VI. Историческая справка.</vt:lpstr>
      <vt:lpstr> Историческая справка.</vt:lpstr>
      <vt:lpstr>VII. Профилактика инфекционный заболеваний ОРВИ и Гриппа.</vt:lpstr>
      <vt:lpstr>  Будьте здоровы!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«Школа – интернат №1» города Рязани.</dc:title>
  <dc:creator>Серёга</dc:creator>
  <cp:lastModifiedBy>Сергей</cp:lastModifiedBy>
  <cp:revision>151</cp:revision>
  <cp:lastPrinted>2017-03-12T14:58:45Z</cp:lastPrinted>
  <dcterms:created xsi:type="dcterms:W3CDTF">2012-04-22T04:11:09Z</dcterms:created>
  <dcterms:modified xsi:type="dcterms:W3CDTF">2017-03-12T15:12:48Z</dcterms:modified>
</cp:coreProperties>
</file>