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8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8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671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99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7654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798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204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5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18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09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63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3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1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9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8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6B5B4-ACFC-4641-943C-5E18FEAC836F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4798E8-67A6-4F71-831B-C06F00056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82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357453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</a:t>
            </a:r>
            <a:r>
              <a:rPr lang="ru-RU" sz="4000" dirty="0" smtClean="0"/>
              <a:t>«Итоговый урок по теме: Формулы сокращённого умножения»</a:t>
            </a:r>
            <a:br>
              <a:rPr lang="ru-RU" sz="4000" dirty="0" smtClean="0"/>
            </a:br>
            <a:r>
              <a:rPr lang="ru-RU" sz="4000" dirty="0" smtClean="0"/>
              <a:t>по алгебре в 7 классе.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МБОУ «Школа – интернат №1»</a:t>
            </a:r>
          </a:p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Климкова Л.Н.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1446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ru-RU" dirty="0"/>
              <a:t> Эта формула была известна ещё индийским и исламским математикам: индийский математик и астроном </a:t>
            </a:r>
            <a:r>
              <a:rPr lang="ru-RU" dirty="0" err="1"/>
              <a:t>Брахмагупта</a:t>
            </a:r>
            <a:r>
              <a:rPr lang="ru-RU" dirty="0"/>
              <a:t> </a:t>
            </a:r>
            <a:r>
              <a:rPr lang="ru-RU" dirty="0" err="1"/>
              <a:t>Брамагупта</a:t>
            </a:r>
            <a:r>
              <a:rPr lang="ru-RU" dirty="0"/>
              <a:t> (598-670) и один из крупнейших средневековых персидских учёных Абу Абдуллах (783 – 850). Долгое время считалось, что для натуральных показателей степени эту формулу, как и треугольник, позволяющий находить коэффициенты, изобрёл французский математик, механик, физик и философ Блез Паскаль (1623 – 1662), описавший её в </a:t>
            </a:r>
            <a:r>
              <a:rPr lang="en-US" dirty="0"/>
              <a:t>XVII </a:t>
            </a:r>
            <a:r>
              <a:rPr lang="ru-RU" dirty="0"/>
              <a:t>веке. Однако историки науки обнаружили, что формула была известна ещё китайскому математику Яну </a:t>
            </a:r>
            <a:r>
              <a:rPr lang="ru-RU" dirty="0" err="1"/>
              <a:t>Хуэю</a:t>
            </a:r>
            <a:r>
              <a:rPr lang="ru-RU" dirty="0"/>
              <a:t>, жившему в </a:t>
            </a:r>
            <a:r>
              <a:rPr lang="en-US" dirty="0"/>
              <a:t>XIII </a:t>
            </a:r>
            <a:r>
              <a:rPr lang="ru-RU" dirty="0"/>
              <a:t>веке, а также исламским математикам </a:t>
            </a:r>
            <a:r>
              <a:rPr lang="ru-RU" dirty="0" err="1"/>
              <a:t>ат</a:t>
            </a:r>
            <a:r>
              <a:rPr lang="ru-RU" dirty="0"/>
              <a:t> – </a:t>
            </a:r>
            <a:r>
              <a:rPr lang="ru-RU" dirty="0" err="1"/>
              <a:t>Туси</a:t>
            </a:r>
            <a:r>
              <a:rPr lang="ru-RU" dirty="0"/>
              <a:t> (</a:t>
            </a:r>
            <a:r>
              <a:rPr lang="en-US" dirty="0"/>
              <a:t>XIII </a:t>
            </a:r>
            <a:r>
              <a:rPr lang="ru-RU" dirty="0"/>
              <a:t>век) и </a:t>
            </a:r>
            <a:r>
              <a:rPr lang="ru-RU" dirty="0" err="1"/>
              <a:t>ал-Каши</a:t>
            </a:r>
            <a:r>
              <a:rPr lang="ru-RU" dirty="0"/>
              <a:t> (</a:t>
            </a:r>
            <a:r>
              <a:rPr lang="en-US" dirty="0"/>
              <a:t>XV </a:t>
            </a:r>
            <a:r>
              <a:rPr lang="ru-RU" dirty="0"/>
              <a:t>век).</a:t>
            </a:r>
          </a:p>
          <a:p>
            <a:r>
              <a:rPr lang="ru-RU" dirty="0"/>
              <a:t>   Английский физик, математик и астроном Исаак Ньютона (1642-1727) около 1677 года обобщил формулу для произвольного показателя степени (дробного, отрицательного и др.). Из биномиального разложения Ньютон, а позднее и швейцарский, немецкий математик Леонард Эйлер (1707 – 1783), выводили всю теорию бесконечных </a:t>
            </a:r>
            <a:r>
              <a:rPr lang="ru-RU" dirty="0" smtClean="0"/>
              <a:t>рядов.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VII</a:t>
            </a:r>
            <a:r>
              <a:rPr lang="ru-RU" sz="3200" dirty="0"/>
              <a:t>.За страницами учебника.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/>
          <a:lstStyle/>
          <a:p>
            <a:endParaRPr lang="ru-RU" dirty="0"/>
          </a:p>
          <a:p>
            <a:r>
              <a:rPr lang="ru-RU" sz="2400" dirty="0"/>
              <a:t>1) Задача Диофанта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Найти </a:t>
            </a:r>
            <a:r>
              <a:rPr lang="ru-RU" sz="2400" dirty="0"/>
              <a:t>два числа, сумма которых 20, а произведение 96.</a:t>
            </a:r>
          </a:p>
          <a:p>
            <a:r>
              <a:rPr lang="ru-RU" sz="2400" dirty="0"/>
              <a:t>2) Задача Пифагора.</a:t>
            </a:r>
          </a:p>
          <a:p>
            <a:r>
              <a:rPr lang="ru-RU" sz="2400" dirty="0"/>
              <a:t>Всегда нечётное число, кроме 1, есть разность двух квадратов  2</a:t>
            </a:r>
            <a:r>
              <a:rPr lang="en-US" sz="2400" dirty="0"/>
              <a:t>n</a:t>
            </a:r>
            <a:r>
              <a:rPr lang="ru-RU" sz="2400" dirty="0"/>
              <a:t>+1=(</a:t>
            </a:r>
            <a:r>
              <a:rPr lang="en-US" sz="2400" dirty="0"/>
              <a:t>n</a:t>
            </a:r>
            <a:r>
              <a:rPr lang="ru-RU" sz="2400" dirty="0"/>
              <a:t>+1)²-</a:t>
            </a:r>
            <a:r>
              <a:rPr lang="en-US" sz="2400" dirty="0"/>
              <a:t>n</a:t>
            </a:r>
            <a:r>
              <a:rPr lang="ru-RU" sz="2400" dirty="0"/>
              <a:t>²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VIII</a:t>
            </a:r>
            <a:r>
              <a:rPr lang="ru-RU" sz="3200" dirty="0" smtClean="0"/>
              <a:t>.Тест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6347714" cy="388077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Вариант 1.</a:t>
            </a:r>
          </a:p>
          <a:p>
            <a:r>
              <a:rPr lang="ru-RU" dirty="0"/>
              <a:t>1. Выполнить возведение в квадрат выражение (2х-3)²</a:t>
            </a:r>
          </a:p>
          <a:p>
            <a:r>
              <a:rPr lang="ru-RU" dirty="0"/>
              <a:t>а) 2х²-12х-9,         б) 4х²-12х+9,          в) 4х²-9,     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г) 4х²-6х+9.</a:t>
            </a:r>
          </a:p>
          <a:p>
            <a:r>
              <a:rPr lang="ru-RU" dirty="0"/>
              <a:t>2 Возвести в куб двучлен 3х+2</a:t>
            </a:r>
          </a:p>
          <a:p>
            <a:r>
              <a:rPr lang="ru-RU" dirty="0"/>
              <a:t>а) 27х³+54х²+36х+8,     б) 27х³+36х²+54х+8,    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) 9х³+18х+8,    </a:t>
            </a:r>
            <a:r>
              <a:rPr lang="ru-RU" dirty="0" smtClean="0"/>
              <a:t>             </a:t>
            </a:r>
            <a:r>
              <a:rPr lang="ru-RU" dirty="0"/>
              <a:t>г) 9х³+18х²+12х+8.</a:t>
            </a:r>
          </a:p>
          <a:p>
            <a:r>
              <a:rPr lang="ru-RU" dirty="0"/>
              <a:t>3 Запишите в виде квадрата двучлена выражение 25х²+10х+1</a:t>
            </a:r>
          </a:p>
          <a:p>
            <a:r>
              <a:rPr lang="ru-RU" dirty="0"/>
              <a:t>а) (25х+1)²,          б) (х+10)²,          в) (5х+1)²,          г) (х+5)²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</a:t>
            </a:r>
            <a:r>
              <a:rPr lang="ru-RU" sz="3200" dirty="0" smtClean="0"/>
              <a:t>ест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>
            <a:normAutofit/>
          </a:bodyPr>
          <a:lstStyle/>
          <a:p>
            <a:r>
              <a:rPr lang="ru-RU" dirty="0"/>
              <a:t>Вариант 2.</a:t>
            </a:r>
          </a:p>
          <a:p>
            <a:r>
              <a:rPr lang="ru-RU" dirty="0"/>
              <a:t>1. Выполнить возведение в квадрат выражение (3х+5)²</a:t>
            </a:r>
          </a:p>
          <a:p>
            <a:r>
              <a:rPr lang="ru-RU" dirty="0"/>
              <a:t>а) 9х²+30х+25,          б) 9х²+25,          в) 9х²+15х+25,          г)3х²+30х+25</a:t>
            </a:r>
          </a:p>
          <a:p>
            <a:r>
              <a:rPr lang="ru-RU" dirty="0"/>
              <a:t>2. Возвести в куб двучлен (2х-3)³</a:t>
            </a:r>
          </a:p>
          <a:p>
            <a:r>
              <a:rPr lang="ru-RU" dirty="0"/>
              <a:t>а) 8х³+36х²-54х-27,     б) 8х³-36х²+54х-27,     в) 4х²-12х+9,     г) 8х³-18х²-27</a:t>
            </a:r>
          </a:p>
          <a:p>
            <a:r>
              <a:rPr lang="ru-RU" dirty="0"/>
              <a:t>3. Запишите в виде квадрата двучлена выражение 4х²-4х+1</a:t>
            </a:r>
          </a:p>
          <a:p>
            <a:r>
              <a:rPr lang="ru-RU" dirty="0"/>
              <a:t>а) (2-х)²,          б) (4х-1)²,          в) (4-х)²,          г) (2х-1)²,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IX</a:t>
            </a:r>
            <a:r>
              <a:rPr lang="ru-RU" sz="3200" dirty="0" smtClean="0"/>
              <a:t>. Применение формул сокращённого умножения.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sz="2800" dirty="0"/>
              <a:t>1. Найти значение выражения (а+1)²-(а-5)·(а+5)</a:t>
            </a:r>
          </a:p>
          <a:p>
            <a:r>
              <a:rPr lang="ru-RU" sz="2800" dirty="0"/>
              <a:t>Решение: </a:t>
            </a:r>
            <a:endParaRPr lang="ru-RU" sz="2800" dirty="0" smtClean="0"/>
          </a:p>
          <a:p>
            <a:r>
              <a:rPr lang="ru-RU" sz="2800" dirty="0" smtClean="0"/>
              <a:t>(</a:t>
            </a:r>
            <a:r>
              <a:rPr lang="ru-RU" sz="2800" dirty="0"/>
              <a:t>а+1)²-(а-5)·(а+5)=а²+2а·1+1²-(а²-5²)=а²+2а+1-а²+25=2а+26</a:t>
            </a:r>
          </a:p>
          <a:p>
            <a:r>
              <a:rPr lang="ru-RU" sz="2800" dirty="0"/>
              <a:t>2. Докажите, что при любом целом </a:t>
            </a:r>
            <a:r>
              <a:rPr lang="en-US" sz="2800" dirty="0"/>
              <a:t>n </a:t>
            </a:r>
            <a:r>
              <a:rPr lang="ru-RU" sz="2800" dirty="0"/>
              <a:t>значение выражения (6</a:t>
            </a:r>
            <a:r>
              <a:rPr lang="en-US" sz="2800" dirty="0"/>
              <a:t>n</a:t>
            </a:r>
            <a:r>
              <a:rPr lang="ru-RU" sz="2800" dirty="0"/>
              <a:t>+2)²-(3</a:t>
            </a:r>
            <a:r>
              <a:rPr lang="en-US" sz="2800" dirty="0"/>
              <a:t>n</a:t>
            </a:r>
            <a:r>
              <a:rPr lang="ru-RU" sz="2800" dirty="0"/>
              <a:t>+7)² делится на 9.</a:t>
            </a:r>
          </a:p>
          <a:p>
            <a:r>
              <a:rPr lang="ru-RU" sz="2800" dirty="0"/>
              <a:t>Решение. (6</a:t>
            </a:r>
            <a:r>
              <a:rPr lang="en-US" sz="2800" dirty="0"/>
              <a:t>n</a:t>
            </a:r>
            <a:r>
              <a:rPr lang="ru-RU" sz="2800" dirty="0"/>
              <a:t>+2)²-(3</a:t>
            </a:r>
            <a:r>
              <a:rPr lang="en-US" sz="2800" dirty="0"/>
              <a:t>n</a:t>
            </a:r>
            <a:r>
              <a:rPr lang="ru-RU" sz="2800" dirty="0"/>
              <a:t>+7)²=(6</a:t>
            </a:r>
            <a:r>
              <a:rPr lang="en-US" sz="2800" dirty="0"/>
              <a:t>n</a:t>
            </a:r>
            <a:r>
              <a:rPr lang="ru-RU" sz="2800" dirty="0"/>
              <a:t>)²+2·6</a:t>
            </a:r>
            <a:r>
              <a:rPr lang="en-US" sz="2800" dirty="0"/>
              <a:t>n</a:t>
            </a:r>
            <a:r>
              <a:rPr lang="ru-RU" sz="2800" dirty="0"/>
              <a:t>+2²-(3</a:t>
            </a:r>
            <a:r>
              <a:rPr lang="en-US" sz="2800" dirty="0"/>
              <a:t>n</a:t>
            </a:r>
            <a:r>
              <a:rPr lang="ru-RU" sz="2800" dirty="0"/>
              <a:t>)²-2·3</a:t>
            </a:r>
            <a:r>
              <a:rPr lang="en-US" sz="2800" dirty="0"/>
              <a:t>n</a:t>
            </a:r>
            <a:r>
              <a:rPr lang="ru-RU" sz="2800" dirty="0"/>
              <a:t>·7-7²=36</a:t>
            </a:r>
            <a:r>
              <a:rPr lang="en-US" sz="2800" dirty="0"/>
              <a:t>n</a:t>
            </a:r>
            <a:r>
              <a:rPr lang="ru-RU" sz="2800" dirty="0"/>
              <a:t>²+12</a:t>
            </a:r>
            <a:r>
              <a:rPr lang="en-US" sz="2800" dirty="0"/>
              <a:t>n</a:t>
            </a:r>
            <a:r>
              <a:rPr lang="ru-RU" sz="2800" dirty="0"/>
              <a:t>+4-9</a:t>
            </a:r>
            <a:r>
              <a:rPr lang="en-US" sz="2800" dirty="0"/>
              <a:t>n</a:t>
            </a:r>
            <a:r>
              <a:rPr lang="ru-RU" sz="2800" dirty="0"/>
              <a:t>²-42</a:t>
            </a:r>
            <a:r>
              <a:rPr lang="en-US" sz="2800" dirty="0"/>
              <a:t>n</a:t>
            </a:r>
            <a:r>
              <a:rPr lang="ru-RU" sz="2800" dirty="0"/>
              <a:t>-49=27</a:t>
            </a:r>
            <a:r>
              <a:rPr lang="en-US" sz="2800" dirty="0"/>
              <a:t>n</a:t>
            </a:r>
            <a:r>
              <a:rPr lang="ru-RU" sz="2800" dirty="0"/>
              <a:t>²-18</a:t>
            </a:r>
            <a:r>
              <a:rPr lang="en-US" sz="2800" dirty="0"/>
              <a:t>n</a:t>
            </a:r>
            <a:r>
              <a:rPr lang="ru-RU" sz="2800" dirty="0"/>
              <a:t>-45=9·(3</a:t>
            </a:r>
            <a:r>
              <a:rPr lang="en-US" sz="2800" dirty="0"/>
              <a:t>n</a:t>
            </a:r>
            <a:r>
              <a:rPr lang="ru-RU" sz="2800" dirty="0"/>
              <a:t>²-2</a:t>
            </a:r>
            <a:r>
              <a:rPr lang="en-US" sz="2800" dirty="0"/>
              <a:t>n</a:t>
            </a:r>
            <a:r>
              <a:rPr lang="ru-RU" sz="2800" dirty="0"/>
              <a:t>-5)-произведение делится на 9, так как один множитель делится на 9.</a:t>
            </a:r>
          </a:p>
          <a:p>
            <a:r>
              <a:rPr lang="ru-RU" sz="2800" dirty="0"/>
              <a:t>3. Выполнить действия: а) 28·32                   </a:t>
            </a:r>
            <a:r>
              <a:rPr lang="ru-RU" sz="2800" dirty="0" smtClean="0"/>
              <a:t>б)54²-46²</a:t>
            </a:r>
          </a:p>
          <a:p>
            <a:r>
              <a:rPr lang="ru-RU" sz="2800" dirty="0" smtClean="0"/>
              <a:t>Решение</a:t>
            </a:r>
            <a:endParaRPr lang="ru-RU" sz="2800" dirty="0"/>
          </a:p>
          <a:p>
            <a:r>
              <a:rPr lang="ru-RU" sz="2800" dirty="0"/>
              <a:t>а)28·32 =(30-2)·(30+2)=30²-2²=900-4=896,</a:t>
            </a:r>
          </a:p>
          <a:p>
            <a:r>
              <a:rPr lang="ru-RU" sz="2800" dirty="0" smtClean="0"/>
              <a:t>б) </a:t>
            </a:r>
            <a:r>
              <a:rPr lang="ru-RU" sz="2800" dirty="0"/>
              <a:t>54²-46²=(54-46)·(54+46)=8·100=800</a:t>
            </a:r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Подведение итогов.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До новых встреч!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Цель. Закрепить применение формул сокращённого умножения при упрощении выражений и решении уравнений. Выполнение упражнений по материалам ГИА.</a:t>
            </a:r>
            <a:br>
              <a:rPr lang="ru-RU" sz="2700" dirty="0"/>
            </a:br>
            <a:r>
              <a:rPr lang="ru-RU" sz="2700" dirty="0"/>
              <a:t>Тип урока: урок обобщения и систематизации знаний.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ru-RU" dirty="0"/>
              <a:t>Задачи</a:t>
            </a:r>
          </a:p>
          <a:p>
            <a:r>
              <a:rPr lang="ru-RU" dirty="0"/>
              <a:t> образовательные:</a:t>
            </a:r>
          </a:p>
          <a:p>
            <a:r>
              <a:rPr lang="ru-RU" dirty="0"/>
              <a:t>1) привитие интереса к математике,</a:t>
            </a:r>
          </a:p>
          <a:p>
            <a:r>
              <a:rPr lang="ru-RU" dirty="0"/>
              <a:t>2) углубление и роста рейтинга знаний по математике.</a:t>
            </a:r>
          </a:p>
          <a:p>
            <a:r>
              <a:rPr lang="ru-RU" dirty="0"/>
              <a:t>Развивающие:</a:t>
            </a:r>
          </a:p>
          <a:p>
            <a:r>
              <a:rPr lang="ru-RU" dirty="0"/>
              <a:t>1) развитие математического кругозора, мышления, памяти.</a:t>
            </a:r>
          </a:p>
          <a:p>
            <a:r>
              <a:rPr lang="ru-RU" dirty="0"/>
              <a:t>2) развитие любознательности обучающихся к предмету</a:t>
            </a:r>
          </a:p>
          <a:p>
            <a:r>
              <a:rPr lang="ru-RU" dirty="0"/>
              <a:t>Воспитательные: формирование интеллектуальных умений</a:t>
            </a:r>
          </a:p>
          <a:p>
            <a:r>
              <a:rPr lang="ru-RU" dirty="0"/>
              <a:t>Цель коррекционно-развивающая. </a:t>
            </a:r>
          </a:p>
          <a:p>
            <a:r>
              <a:rPr lang="ru-RU" dirty="0"/>
              <a:t>Рейтинговая оценка знаний учащихся.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dirty="0"/>
              <a:t>План урока.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r>
              <a:rPr lang="ru-RU" dirty="0"/>
              <a:t>1.Постановка цели рока и плана.</a:t>
            </a:r>
          </a:p>
          <a:p>
            <a:r>
              <a:rPr lang="ru-RU" dirty="0"/>
              <a:t>2. Повторение формул сокращённого умножения.</a:t>
            </a:r>
          </a:p>
          <a:p>
            <a:r>
              <a:rPr lang="ru-RU" dirty="0"/>
              <a:t>3. Обучающая самостоятельная работа.</a:t>
            </a:r>
          </a:p>
          <a:p>
            <a:r>
              <a:rPr lang="ru-RU" dirty="0"/>
              <a:t>4. Физкультминутка.</a:t>
            </a:r>
          </a:p>
          <a:p>
            <a:r>
              <a:rPr lang="ru-RU" dirty="0"/>
              <a:t>5. Историческая справка.</a:t>
            </a:r>
          </a:p>
          <a:p>
            <a:r>
              <a:rPr lang="ru-RU" dirty="0"/>
              <a:t>6. Тест.</a:t>
            </a:r>
          </a:p>
          <a:p>
            <a:r>
              <a:rPr lang="ru-RU" dirty="0"/>
              <a:t>7. За страницами учебника.</a:t>
            </a:r>
          </a:p>
          <a:p>
            <a:r>
              <a:rPr lang="ru-RU" dirty="0"/>
              <a:t>8. Применение формул сокращённого умножения. (Задания из ГИА).</a:t>
            </a:r>
          </a:p>
          <a:p>
            <a:r>
              <a:rPr lang="ru-RU" dirty="0"/>
              <a:t>9. Подведение итогов урока.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№ 1 Повторение чтения и записи алгебраических выражений, содержащих степени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Записать</a:t>
            </a:r>
            <a:r>
              <a:rPr lang="ru-RU" dirty="0"/>
              <a:t>:</a:t>
            </a:r>
          </a:p>
          <a:p>
            <a:r>
              <a:rPr lang="ru-RU" dirty="0"/>
              <a:t>1) сумму квадратов чисел 2а и с,</a:t>
            </a:r>
          </a:p>
          <a:p>
            <a:r>
              <a:rPr lang="ru-RU" dirty="0"/>
              <a:t>2) разность квадратов чисел 3х и </a:t>
            </a:r>
            <a:r>
              <a:rPr lang="en-US" dirty="0"/>
              <a:t>n</a:t>
            </a:r>
            <a:r>
              <a:rPr lang="ru-RU" dirty="0"/>
              <a:t>,</a:t>
            </a:r>
          </a:p>
          <a:p>
            <a:r>
              <a:rPr lang="ru-RU" dirty="0"/>
              <a:t>3) квадрат суммы чисел в и а,</a:t>
            </a:r>
          </a:p>
          <a:p>
            <a:r>
              <a:rPr lang="ru-RU" dirty="0"/>
              <a:t>4) удвоенное произведение чисел 4х и у.</a:t>
            </a:r>
          </a:p>
          <a:p>
            <a:r>
              <a:rPr lang="ru-RU" dirty="0"/>
              <a:t>Прочитать выражение:</a:t>
            </a:r>
          </a:p>
          <a:p>
            <a:r>
              <a:rPr lang="ru-RU" dirty="0"/>
              <a:t>1) </a:t>
            </a:r>
            <a:r>
              <a:rPr lang="ru-RU" dirty="0" err="1"/>
              <a:t>в²+а</a:t>
            </a:r>
            <a:r>
              <a:rPr lang="ru-RU" dirty="0"/>
              <a:t>²,</a:t>
            </a:r>
          </a:p>
          <a:p>
            <a:r>
              <a:rPr lang="ru-RU" dirty="0"/>
              <a:t>2) с²-</a:t>
            </a:r>
            <a:r>
              <a:rPr lang="en-US" dirty="0"/>
              <a:t>m²?</a:t>
            </a:r>
            <a:endParaRPr lang="ru-RU" dirty="0"/>
          </a:p>
          <a:p>
            <a:r>
              <a:rPr lang="en-US" dirty="0"/>
              <a:t>3)</a:t>
            </a:r>
            <a:r>
              <a:rPr lang="ru-RU" dirty="0"/>
              <a:t> (</a:t>
            </a:r>
            <a:r>
              <a:rPr lang="ru-RU" dirty="0" err="1"/>
              <a:t>а-с</a:t>
            </a:r>
            <a:r>
              <a:rPr lang="ru-RU" dirty="0"/>
              <a:t>)²,</a:t>
            </a:r>
          </a:p>
          <a:p>
            <a:r>
              <a:rPr lang="ru-RU" dirty="0"/>
              <a:t>4) (4х+5а)²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№2.Записать формулы сокращённого умножения на переносных досках.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квадрат </a:t>
            </a:r>
            <a:r>
              <a:rPr lang="ru-RU" sz="2800" dirty="0"/>
              <a:t>суммы двух выражений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разность квадратов двух выражений, </a:t>
            </a:r>
            <a:r>
              <a:rPr lang="ru-RU" sz="2800" dirty="0" smtClean="0"/>
              <a:t>    квадрат </a:t>
            </a:r>
            <a:r>
              <a:rPr lang="ru-RU" sz="2800" dirty="0"/>
              <a:t>разности двух выражений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куб суммы двух выражений, </a:t>
            </a:r>
            <a:endParaRPr lang="ru-RU" sz="2800" dirty="0" smtClean="0"/>
          </a:p>
          <a:p>
            <a:r>
              <a:rPr lang="ru-RU" sz="2800" dirty="0" smtClean="0"/>
              <a:t>разность </a:t>
            </a:r>
            <a:r>
              <a:rPr lang="ru-RU" sz="2800" dirty="0"/>
              <a:t>кубов двух </a:t>
            </a:r>
            <a:r>
              <a:rPr lang="ru-RU" sz="2800" dirty="0" smtClean="0"/>
              <a:t>выражений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Самостоятельная </a:t>
            </a:r>
            <a:r>
              <a:rPr lang="ru-RU" sz="3200" dirty="0"/>
              <a:t>работа на применение формул сокращённого </a:t>
            </a:r>
            <a:r>
              <a:rPr lang="ru-RU" sz="3200" dirty="0" smtClean="0"/>
              <a:t>умножения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вариант</a:t>
            </a:r>
          </a:p>
          <a:p>
            <a:r>
              <a:rPr lang="ru-RU" dirty="0"/>
              <a:t>1) (5+с)²,   2) (2х-в)²,   3) (4</a:t>
            </a:r>
            <a:r>
              <a:rPr lang="en-US" dirty="0"/>
              <a:t>m</a:t>
            </a:r>
            <a:r>
              <a:rPr lang="ru-RU" dirty="0"/>
              <a:t>+</a:t>
            </a:r>
            <a:r>
              <a:rPr lang="en-US" dirty="0"/>
              <a:t>n</a:t>
            </a:r>
            <a:r>
              <a:rPr lang="ru-RU" dirty="0"/>
              <a:t>)(4</a:t>
            </a:r>
            <a:r>
              <a:rPr lang="en-US" dirty="0"/>
              <a:t>m</a:t>
            </a:r>
            <a:r>
              <a:rPr lang="ru-RU" dirty="0"/>
              <a:t>-</a:t>
            </a:r>
            <a:r>
              <a:rPr lang="en-US" dirty="0"/>
              <a:t>n</a:t>
            </a:r>
            <a:r>
              <a:rPr lang="ru-RU" dirty="0"/>
              <a:t>),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4) (а+2)(а²+2а+4),  </a:t>
            </a:r>
          </a:p>
          <a:p>
            <a:r>
              <a:rPr lang="ru-RU" dirty="0"/>
              <a:t>2 вариант</a:t>
            </a:r>
          </a:p>
          <a:p>
            <a:r>
              <a:rPr lang="ru-RU" dirty="0"/>
              <a:t>1) (в-3)²,   2) (7а-</a:t>
            </a:r>
            <a:r>
              <a:rPr lang="en-US" dirty="0"/>
              <a:t>m</a:t>
            </a:r>
            <a:r>
              <a:rPr lang="ru-RU" dirty="0"/>
              <a:t>)²,   3) (х+2</a:t>
            </a:r>
            <a:r>
              <a:rPr lang="en-US" dirty="0"/>
              <a:t>c</a:t>
            </a:r>
            <a:r>
              <a:rPr lang="ru-RU" dirty="0"/>
              <a:t>)(х-2с),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4) (5-в)(25+5в+в²),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dirty="0" smtClean="0"/>
              <a:t>Решение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 </a:t>
            </a:r>
            <a:r>
              <a:rPr lang="ru-RU" dirty="0"/>
              <a:t>вариант</a:t>
            </a:r>
          </a:p>
          <a:p>
            <a:r>
              <a:rPr lang="ru-RU" dirty="0"/>
              <a:t>1) (5+с)²=5²+2·5·с+с²=25+10с+с².</a:t>
            </a:r>
          </a:p>
          <a:p>
            <a:r>
              <a:rPr lang="ru-RU" dirty="0"/>
              <a:t>2) (2х-в)²=(2х)²-2·2х·в+в²=4х²-4х+в².</a:t>
            </a:r>
          </a:p>
          <a:p>
            <a:r>
              <a:rPr lang="ru-RU" dirty="0"/>
              <a:t>3) (4</a:t>
            </a:r>
            <a:r>
              <a:rPr lang="en-US" dirty="0"/>
              <a:t>m</a:t>
            </a:r>
            <a:r>
              <a:rPr lang="ru-RU" dirty="0"/>
              <a:t>+</a:t>
            </a:r>
            <a:r>
              <a:rPr lang="en-US" dirty="0"/>
              <a:t>n</a:t>
            </a:r>
            <a:r>
              <a:rPr lang="ru-RU" dirty="0"/>
              <a:t>)·(4</a:t>
            </a:r>
            <a:r>
              <a:rPr lang="en-US" dirty="0"/>
              <a:t>m</a:t>
            </a:r>
            <a:r>
              <a:rPr lang="ru-RU" dirty="0"/>
              <a:t>-</a:t>
            </a:r>
            <a:r>
              <a:rPr lang="en-US" dirty="0"/>
              <a:t>n</a:t>
            </a:r>
            <a:r>
              <a:rPr lang="ru-RU" dirty="0"/>
              <a:t>)=(4</a:t>
            </a:r>
            <a:r>
              <a:rPr lang="en-US" dirty="0"/>
              <a:t>m</a:t>
            </a:r>
            <a:r>
              <a:rPr lang="ru-RU" dirty="0"/>
              <a:t>)²-</a:t>
            </a:r>
            <a:r>
              <a:rPr lang="en-US" dirty="0"/>
              <a:t>n</a:t>
            </a:r>
            <a:r>
              <a:rPr lang="ru-RU" dirty="0"/>
              <a:t>²=16</a:t>
            </a:r>
            <a:r>
              <a:rPr lang="en-US" dirty="0"/>
              <a:t>m</a:t>
            </a:r>
            <a:r>
              <a:rPr lang="ru-RU" dirty="0"/>
              <a:t>²-</a:t>
            </a:r>
            <a:r>
              <a:rPr lang="en-US" dirty="0"/>
              <a:t>n</a:t>
            </a:r>
            <a:r>
              <a:rPr lang="ru-RU" dirty="0"/>
              <a:t>².</a:t>
            </a:r>
          </a:p>
          <a:p>
            <a:r>
              <a:rPr lang="ru-RU" dirty="0"/>
              <a:t>4) (а+2)(а²+2а+4)=</a:t>
            </a:r>
            <a:r>
              <a:rPr lang="ru-RU" dirty="0" smtClean="0"/>
              <a:t>а³+2³=а³+8</a:t>
            </a:r>
          </a:p>
          <a:p>
            <a:pPr algn="ctr"/>
            <a:r>
              <a:rPr lang="ru-RU" dirty="0"/>
              <a:t>2 вариант</a:t>
            </a:r>
          </a:p>
          <a:p>
            <a:r>
              <a:rPr lang="ru-RU" dirty="0"/>
              <a:t>1) (в-3)²=в²-2·в·3+3²=в²-6в+9.</a:t>
            </a:r>
          </a:p>
          <a:p>
            <a:r>
              <a:rPr lang="ru-RU" dirty="0"/>
              <a:t>2) (7а-</a:t>
            </a:r>
            <a:r>
              <a:rPr lang="en-US" dirty="0"/>
              <a:t>m</a:t>
            </a:r>
            <a:r>
              <a:rPr lang="ru-RU" dirty="0"/>
              <a:t>)²=(7а)²-2·7а</a:t>
            </a:r>
            <a:r>
              <a:rPr lang="en-US" dirty="0"/>
              <a:t>m</a:t>
            </a:r>
            <a:r>
              <a:rPr lang="ru-RU" dirty="0"/>
              <a:t>+</a:t>
            </a:r>
            <a:r>
              <a:rPr lang="en-US" dirty="0"/>
              <a:t>m</a:t>
            </a:r>
            <a:r>
              <a:rPr lang="ru-RU" dirty="0"/>
              <a:t>²=49а²-14а</a:t>
            </a:r>
            <a:r>
              <a:rPr lang="en-US" dirty="0"/>
              <a:t>m</a:t>
            </a:r>
            <a:r>
              <a:rPr lang="ru-RU" dirty="0"/>
              <a:t>+</a:t>
            </a:r>
            <a:r>
              <a:rPr lang="en-US" dirty="0"/>
              <a:t>m</a:t>
            </a:r>
            <a:r>
              <a:rPr lang="ru-RU" dirty="0"/>
              <a:t>²</a:t>
            </a:r>
          </a:p>
          <a:p>
            <a:r>
              <a:rPr lang="ru-RU" dirty="0"/>
              <a:t>3) (х+2</a:t>
            </a:r>
            <a:r>
              <a:rPr lang="en-US" dirty="0"/>
              <a:t>c</a:t>
            </a:r>
            <a:r>
              <a:rPr lang="ru-RU" dirty="0"/>
              <a:t>)(х-2с)</a:t>
            </a:r>
            <a:r>
              <a:rPr lang="ru-RU" dirty="0" err="1"/>
              <a:t>=х</a:t>
            </a:r>
            <a:r>
              <a:rPr lang="ru-RU" dirty="0"/>
              <a:t>²-(2с)²=х²-4с²</a:t>
            </a:r>
          </a:p>
          <a:p>
            <a:r>
              <a:rPr lang="ru-RU" dirty="0"/>
              <a:t>4) (5-в)(25+5в+в²)=5³-в³=125-в³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08" y="609600"/>
            <a:ext cx="6348412" cy="5780509"/>
          </a:xfrm>
        </p:spPr>
      </p:pic>
    </p:spTree>
    <p:extLst>
      <p:ext uri="{BB962C8B-B14F-4D97-AF65-F5344CB8AC3E}">
        <p14:creationId xmlns:p14="http://schemas.microsoft.com/office/powerpoint/2010/main" val="194261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Autofit/>
          </a:bodyPr>
          <a:lstStyle/>
          <a:p>
            <a:r>
              <a:rPr lang="en-US" sz="2800" dirty="0" smtClean="0"/>
              <a:t>VI</a:t>
            </a:r>
            <a:r>
              <a:rPr lang="ru-RU" sz="2800" dirty="0" smtClean="0"/>
              <a:t>. Историческая справка о формулах сокращённого умножения.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Некоторые </a:t>
            </a:r>
            <a:r>
              <a:rPr lang="ru-RU" dirty="0"/>
              <a:t>правила сокращённого умножения были известны ещё около 4 тыс. лет тому назад. Их знали вавилоняне и другие народы древности. Тогда они формулировались словесно или геометрически.</a:t>
            </a:r>
          </a:p>
          <a:p>
            <a:r>
              <a:rPr lang="ru-RU" dirty="0"/>
              <a:t>   У древних греков величины обозначались не числами или буквами, а отрезками прямых. Они говорили не «а²», а «квадрат на отрезке а», не «</a:t>
            </a:r>
            <a:r>
              <a:rPr lang="ru-RU" dirty="0" err="1"/>
              <a:t>ав</a:t>
            </a:r>
            <a:r>
              <a:rPr lang="ru-RU" dirty="0"/>
              <a:t>», а «прямоугольник, содержащийся между отрезками а и в». Например тождество (</a:t>
            </a:r>
            <a:r>
              <a:rPr lang="ru-RU" dirty="0" err="1"/>
              <a:t>а+в</a:t>
            </a:r>
            <a:r>
              <a:rPr lang="ru-RU" dirty="0"/>
              <a:t>)²=а²+2ав+в² во второй книге «Начала» Евклида (</a:t>
            </a:r>
            <a:r>
              <a:rPr lang="en-US" dirty="0"/>
              <a:t>III</a:t>
            </a:r>
            <a:r>
              <a:rPr lang="ru-RU" dirty="0"/>
              <a:t> в. до н. э.) формулировалось так: «Если прямая линия (имеется в виду отрезок) как-либо рассечена, то квадрат на всей прямой равен квадратам на отрезках вместе с дважды взятым прямоугольником, заключённым между отрезками». Доказательство опирается на геометрические соображения.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1066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Грань</vt:lpstr>
      <vt:lpstr>  «Итоговый урок по теме: Формулы сокращённого умножения» по алгебре в 7 классе. </vt:lpstr>
      <vt:lpstr>Цель. Закрепить применение формул сокращённого умножения при упрощении выражений и решении уравнений. Выполнение упражнений по материалам ГИА. Тип урока: урок обобщения и систематизации знаний. </vt:lpstr>
      <vt:lpstr>План урока.</vt:lpstr>
      <vt:lpstr>№ 1 Повторение чтения и записи алгебраических выражений, содержащих степени.</vt:lpstr>
      <vt:lpstr>№2.Записать формулы сокращённого умножения на переносных досках. </vt:lpstr>
      <vt:lpstr>Самостоятельная работа на применение формул сокращённого умножения</vt:lpstr>
      <vt:lpstr>  Решение.  </vt:lpstr>
      <vt:lpstr>Презентация PowerPoint</vt:lpstr>
      <vt:lpstr>VI. Историческая справка о формулах сокращённого умножения. </vt:lpstr>
      <vt:lpstr>Презентация PowerPoint</vt:lpstr>
      <vt:lpstr>VII.За страницами учебника.</vt:lpstr>
      <vt:lpstr>VIII.Тест</vt:lpstr>
      <vt:lpstr>Тест</vt:lpstr>
      <vt:lpstr>IX. Применение формул сокращённого умножения.</vt:lpstr>
      <vt:lpstr>Подведение итогов.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«Итоговый урок по теме: Формулы сокращённого умножения» по алгебре в 7 классе. </dc:title>
  <dc:creator>NIX</dc:creator>
  <cp:lastModifiedBy>Сергей</cp:lastModifiedBy>
  <cp:revision>15</cp:revision>
  <dcterms:created xsi:type="dcterms:W3CDTF">2016-07-19T19:10:45Z</dcterms:created>
  <dcterms:modified xsi:type="dcterms:W3CDTF">2017-03-05T15:59:34Z</dcterms:modified>
</cp:coreProperties>
</file>