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0" r:id="rId3"/>
    <p:sldId id="291" r:id="rId4"/>
    <p:sldId id="288" r:id="rId5"/>
    <p:sldId id="292" r:id="rId6"/>
    <p:sldId id="293" r:id="rId7"/>
    <p:sldId id="294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06" r:id="rId19"/>
    <p:sldId id="307" r:id="rId20"/>
    <p:sldId id="308" r:id="rId21"/>
    <p:sldId id="309" r:id="rId22"/>
    <p:sldId id="310" r:id="rId23"/>
    <p:sldId id="311" r:id="rId24"/>
    <p:sldId id="312" r:id="rId25"/>
    <p:sldId id="313" r:id="rId26"/>
    <p:sldId id="315" r:id="rId27"/>
    <p:sldId id="314" r:id="rId28"/>
    <p:sldId id="316" r:id="rId29"/>
    <p:sldId id="317" r:id="rId30"/>
    <p:sldId id="264" r:id="rId31"/>
    <p:sldId id="271" r:id="rId32"/>
    <p:sldId id="273" r:id="rId33"/>
    <p:sldId id="329" r:id="rId34"/>
    <p:sldId id="334" r:id="rId35"/>
    <p:sldId id="265" r:id="rId36"/>
    <p:sldId id="322" r:id="rId37"/>
    <p:sldId id="332" r:id="rId38"/>
    <p:sldId id="323" r:id="rId39"/>
    <p:sldId id="324" r:id="rId40"/>
    <p:sldId id="325" r:id="rId41"/>
    <p:sldId id="327" r:id="rId42"/>
    <p:sldId id="326" r:id="rId43"/>
    <p:sldId id="331" r:id="rId44"/>
    <p:sldId id="330" r:id="rId45"/>
    <p:sldId id="266" r:id="rId46"/>
    <p:sldId id="267" r:id="rId47"/>
    <p:sldId id="268" r:id="rId48"/>
    <p:sldId id="335" r:id="rId49"/>
    <p:sldId id="333" r:id="rId50"/>
    <p:sldId id="274" r:id="rId51"/>
    <p:sldId id="275" r:id="rId52"/>
    <p:sldId id="276" r:id="rId53"/>
    <p:sldId id="277" r:id="rId54"/>
    <p:sldId id="281" r:id="rId55"/>
    <p:sldId id="282" r:id="rId56"/>
    <p:sldId id="286" r:id="rId57"/>
    <p:sldId id="283" r:id="rId58"/>
    <p:sldId id="287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CC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6" autoAdjust="0"/>
    <p:restoredTop sz="94598" autoAdjust="0"/>
  </p:normalViewPr>
  <p:slideViewPr>
    <p:cSldViewPr>
      <p:cViewPr>
        <p:scale>
          <a:sx n="80" d="100"/>
          <a:sy n="80" d="100"/>
        </p:scale>
        <p:origin x="-258" y="-5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449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AA973F-CA59-4D27-B0E8-FC6701F9DB3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A973F-CA59-4D27-B0E8-FC6701F9DB34}" type="datetimeFigureOut">
              <a:rPr lang="ru-RU" smtClean="0"/>
              <a:pPr/>
              <a:t>05.03.2017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B26D7-5119-4798-8CDB-0E2E6BCCC0A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1.jpeg"/><Relationship Id="rId4" Type="http://schemas.openxmlformats.org/officeDocument/2006/relationships/image" Target="../media/image4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428604"/>
            <a:ext cx="8286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Средние века: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Monotype Corsiva" pitchFamily="66" charset="0"/>
              </a:rPr>
              <a:t>время рыцарей и замков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Окружающий мир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4 класс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  <a:endParaRPr lang="ru-RU" sz="4800" b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http://img1.wikia.nocookie.net/__cb20120327194427/warrior/ru/images/4/42/%D0%A0%D1%8B%D1%86%D0%B0%D1%80%D1%8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428596" y="3357562"/>
            <a:ext cx="3500462" cy="313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8" descr="5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5429256" y="2396006"/>
            <a:ext cx="3377467" cy="220886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072066" y="4857760"/>
            <a:ext cx="34289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Учитель начальных классов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Беликова Ольга Николаевна,  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+mj-lt"/>
              </a:rPr>
              <a:t>МОАУ «СОШ № 25 г.Орска»</a:t>
            </a:r>
            <a:endParaRPr lang="ru-RU" b="1" i="1" dirty="0" smtClean="0">
              <a:solidFill>
                <a:srgbClr val="C0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85728"/>
          <a:ext cx="5715034" cy="6286529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29256" y="642918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286529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00826" y="2214554"/>
            <a:ext cx="2357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5) </a:t>
            </a:r>
            <a:r>
              <a:rPr lang="ru-RU" sz="2800" b="1" dirty="0" smtClean="0"/>
              <a:t>Как звали египтяне бога воды?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6500826" y="2214554"/>
            <a:ext cx="264317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FF0000"/>
                </a:solidFill>
              </a:rPr>
              <a:t>6) </a:t>
            </a:r>
            <a:r>
              <a:rPr lang="ru-RU" sz="2800" b="1" dirty="0" smtClean="0"/>
              <a:t>Бог мудрости,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/>
              <a:t>счёта и письма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00826" y="2214554"/>
            <a:ext cx="235745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7) </a:t>
            </a:r>
            <a:r>
              <a:rPr lang="ru-RU" sz="2800" b="1" dirty="0" smtClean="0"/>
              <a:t>Они считали священными льва, крокодила, скорпиона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72264" y="2143116"/>
            <a:ext cx="228601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8) </a:t>
            </a:r>
            <a:r>
              <a:rPr lang="ru-RU" sz="2800" b="1" dirty="0" smtClean="0"/>
              <a:t>На берегах этой реки возникло Египетское царство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5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Н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Н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00826" y="2214554"/>
            <a:ext cx="223170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9) </a:t>
            </a:r>
            <a:r>
              <a:rPr lang="ru-RU" sz="2800" b="1" dirty="0" smtClean="0"/>
              <a:t>Гробницы </a:t>
            </a:r>
          </a:p>
          <a:p>
            <a:r>
              <a:rPr lang="ru-RU" sz="2800" b="1" dirty="0" smtClean="0"/>
              <a:t>царей Египта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50184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214290"/>
          <a:ext cx="5715034" cy="631807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29256" y="642918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00826" y="3214686"/>
            <a:ext cx="23574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РАЗГАДАЙТЕ КРОССВОРД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Н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Н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00826" y="2214554"/>
            <a:ext cx="235742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10) </a:t>
            </a:r>
            <a:r>
              <a:rPr lang="ru-RU" sz="2800" b="1" dirty="0" smtClean="0"/>
              <a:t>Существо с телом льва и головой человека, охранявшее пирамиды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Н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Н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643702" y="2285992"/>
            <a:ext cx="21431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11) </a:t>
            </a:r>
            <a:r>
              <a:rPr lang="ru-RU" sz="2800" b="1" dirty="0" smtClean="0"/>
              <a:t>Самый знаменитый храм Акрополя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Н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Н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429388" y="2214554"/>
            <a:ext cx="25717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12) </a:t>
            </a:r>
            <a:r>
              <a:rPr lang="ru-RU" sz="2800" b="1" dirty="0" smtClean="0"/>
              <a:t>Вулкан, уничтоживший  город Помпеи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Н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З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Й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Н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З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Й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429388" y="2214554"/>
            <a:ext cx="25003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13) </a:t>
            </a:r>
            <a:r>
              <a:rPr lang="ru-RU" sz="2800" b="1" dirty="0" smtClean="0"/>
              <a:t>Холм в Афинах, на котором находились главные храмы города 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К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О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Д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Н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Ь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З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Й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29256" y="571480"/>
            <a:ext cx="414334" cy="428628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А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42852"/>
          <a:ext cx="5715034" cy="630283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К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П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8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М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О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Ф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Д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Н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К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 Ь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FF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З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К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У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 Й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2400" b="1" i="0" u="none" strike="noStrike" kern="1200" dirty="0" smtClean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429256" y="500042"/>
            <a:ext cx="414334" cy="414334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0000"/>
                </a:solidFill>
              </a:rPr>
              <a:t>А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00826" y="3357562"/>
            <a:ext cx="2370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МОЛОДЦЫ!</a:t>
            </a:r>
            <a:endParaRPr lang="ru-RU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6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571472" y="214290"/>
          <a:ext cx="5715034" cy="631807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00826" y="2214554"/>
            <a:ext cx="235742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1) </a:t>
            </a:r>
            <a:r>
              <a:rPr lang="ru-RU" sz="2800" b="1" dirty="0" smtClean="0"/>
              <a:t>Эта наука изучает, как жили люди в разные эпохи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642918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643314"/>
            <a:ext cx="9144000" cy="292494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  <a:t>Возникли государства: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Англия, Франция, Германия, Россия.</a:t>
            </a:r>
            <a:endParaRPr lang="ru-RU" sz="32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3200" dirty="0" smtClean="0">
                <a:solidFill>
                  <a:srgbClr val="000099"/>
                </a:solidFill>
                <a:latin typeface="Comic Sans MS" pitchFamily="66" charset="0"/>
              </a:rPr>
              <a:t>Основаны города :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Москва, Берлин, Амстердам, </a:t>
            </a:r>
          </a:p>
          <a:p>
            <a:pPr algn="ctr">
              <a:buNone/>
            </a:pPr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Копенгаген, Осло.</a:t>
            </a:r>
          </a:p>
        </p:txBody>
      </p:sp>
      <p:pic>
        <p:nvPicPr>
          <p:cNvPr id="8" name="Содержимое 7" descr="2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239234" y="260648"/>
            <a:ext cx="4908830" cy="3600400"/>
          </a:xfrm>
          <a:effectLst>
            <a:softEdge rad="127000"/>
          </a:effectLst>
        </p:spPr>
      </p:pic>
      <p:pic>
        <p:nvPicPr>
          <p:cNvPr id="9" name="Рисунок 8" descr="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72066" y="285728"/>
            <a:ext cx="3801984" cy="35719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11" name="Рисунок 10" descr="494_5046big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72132" y="500042"/>
            <a:ext cx="2000312" cy="13311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6" descr="furniture_093.jp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00034" y="714356"/>
            <a:ext cx="1828800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147858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3929058" y="1643050"/>
            <a:ext cx="1676729" cy="18476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14744" y="3571876"/>
            <a:ext cx="2350323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Фарфоровая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посуда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72396" y="500042"/>
            <a:ext cx="10823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Вилка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3" name="Рисунок 12" descr="Turkish-Soap-125g-Olive-Oil-Soap-from-Turkey-unscented-Be-normal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3143240" y="428604"/>
            <a:ext cx="1526687" cy="15266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4643438" y="500042"/>
            <a:ext cx="108234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Мыло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6" name="Рисунок 15" descr="1265952722_bezimeni-5.jpg"/>
          <p:cNvPicPr>
            <a:picLocks noChangeAspect="1"/>
          </p:cNvPicPr>
          <p:nvPr/>
        </p:nvPicPr>
        <p:blipFill>
          <a:blip r:embed="rId7" cstate="email"/>
          <a:srcRect r="2381"/>
          <a:stretch>
            <a:fillRect/>
          </a:stretch>
        </p:blipFill>
        <p:spPr>
          <a:xfrm>
            <a:off x="5214942" y="4857760"/>
            <a:ext cx="2952328" cy="9505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786446" y="5929330"/>
            <a:ext cx="173637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Пуговицы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5720" y="3571876"/>
            <a:ext cx="2973892" cy="89255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Механические</a:t>
            </a:r>
            <a:endParaRPr lang="ru-RU" sz="2800" dirty="0" smtClean="0">
              <a:latin typeface="Comic Sans MS" pitchFamily="66" charset="0"/>
            </a:endParaRPr>
          </a:p>
          <a:p>
            <a:pPr algn="ctr"/>
            <a:r>
              <a:rPr lang="ru-RU" sz="2800" dirty="0" smtClean="0">
                <a:latin typeface="Comic Sans MS" pitchFamily="66" charset="0"/>
              </a:rPr>
              <a:t> башенные часы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71604" y="500042"/>
            <a:ext cx="941283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Очки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2290" name="Picture 2" descr="http://blog.light-city.biz/wp-content/uploads/2009/10/05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28662" y="1857364"/>
            <a:ext cx="1161157" cy="1549140"/>
          </a:xfrm>
          <a:prstGeom prst="rect">
            <a:avLst/>
          </a:prstGeom>
          <a:noFill/>
        </p:spPr>
      </p:pic>
      <p:pic>
        <p:nvPicPr>
          <p:cNvPr id="27650" name="Picture 2" descr="http://voenn.claw.ru/shared/kinder/imgbg/250-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57290" y="4857760"/>
            <a:ext cx="2798180" cy="780546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1428728" y="5643578"/>
            <a:ext cx="251383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Огнестрельное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оружие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27652" name="Picture 4" descr="https://upload.wikimedia.org/wikipedia/commons/thumb/1/1c/Printing_machine_of_Johanes_Gutenbrg1.jpg/800px-Printing_machine_of_Johanes_Gutenbrg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2330" y="1714488"/>
            <a:ext cx="1285884" cy="1798898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786578" y="3643314"/>
            <a:ext cx="17988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Печатный </a:t>
            </a:r>
          </a:p>
          <a:p>
            <a:pPr algn="ctr"/>
            <a:r>
              <a:rPr lang="ru-RU" sz="2400" dirty="0" smtClean="0">
                <a:latin typeface="Comic Sans MS" pitchFamily="66" charset="0"/>
              </a:rPr>
              <a:t>станок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8" grpId="0" animBg="1"/>
      <p:bldP spid="20" grpId="0" animBg="1"/>
      <p:bldP spid="9" grpId="0" animBg="1"/>
      <p:bldP spid="17" grpId="0" animBg="1"/>
      <p:bldP spid="2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Религии Средневековья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Содержимое 10" descr="7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785786" y="1700808"/>
            <a:ext cx="1785950" cy="1893107"/>
          </a:xfrm>
        </p:spPr>
      </p:pic>
      <p:sp>
        <p:nvSpPr>
          <p:cNvPr id="8" name="TextBox 7"/>
          <p:cNvSpPr txBox="1"/>
          <p:nvPr/>
        </p:nvSpPr>
        <p:spPr>
          <a:xfrm>
            <a:off x="467544" y="1052736"/>
            <a:ext cx="258115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Христианство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7944" y="1052736"/>
            <a:ext cx="131799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Comic Sans MS" pitchFamily="66" charset="0"/>
              </a:rPr>
              <a:t>Ислам</a:t>
            </a:r>
            <a:endParaRPr lang="ru-RU" sz="2800" dirty="0"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86578" y="1071546"/>
            <a:ext cx="166584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latin typeface="Comic Sans MS" pitchFamily="66" charset="0"/>
              </a:rPr>
              <a:t>Буддизм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5" name="Содержимое 14" descr="9.jpg"/>
          <p:cNvPicPr>
            <a:picLocks noGrp="1" noChangeAspect="1"/>
          </p:cNvPicPr>
          <p:nvPr>
            <p:ph sz="half" idx="2"/>
          </p:nvPr>
        </p:nvPicPr>
        <p:blipFill>
          <a:blip r:embed="rId4" cstate="email"/>
          <a:stretch>
            <a:fillRect/>
          </a:stretch>
        </p:blipFill>
        <p:spPr>
          <a:xfrm>
            <a:off x="3714744" y="1714488"/>
            <a:ext cx="2088292" cy="1900003"/>
          </a:xfrm>
        </p:spPr>
      </p:pic>
      <p:pic>
        <p:nvPicPr>
          <p:cNvPr id="16" name="Рисунок 15" descr="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500826" y="1714488"/>
            <a:ext cx="2194902" cy="191899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928662" y="4429132"/>
            <a:ext cx="1426994" cy="523220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Европа</a:t>
            </a:r>
            <a:endParaRPr lang="ru-RU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28992" y="4429132"/>
            <a:ext cx="2286016" cy="954107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Ближний Восток</a:t>
            </a:r>
            <a:endParaRPr lang="ru-RU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2198" y="4429132"/>
            <a:ext cx="2643206" cy="954107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0099"/>
                </a:solidFill>
                <a:latin typeface="Comic Sans MS" pitchFamily="66" charset="0"/>
              </a:rPr>
              <a:t>Индия,Китай</a:t>
            </a: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,</a:t>
            </a:r>
          </a:p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Япония</a:t>
            </a:r>
            <a:endParaRPr lang="ru-RU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8662" y="3500438"/>
            <a:ext cx="14407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Церкви,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соборы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286116" y="3500438"/>
            <a:ext cx="268163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Мусульманские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мечети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643702" y="3500438"/>
            <a:ext cx="215680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Буддистские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храмы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58" y="5429264"/>
            <a:ext cx="29289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Иисус Христос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3500430" y="5429264"/>
            <a:ext cx="20717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Аллах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00826" y="5429264"/>
            <a:ext cx="1928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     Будда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00034" y="5929330"/>
            <a:ext cx="2143745" cy="523220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христиане</a:t>
            </a:r>
            <a:endParaRPr lang="ru-RU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357554" y="5929330"/>
            <a:ext cx="2286016" cy="523220"/>
          </a:xfrm>
          <a:prstGeom prst="rect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мусульмане</a:t>
            </a:r>
            <a:endParaRPr lang="ru-RU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072198" y="5929330"/>
            <a:ext cx="2643206" cy="523220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буддисты</a:t>
            </a:r>
            <a:endParaRPr lang="ru-RU" sz="2800" b="1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8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27" grpId="0"/>
      <p:bldP spid="31" grpId="0" animBg="1"/>
      <p:bldP spid="32" grpId="0" animBg="1"/>
      <p:bldP spid="3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21506" name="Picture 2" descr="http://img1.wikia.nocookie.net/__cb20120327194427/warrior/ru/images/4/42/%D0%A0%D1%8B%D1%86%D0%B0%D1%80%D1%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3357562"/>
            <a:ext cx="3500462" cy="313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84" cy="15716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Средние века:</a:t>
            </a:r>
            <a:b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8" descr="5.pn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4000496" y="1928802"/>
            <a:ext cx="4806227" cy="3143272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0" y="1000108"/>
            <a:ext cx="8784976" cy="175679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время рыцарей и замков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21506" name="Picture 2" descr="http://img1.wikia.nocookie.net/__cb20120327194427/warrior/ru/images/4/42/%D0%A0%D1%8B%D1%86%D0%B0%D1%80%D1%8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14282" y="3357562"/>
            <a:ext cx="3500462" cy="31359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357166"/>
            <a:ext cx="8429684" cy="157163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Средние века:</a:t>
            </a:r>
            <a:b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Содержимое 8" descr="5.png"/>
          <p:cNvPicPr>
            <a:picLocks noGrp="1" noChangeAspect="1"/>
          </p:cNvPicPr>
          <p:nvPr>
            <p:ph sz="half" idx="1"/>
          </p:nvPr>
        </p:nvPicPr>
        <p:blipFill>
          <a:blip r:embed="rId4" cstate="email"/>
          <a:stretch>
            <a:fillRect/>
          </a:stretch>
        </p:blipFill>
        <p:spPr>
          <a:xfrm>
            <a:off x="4000496" y="1928802"/>
            <a:ext cx="4806227" cy="3143272"/>
          </a:xfrm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0" y="1000108"/>
            <a:ext cx="8784976" cy="1756791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ru-RU" sz="40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время рыцарей и замков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5" name="Рисунок 4" descr="e26a4a26ffb3245efd507cf74911f8b1_0_500_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71868" y="2214554"/>
            <a:ext cx="1944216" cy="2627317"/>
          </a:xfrm>
          <a:prstGeom prst="rect">
            <a:avLst/>
          </a:prstGeom>
        </p:spPr>
      </p:pic>
      <p:pic>
        <p:nvPicPr>
          <p:cNvPr id="23554" name="Picture 2" descr="http://londonmania.ru/common/upload/images/medium/6178l_English_Knight_of_Dunn_35.00.jpg"/>
          <p:cNvPicPr>
            <a:picLocks noChangeAspect="1" noChangeArrowheads="1"/>
          </p:cNvPicPr>
          <p:nvPr/>
        </p:nvPicPr>
        <p:blipFill>
          <a:blip r:embed="rId4"/>
          <a:srcRect l="11029" t="4412" r="9926"/>
          <a:stretch>
            <a:fillRect/>
          </a:stretch>
        </p:blipFill>
        <p:spPr bwMode="auto">
          <a:xfrm>
            <a:off x="285720" y="1785926"/>
            <a:ext cx="2315690" cy="350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143000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Рыцари Средневековья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71736" y="928670"/>
            <a:ext cx="6357982" cy="3714776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4800" dirty="0" smtClean="0"/>
              <a:t>	</a:t>
            </a:r>
            <a:endParaRPr lang="ru-RU" sz="48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5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1200" b="1" dirty="0" smtClean="0">
                <a:solidFill>
                  <a:srgbClr val="C00000"/>
                </a:solidFill>
                <a:latin typeface="Comic Sans MS" pitchFamily="66" charset="0"/>
              </a:rPr>
              <a:t>Рыцарь</a:t>
            </a:r>
            <a:r>
              <a:rPr lang="ru-RU" sz="11200" b="1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1200" b="1" i="1" dirty="0" smtClean="0">
                <a:solidFill>
                  <a:srgbClr val="7030A0"/>
                </a:solidFill>
                <a:latin typeface="Comic Sans MS" pitchFamily="66" charset="0"/>
              </a:rPr>
              <a:t>(нем. </a:t>
            </a:r>
            <a:r>
              <a:rPr lang="ru-RU" sz="11200" b="1" i="1" dirty="0" err="1" smtClean="0">
                <a:solidFill>
                  <a:srgbClr val="7030A0"/>
                </a:solidFill>
                <a:latin typeface="Comic Sans MS" pitchFamily="66" charset="0"/>
              </a:rPr>
              <a:t>Ritter</a:t>
            </a:r>
            <a:r>
              <a:rPr lang="ru-RU" sz="11200" b="1" i="1" dirty="0" smtClean="0">
                <a:solidFill>
                  <a:srgbClr val="7030A0"/>
                </a:solidFill>
                <a:latin typeface="Comic Sans MS" pitchFamily="66" charset="0"/>
              </a:rPr>
              <a:t> - всадник)</a:t>
            </a:r>
            <a:r>
              <a:rPr lang="ru-RU" sz="11200" b="1" dirty="0" smtClean="0">
                <a:solidFill>
                  <a:srgbClr val="7030A0"/>
                </a:solidFill>
                <a:latin typeface="Comic Sans MS" pitchFamily="66" charset="0"/>
              </a:rPr>
              <a:t>,    </a:t>
            </a:r>
          </a:p>
          <a:p>
            <a:pPr>
              <a:lnSpc>
                <a:spcPct val="120000"/>
              </a:lnSpc>
              <a:buNone/>
            </a:pPr>
            <a:r>
              <a:rPr lang="ru-RU" sz="11200" b="1" i="1" dirty="0" smtClean="0">
                <a:solidFill>
                  <a:srgbClr val="7030A0"/>
                </a:solidFill>
                <a:latin typeface="Comic Sans MS" pitchFamily="66" charset="0"/>
              </a:rPr>
              <a:t>кабальеро (исп.), шевалье (фр.) -</a:t>
            </a:r>
          </a:p>
          <a:p>
            <a:pPr>
              <a:lnSpc>
                <a:spcPct val="120000"/>
              </a:lnSpc>
              <a:buNone/>
            </a:pPr>
            <a:r>
              <a:rPr lang="ru-RU" sz="11200" b="1" dirty="0" smtClean="0">
                <a:solidFill>
                  <a:srgbClr val="000099"/>
                </a:solidFill>
                <a:latin typeface="Comic Sans MS" pitchFamily="66" charset="0"/>
              </a:rPr>
              <a:t>воин на коне, в латах, шлеме, </a:t>
            </a:r>
          </a:p>
          <a:p>
            <a:pPr>
              <a:lnSpc>
                <a:spcPct val="120000"/>
              </a:lnSpc>
              <a:buNone/>
            </a:pPr>
            <a:r>
              <a:rPr lang="ru-RU" sz="11200" b="1" dirty="0" smtClean="0">
                <a:solidFill>
                  <a:srgbClr val="000099"/>
                </a:solidFill>
                <a:latin typeface="Comic Sans MS" pitchFamily="66" charset="0"/>
              </a:rPr>
              <a:t>с мечом и щитом. </a:t>
            </a:r>
            <a:endParaRPr lang="ru-RU" sz="11200" b="1" dirty="0" smtClean="0">
              <a:solidFill>
                <a:srgbClr val="C00000"/>
              </a:solidFill>
              <a:latin typeface="Comic Sans MS" pitchFamily="66" charset="0"/>
            </a:endParaRPr>
          </a:p>
          <a:p>
            <a:pPr>
              <a:lnSpc>
                <a:spcPct val="120000"/>
              </a:lnSpc>
              <a:buNone/>
            </a:pPr>
            <a:r>
              <a:rPr lang="ru-RU" sz="11200" b="1" dirty="0" smtClean="0">
                <a:solidFill>
                  <a:srgbClr val="000099"/>
                </a:solidFill>
                <a:latin typeface="Comic Sans MS" pitchFamily="66" charset="0"/>
              </a:rPr>
              <a:t>Средневековый дворянский</a:t>
            </a:r>
          </a:p>
          <a:p>
            <a:pPr>
              <a:lnSpc>
                <a:spcPct val="170000"/>
              </a:lnSpc>
              <a:buNone/>
            </a:pPr>
            <a:r>
              <a:rPr lang="ru-RU" sz="11200" b="1" dirty="0" smtClean="0">
                <a:solidFill>
                  <a:srgbClr val="000099"/>
                </a:solidFill>
                <a:latin typeface="Comic Sans MS" pitchFamily="66" charset="0"/>
              </a:rPr>
              <a:t>почётный титул в Европе. </a:t>
            </a:r>
          </a:p>
          <a:p>
            <a:pPr>
              <a:lnSpc>
                <a:spcPct val="170000"/>
              </a:lnSpc>
              <a:buNone/>
            </a:pPr>
            <a:r>
              <a:rPr lang="ru-RU" sz="11200" b="1" dirty="0" smtClean="0">
                <a:solidFill>
                  <a:srgbClr val="C00000"/>
                </a:solidFill>
                <a:latin typeface="Comic Sans MS" pitchFamily="66" charset="0"/>
              </a:rPr>
              <a:t>Рыцарь </a:t>
            </a:r>
            <a:r>
              <a:rPr lang="ru-RU" sz="11200" b="1" dirty="0" smtClean="0">
                <a:solidFill>
                  <a:srgbClr val="000099"/>
                </a:solidFill>
                <a:latin typeface="Comic Sans MS" pitchFamily="66" charset="0"/>
              </a:rPr>
              <a:t>– (перен.) благородный</a:t>
            </a:r>
          </a:p>
          <a:p>
            <a:pPr>
              <a:lnSpc>
                <a:spcPct val="120000"/>
              </a:lnSpc>
              <a:buNone/>
            </a:pPr>
            <a:r>
              <a:rPr lang="ru-RU" sz="11200" b="1" dirty="0" smtClean="0">
                <a:solidFill>
                  <a:srgbClr val="000099"/>
                </a:solidFill>
                <a:latin typeface="Comic Sans MS" pitchFamily="66" charset="0"/>
              </a:rPr>
              <a:t>самоотверженный, человек. 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000099"/>
                </a:solidFill>
                <a:latin typeface="Comic Sans MS" pitchFamily="66" charset="0"/>
              </a:rPr>
              <a:t>           (С. И. </a:t>
            </a:r>
            <a:r>
              <a:rPr lang="ru-RU" sz="11200" b="1" dirty="0" err="1" smtClean="0">
                <a:solidFill>
                  <a:srgbClr val="000099"/>
                </a:solidFill>
                <a:latin typeface="Comic Sans MS" pitchFamily="66" charset="0"/>
              </a:rPr>
              <a:t>Ожегов.Толковый</a:t>
            </a:r>
            <a:r>
              <a:rPr lang="ru-RU" sz="11200" b="1" dirty="0" smtClean="0">
                <a:solidFill>
                  <a:srgbClr val="000099"/>
                </a:solidFill>
                <a:latin typeface="Comic Sans MS" pitchFamily="66" charset="0"/>
              </a:rPr>
              <a:t>     </a:t>
            </a:r>
          </a:p>
          <a:p>
            <a:pPr>
              <a:buNone/>
            </a:pPr>
            <a:r>
              <a:rPr lang="ru-RU" sz="11200" b="1" dirty="0" smtClean="0">
                <a:solidFill>
                  <a:srgbClr val="000099"/>
                </a:solidFill>
                <a:latin typeface="Comic Sans MS" pitchFamily="66" charset="0"/>
              </a:rPr>
              <a:t>           словарь русского языка.)</a:t>
            </a:r>
          </a:p>
          <a:p>
            <a:endParaRPr lang="ru-RU" sz="3600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357158" y="1285860"/>
            <a:ext cx="614366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Золото- </a:t>
            </a: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знатность, могущество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           и богатство, вера,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         милосердие и смирение.</a:t>
            </a: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Серебро- </a:t>
            </a: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благородство, чистоту,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          правдивость.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Красный-</a:t>
            </a: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храбрость, мужество,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          любовь.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Лазурь- </a:t>
            </a:r>
            <a:r>
              <a:rPr lang="ru-RU" sz="2800" b="1" dirty="0" err="1" smtClean="0">
                <a:solidFill>
                  <a:srgbClr val="000099"/>
                </a:solidFill>
                <a:latin typeface="Comic Sans MS" pitchFamily="66" charset="0"/>
              </a:rPr>
              <a:t>великодушие,честность</a:t>
            </a: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Зелень- </a:t>
            </a: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надежда, изобилие,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          свобода, радость.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</a:pPr>
            <a:r>
              <a:rPr lang="ru-RU" sz="2800" b="1" dirty="0" smtClean="0">
                <a:solidFill>
                  <a:srgbClr val="C00000"/>
                </a:solidFill>
                <a:latin typeface="Comic Sans MS" pitchFamily="66" charset="0"/>
              </a:rPr>
              <a:t>Чёрный- </a:t>
            </a:r>
            <a:r>
              <a:rPr lang="ru-RU" sz="2800" b="1" dirty="0" err="1" smtClean="0">
                <a:solidFill>
                  <a:srgbClr val="000099"/>
                </a:solidFill>
                <a:latin typeface="Comic Sans MS" pitchFamily="66" charset="0"/>
              </a:rPr>
              <a:t>осторожность,мудрость</a:t>
            </a: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</a:pPr>
            <a:r>
              <a:rPr lang="ru-RU" sz="2800" b="1" dirty="0" smtClean="0">
                <a:solidFill>
                  <a:srgbClr val="000099"/>
                </a:solidFill>
                <a:latin typeface="Comic Sans MS" pitchFamily="66" charset="0"/>
              </a:rPr>
              <a:t>           печаль, траур.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82625" algn="l"/>
              </a:tabLst>
            </a:pPr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                   </a:t>
            </a:r>
          </a:p>
        </p:txBody>
      </p:sp>
      <p:pic>
        <p:nvPicPr>
          <p:cNvPr id="5" name="Рисунок 4" descr="index_clip_image002"/>
          <p:cNvPicPr/>
          <p:nvPr/>
        </p:nvPicPr>
        <p:blipFill>
          <a:blip r:embed="rId3"/>
          <a:srcRect l="4545" b="40909"/>
          <a:stretch>
            <a:fillRect/>
          </a:stretch>
        </p:blipFill>
        <p:spPr bwMode="auto">
          <a:xfrm rot="5400000">
            <a:off x="6322231" y="2464587"/>
            <a:ext cx="2428892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00100" y="357166"/>
            <a:ext cx="7786742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682625" algn="l"/>
              </a:tabLst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Значение цветов в геральдике: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4758" name="Picture 6" descr="http://www.excurs.ru/pravila/armature/Shields.gif"/>
          <p:cNvPicPr>
            <a:picLocks noChangeAspect="1" noChangeArrowheads="1"/>
          </p:cNvPicPr>
          <p:nvPr/>
        </p:nvPicPr>
        <p:blipFill>
          <a:blip r:embed="rId3"/>
          <a:srcRect l="84152" t="-2222" b="51111"/>
          <a:stretch>
            <a:fillRect/>
          </a:stretch>
        </p:blipFill>
        <p:spPr bwMode="auto">
          <a:xfrm>
            <a:off x="357158" y="857232"/>
            <a:ext cx="1714512" cy="2227634"/>
          </a:xfrm>
          <a:prstGeom prst="rect">
            <a:avLst/>
          </a:prstGeom>
          <a:noFill/>
        </p:spPr>
      </p:pic>
      <p:pic>
        <p:nvPicPr>
          <p:cNvPr id="6" name="Picture 6" descr="http://www.excurs.ru/pravila/armature/Shields.gif"/>
          <p:cNvPicPr>
            <a:picLocks noChangeAspect="1" noChangeArrowheads="1"/>
          </p:cNvPicPr>
          <p:nvPr/>
        </p:nvPicPr>
        <p:blipFill>
          <a:blip r:embed="rId3"/>
          <a:srcRect t="48889" r="82990"/>
          <a:stretch>
            <a:fillRect/>
          </a:stretch>
        </p:blipFill>
        <p:spPr bwMode="auto">
          <a:xfrm>
            <a:off x="7215206" y="1000108"/>
            <a:ext cx="1770420" cy="2143140"/>
          </a:xfrm>
          <a:prstGeom prst="rect">
            <a:avLst/>
          </a:prstGeom>
          <a:noFill/>
        </p:spPr>
      </p:pic>
      <p:pic>
        <p:nvPicPr>
          <p:cNvPr id="7" name="Picture 6" descr="http://www.excurs.ru/pravila/armature/Shields.gif"/>
          <p:cNvPicPr>
            <a:picLocks noChangeAspect="1" noChangeArrowheads="1"/>
          </p:cNvPicPr>
          <p:nvPr/>
        </p:nvPicPr>
        <p:blipFill>
          <a:blip r:embed="rId3"/>
          <a:srcRect t="-6666" r="48971" b="51110"/>
          <a:stretch>
            <a:fillRect/>
          </a:stretch>
        </p:blipFill>
        <p:spPr bwMode="auto">
          <a:xfrm>
            <a:off x="2143108" y="1857364"/>
            <a:ext cx="5212117" cy="2286016"/>
          </a:xfrm>
          <a:prstGeom prst="rect">
            <a:avLst/>
          </a:prstGeom>
          <a:noFill/>
        </p:spPr>
      </p:pic>
      <p:pic>
        <p:nvPicPr>
          <p:cNvPr id="8" name="Picture 6" descr="http://www.excurs.ru/pravila/armature/Shields.gif"/>
          <p:cNvPicPr>
            <a:picLocks noChangeAspect="1" noChangeArrowheads="1"/>
          </p:cNvPicPr>
          <p:nvPr/>
        </p:nvPicPr>
        <p:blipFill>
          <a:blip r:embed="rId3"/>
          <a:srcRect l="49238" t="-2222" r="15848" b="51111"/>
          <a:stretch>
            <a:fillRect/>
          </a:stretch>
        </p:blipFill>
        <p:spPr bwMode="auto">
          <a:xfrm>
            <a:off x="3000364" y="4357694"/>
            <a:ext cx="3512886" cy="2071702"/>
          </a:xfrm>
          <a:prstGeom prst="rect">
            <a:avLst/>
          </a:prstGeom>
          <a:noFill/>
        </p:spPr>
      </p:pic>
      <p:pic>
        <p:nvPicPr>
          <p:cNvPr id="9" name="Picture 6" descr="http://www.excurs.ru/pravila/armature/Shields.gif"/>
          <p:cNvPicPr>
            <a:picLocks noChangeAspect="1" noChangeArrowheads="1"/>
          </p:cNvPicPr>
          <p:nvPr/>
        </p:nvPicPr>
        <p:blipFill>
          <a:blip r:embed="rId3"/>
          <a:srcRect l="32229" t="46667" r="48971"/>
          <a:stretch>
            <a:fillRect/>
          </a:stretch>
        </p:blipFill>
        <p:spPr bwMode="auto">
          <a:xfrm>
            <a:off x="7000892" y="3929066"/>
            <a:ext cx="1875248" cy="214314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500298" y="500042"/>
            <a:ext cx="4500594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Формы гербов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разных народов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" name="Picture 6" descr="http://www.excurs.ru/pravila/armature/Shields.gif"/>
          <p:cNvPicPr>
            <a:picLocks noChangeAspect="1" noChangeArrowheads="1"/>
          </p:cNvPicPr>
          <p:nvPr/>
        </p:nvPicPr>
        <p:blipFill>
          <a:blip r:embed="rId3"/>
          <a:srcRect l="16114" t="46667" r="65981"/>
          <a:stretch>
            <a:fillRect/>
          </a:stretch>
        </p:blipFill>
        <p:spPr bwMode="auto">
          <a:xfrm>
            <a:off x="928662" y="3857628"/>
            <a:ext cx="1857388" cy="222886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2" name="Рисунок 1" descr="http://s018.radikal.ru/i507/1202/73/d04f8addcb5e.jpg"/>
          <p:cNvPicPr/>
          <p:nvPr/>
        </p:nvPicPr>
        <p:blipFill>
          <a:blip r:embed="rId3"/>
          <a:srcRect l="28571" t="32259" r="11111" b="21948"/>
          <a:stretch>
            <a:fillRect/>
          </a:stretch>
        </p:blipFill>
        <p:spPr bwMode="auto">
          <a:xfrm>
            <a:off x="1928794" y="357166"/>
            <a:ext cx="5429288" cy="535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42910" y="5643578"/>
            <a:ext cx="79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Изображения рыцарских гербов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Comic Sans MS" pitchFamily="66" charset="0"/>
              </a:rPr>
              <a:t>в старинной книге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1690" name="Рисунок 24" descr="https://upload.wikimedia.org/wikipedia/commons/thumb/e/ea/Lancashire_rose.svg/100px-Lancashire_ros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85794"/>
            <a:ext cx="2827755" cy="2714644"/>
          </a:xfrm>
          <a:prstGeom prst="rect">
            <a:avLst/>
          </a:prstGeom>
          <a:noFill/>
        </p:spPr>
      </p:pic>
      <p:pic>
        <p:nvPicPr>
          <p:cNvPr id="71689" name="Рисунок 27" descr="https://upload.wikimedia.org/wikipedia/commons/thumb/0/0a/Yorkshire_rose.svg/100px-Yorkshire_rose.svg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8" y="928670"/>
            <a:ext cx="2827754" cy="2714644"/>
          </a:xfrm>
          <a:prstGeom prst="rect">
            <a:avLst/>
          </a:prstGeom>
          <a:noFill/>
        </p:spPr>
      </p:pic>
      <p:pic>
        <p:nvPicPr>
          <p:cNvPr id="71688" name="Рисунок 30" descr="https://upload.wikimedia.org/wikipedia/commons/thumb/3/3f/Tudor_Rose.svg/100px-Tudor_Rose.svg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143248"/>
            <a:ext cx="2643206" cy="2643206"/>
          </a:xfrm>
          <a:prstGeom prst="rect">
            <a:avLst/>
          </a:prstGeom>
          <a:noFill/>
        </p:spPr>
      </p:pic>
      <p:sp>
        <p:nvSpPr>
          <p:cNvPr id="71691" name="Rectangle 11"/>
          <p:cNvSpPr>
            <a:spLocks noChangeArrowheads="1"/>
          </p:cNvSpPr>
          <p:nvPr/>
        </p:nvSpPr>
        <p:spPr bwMode="auto">
          <a:xfrm>
            <a:off x="142844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1371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93" name="Rectangle 13"/>
          <p:cNvSpPr>
            <a:spLocks noChangeArrowheads="1"/>
          </p:cNvSpPr>
          <p:nvPr/>
        </p:nvSpPr>
        <p:spPr bwMode="auto">
          <a:xfrm>
            <a:off x="0" y="22860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00364" y="285728"/>
            <a:ext cx="30700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Comic Sans MS" pitchFamily="66" charset="0"/>
              </a:rPr>
              <a:t>«Война роз»</a:t>
            </a:r>
            <a:endParaRPr lang="ru-RU" sz="36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0034" y="3571876"/>
            <a:ext cx="2892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Символ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рода Ланкастеров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3571876"/>
            <a:ext cx="22220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Символ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 рода </a:t>
            </a:r>
            <a:r>
              <a:rPr lang="ru-RU" sz="2400" b="1" dirty="0" err="1" smtClean="0">
                <a:solidFill>
                  <a:srgbClr val="000099"/>
                </a:solidFill>
                <a:latin typeface="Comic Sans MS" pitchFamily="66" charset="0"/>
              </a:rPr>
              <a:t>Йорков</a:t>
            </a:r>
            <a:endParaRPr lang="ru-RU" sz="2400" b="1" dirty="0" smtClean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14678" y="5715016"/>
            <a:ext cx="30941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Символ  </a:t>
            </a:r>
          </a:p>
          <a:p>
            <a:pPr algn="ctr"/>
            <a:r>
              <a:rPr lang="ru-RU" sz="2400" b="1" dirty="0" smtClean="0">
                <a:solidFill>
                  <a:srgbClr val="000099"/>
                </a:solidFill>
                <a:latin typeface="Comic Sans MS" pitchFamily="66" charset="0"/>
              </a:rPr>
              <a:t>династии Тюдоров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1807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87390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5429256" y="642918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5929354" cy="857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ПОСВЯЩЕНИЕ В РЫЦАРИ</a:t>
            </a:r>
          </a:p>
        </p:txBody>
      </p:sp>
      <p:pic>
        <p:nvPicPr>
          <p:cNvPr id="6" name="Содержимое 5" descr="церемония посвящения в рыцари"/>
          <p:cNvPicPr>
            <a:picLocks noGrp="1"/>
          </p:cNvPicPr>
          <p:nvPr>
            <p:ph sz="half" idx="2"/>
          </p:nvPr>
        </p:nvPicPr>
        <p:blipFill>
          <a:blip r:embed="rId3"/>
          <a:srcRect t="786" r="541" b="1575"/>
          <a:stretch>
            <a:fillRect/>
          </a:stretch>
        </p:blipFill>
        <p:spPr bwMode="auto">
          <a:xfrm>
            <a:off x="857224" y="1214422"/>
            <a:ext cx="7500990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5929354" cy="85725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ПОСВЯЩЕНИЕ В РЫЦАРИ</a:t>
            </a:r>
          </a:p>
        </p:txBody>
      </p:sp>
      <p:pic>
        <p:nvPicPr>
          <p:cNvPr id="5" name="Содержимое 4" descr="http://blog.macvetkov.com/wp-content/uploads/2013/12/1030341500_2.jpg"/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142984"/>
            <a:ext cx="392909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4754" name="Picture 2" descr="http://i231.photobucket.com/albums/ee285/thiefaelos/knight8.jpg"/>
          <p:cNvPicPr>
            <a:picLocks noChangeAspect="1" noChangeArrowheads="1"/>
          </p:cNvPicPr>
          <p:nvPr/>
        </p:nvPicPr>
        <p:blipFill>
          <a:blip r:embed="rId4"/>
          <a:srcRect t="18968"/>
          <a:stretch>
            <a:fillRect/>
          </a:stretch>
        </p:blipFill>
        <p:spPr bwMode="auto">
          <a:xfrm>
            <a:off x="4572000" y="1142984"/>
            <a:ext cx="4098059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2" name="Рисунок 1" descr="http://diletant.media/upload/medialibrary/e28/e28118205ba02c3c4ca9c0e7d4dad68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071546"/>
            <a:ext cx="7429552" cy="52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143108" y="357166"/>
            <a:ext cx="4714908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РЫЦАРСКИЙ ТУРНИР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Рыцарский замок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e26a4a26ffb3245efd507cf74911f8b1_0_500_0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500430" y="1857364"/>
            <a:ext cx="1944216" cy="26273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88640"/>
            <a:ext cx="6198556" cy="1143000"/>
          </a:xfrm>
        </p:spPr>
        <p:txBody>
          <a:bodyPr/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Работа по учебнику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714612" y="1928802"/>
            <a:ext cx="5857916" cy="4214842"/>
          </a:xfrm>
          <a:solidFill>
            <a:schemeClr val="accent3">
              <a:lumMod val="40000"/>
              <a:lumOff val="60000"/>
            </a:schemeClr>
          </a:solidFill>
          <a:ln w="38100">
            <a:solidFill>
              <a:srgbClr val="92D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Ответьте на вопросы:</a:t>
            </a:r>
          </a:p>
          <a:p>
            <a:pPr marL="514350" indent="-514350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Что такое замок?</a:t>
            </a:r>
          </a:p>
          <a:p>
            <a:pPr marL="514350" indent="-514350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Где строился замок?</a:t>
            </a:r>
          </a:p>
          <a:p>
            <a:pPr marL="514350" indent="-514350"/>
            <a:r>
              <a:rPr lang="ru-RU" b="1" dirty="0" smtClean="0">
                <a:solidFill>
                  <a:srgbClr val="006600"/>
                </a:solidFill>
                <a:latin typeface="Comic Sans MS" pitchFamily="66" charset="0"/>
              </a:rPr>
              <a:t>Какие укрепительные сооружения возводились?</a:t>
            </a:r>
          </a:p>
          <a:p>
            <a:pPr marL="514350" indent="-514350"/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Удобным ли жилищем были замки?</a:t>
            </a:r>
          </a:p>
        </p:txBody>
      </p:sp>
      <p:pic>
        <p:nvPicPr>
          <p:cNvPr id="6146" name="Picture 2" descr="http://www.prosv.ru/Attachment.aspx?Id=3647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428604"/>
            <a:ext cx="2000264" cy="2631459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4286248" y="1142984"/>
            <a:ext cx="21259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  <a:ea typeface="+mj-ea"/>
                <a:cs typeface="+mj-cs"/>
              </a:rPr>
              <a:t>(с.19-20)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Место для замка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72132" y="2143116"/>
            <a:ext cx="3429024" cy="2071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Высокий холм, 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обрывистый утёс,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остров посреди 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реки. </a:t>
            </a:r>
            <a:endParaRPr lang="ru-RU" b="1" dirty="0">
              <a:solidFill>
                <a:srgbClr val="000099"/>
              </a:solidFill>
            </a:endParaRPr>
          </a:p>
        </p:txBody>
      </p:sp>
      <p:pic>
        <p:nvPicPr>
          <p:cNvPr id="12" name="Содержимое 11" descr="12.jpe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1357298"/>
            <a:ext cx="5143536" cy="3857651"/>
          </a:xfrm>
          <a:effectLst>
            <a:softEdge rad="317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Укрепительные сооружения замков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Содержимое 5" descr="15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1214414" y="857232"/>
            <a:ext cx="6663924" cy="3781779"/>
          </a:xfrm>
          <a:effectLst>
            <a:softEdge rad="317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714348" y="4500570"/>
            <a:ext cx="8143932" cy="2188840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Ров с водой.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Подъёмный мост.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Дубовые ворота, окованные железом. </a:t>
            </a:r>
          </a:p>
          <a:p>
            <a:pPr>
              <a:lnSpc>
                <a:spcPct val="110000"/>
              </a:lnSpc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 Металлическая решётка с острыми зубьями.</a:t>
            </a:r>
            <a:endParaRPr lang="ru-RU" b="1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86314" y="1785926"/>
            <a:ext cx="4178174" cy="3714776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сыро, 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холодно, 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сквозняки,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окна без стёкол,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нет водопровода,</a:t>
            </a:r>
          </a:p>
          <a:p>
            <a:pPr>
              <a:buNone/>
            </a:pPr>
            <a:r>
              <a:rPr lang="ru-RU" b="1" dirty="0" smtClean="0">
                <a:solidFill>
                  <a:srgbClr val="000099"/>
                </a:solidFill>
                <a:latin typeface="Comic Sans MS" pitchFamily="66" charset="0"/>
              </a:rPr>
              <a:t>освещался факелами.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6" name="Содержимое 15" descr="20.jpe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357158" y="428604"/>
            <a:ext cx="4429156" cy="5904656"/>
          </a:xfrm>
          <a:effectLst>
            <a:softEdge rad="317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714876" y="500042"/>
            <a:ext cx="4615575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Неудобства замка: 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642910" y="428604"/>
            <a:ext cx="8072494" cy="8279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Проверь свои знания</a:t>
            </a:r>
          </a:p>
          <a:p>
            <a:pPr marL="342900" indent="-342900">
              <a:buAutoNum type="arabicPeriod"/>
            </a:pPr>
            <a:r>
              <a:rPr lang="ru-RU" sz="2000" b="1" dirty="0" smtClean="0"/>
              <a:t>Воин </a:t>
            </a:r>
            <a:r>
              <a:rPr lang="ru-RU" sz="2000" b="1" dirty="0" smtClean="0"/>
              <a:t>на коне, в латах, шлеме, с мечом и щитом. </a:t>
            </a:r>
            <a:r>
              <a:rPr lang="ru-RU" sz="2000" dirty="0" smtClean="0"/>
              <a:t> </a:t>
            </a:r>
            <a:endParaRPr lang="ru-RU" sz="2000" dirty="0" smtClean="0"/>
          </a:p>
          <a:p>
            <a:pPr marL="342900" indent="-342900"/>
            <a:r>
              <a:rPr lang="ru-RU" sz="2000" dirty="0" smtClean="0"/>
              <a:t> а</a:t>
            </a:r>
            <a:r>
              <a:rPr lang="ru-RU" sz="2000" dirty="0" smtClean="0"/>
              <a:t>) лучник;                б) рыцарь;              в) оруженосец</a:t>
            </a:r>
            <a:r>
              <a:rPr lang="ru-RU" sz="2000" dirty="0" smtClean="0"/>
              <a:t>.</a:t>
            </a:r>
          </a:p>
          <a:p>
            <a:pPr marL="342900" indent="-342900"/>
            <a:r>
              <a:rPr lang="ru-RU" sz="2000" b="1" dirty="0" smtClean="0"/>
              <a:t>2</a:t>
            </a:r>
            <a:r>
              <a:rPr lang="ru-RU" sz="2000" b="1" dirty="0" smtClean="0"/>
              <a:t>. В каком возрасте кандидат в рыцари проходил обряд посвящения?</a:t>
            </a:r>
            <a:r>
              <a:rPr lang="ru-RU" sz="2000" dirty="0" smtClean="0"/>
              <a:t>  </a:t>
            </a:r>
            <a:endParaRPr lang="ru-RU" sz="2000" dirty="0" smtClean="0"/>
          </a:p>
          <a:p>
            <a:pPr marL="342900" indent="-342900"/>
            <a:r>
              <a:rPr lang="ru-RU" sz="2000" dirty="0" smtClean="0"/>
              <a:t>а</a:t>
            </a:r>
            <a:r>
              <a:rPr lang="ru-RU" sz="2000" dirty="0" smtClean="0"/>
              <a:t>) в 14 лет;             б) в 21 год;           в) </a:t>
            </a:r>
            <a:r>
              <a:rPr lang="ru-RU" sz="2000" dirty="0" err="1" smtClean="0"/>
              <a:t>в</a:t>
            </a:r>
            <a:r>
              <a:rPr lang="ru-RU" sz="2000" dirty="0" smtClean="0"/>
              <a:t> 7 лет</a:t>
            </a:r>
            <a:r>
              <a:rPr lang="ru-RU" sz="2000" dirty="0" smtClean="0"/>
              <a:t>.</a:t>
            </a:r>
          </a:p>
          <a:p>
            <a:pPr marL="342900" indent="-342900"/>
            <a:r>
              <a:rPr lang="ru-RU" sz="2000" b="1" dirty="0" smtClean="0"/>
              <a:t>3</a:t>
            </a:r>
            <a:r>
              <a:rPr lang="ru-RU" sz="2000" b="1" dirty="0" smtClean="0"/>
              <a:t>. Где жили рыцари? </a:t>
            </a:r>
            <a:r>
              <a:rPr lang="ru-RU" sz="2000" dirty="0" smtClean="0"/>
              <a:t>   </a:t>
            </a:r>
            <a:endParaRPr lang="ru-RU" sz="2000" dirty="0" smtClean="0"/>
          </a:p>
          <a:p>
            <a:pPr marL="342900" indent="-342900"/>
            <a:r>
              <a:rPr lang="ru-RU" sz="2000" dirty="0" smtClean="0"/>
              <a:t>а</a:t>
            </a:r>
            <a:r>
              <a:rPr lang="ru-RU" sz="2000" dirty="0" smtClean="0"/>
              <a:t>) в замках;         б) в пещерах;            г) во  дворцах</a:t>
            </a:r>
            <a:r>
              <a:rPr lang="ru-RU" sz="2000" dirty="0" smtClean="0"/>
              <a:t>.</a:t>
            </a:r>
          </a:p>
          <a:p>
            <a:pPr marL="342900" indent="-342900"/>
            <a:r>
              <a:rPr lang="ru-RU" sz="2000" b="1" dirty="0" smtClean="0"/>
              <a:t>4</a:t>
            </a:r>
            <a:r>
              <a:rPr lang="ru-RU" sz="2000" b="1" dirty="0" smtClean="0"/>
              <a:t>. Где строили замки? </a:t>
            </a:r>
            <a:r>
              <a:rPr lang="ru-RU" sz="2000" dirty="0" smtClean="0"/>
              <a:t>   </a:t>
            </a:r>
            <a:endParaRPr lang="ru-RU" sz="2000" dirty="0" smtClean="0"/>
          </a:p>
          <a:p>
            <a:pPr marL="342900" indent="-342900"/>
            <a:r>
              <a:rPr lang="ru-RU" sz="2000" dirty="0" smtClean="0"/>
              <a:t>а</a:t>
            </a:r>
            <a:r>
              <a:rPr lang="ru-RU" sz="2000" dirty="0" smtClean="0"/>
              <a:t>) на высоком холме;          </a:t>
            </a:r>
            <a:r>
              <a:rPr lang="ru-RU" sz="2000" dirty="0" smtClean="0"/>
              <a:t> б</a:t>
            </a:r>
            <a:r>
              <a:rPr lang="ru-RU" sz="2000" dirty="0" smtClean="0"/>
              <a:t>) в глухом лесу;        в) на обрывистом утёсе;    </a:t>
            </a:r>
            <a:endParaRPr lang="ru-RU" sz="2000" dirty="0" smtClean="0"/>
          </a:p>
          <a:p>
            <a:pPr marL="342900" indent="-342900"/>
            <a:r>
              <a:rPr lang="ru-RU" sz="2000" dirty="0" smtClean="0"/>
              <a:t>г</a:t>
            </a:r>
            <a:r>
              <a:rPr lang="ru-RU" sz="2000" dirty="0" smtClean="0"/>
              <a:t>) на острове посреди реки;           </a:t>
            </a:r>
            <a:r>
              <a:rPr lang="ru-RU" sz="2000" dirty="0" err="1" smtClean="0"/>
              <a:t>д</a:t>
            </a:r>
            <a:r>
              <a:rPr lang="ru-RU" sz="2000" dirty="0" smtClean="0"/>
              <a:t>) в открытом поле</a:t>
            </a:r>
            <a:r>
              <a:rPr lang="ru-RU" sz="2000" dirty="0" smtClean="0"/>
              <a:t>.</a:t>
            </a:r>
          </a:p>
          <a:p>
            <a:pPr marL="342900" indent="-342900"/>
            <a:r>
              <a:rPr lang="ru-RU" sz="2000" b="1" dirty="0" smtClean="0"/>
              <a:t>5</a:t>
            </a:r>
            <a:r>
              <a:rPr lang="ru-RU" sz="2000" b="1" dirty="0" smtClean="0"/>
              <a:t>. Чем занимались рыцари? </a:t>
            </a:r>
            <a:r>
              <a:rPr lang="ru-RU" sz="2000" dirty="0" smtClean="0"/>
              <a:t>    </a:t>
            </a:r>
            <a:endParaRPr lang="ru-RU" sz="2000" dirty="0" smtClean="0"/>
          </a:p>
          <a:p>
            <a:pPr marL="342900" indent="-342900"/>
            <a:r>
              <a:rPr lang="ru-RU" sz="2000" dirty="0" smtClean="0"/>
              <a:t>а</a:t>
            </a:r>
            <a:r>
              <a:rPr lang="ru-RU" sz="2000" dirty="0" smtClean="0"/>
              <a:t>) охотой;        </a:t>
            </a:r>
            <a:r>
              <a:rPr lang="ru-RU" sz="2000" dirty="0" smtClean="0"/>
              <a:t>         </a:t>
            </a:r>
            <a:r>
              <a:rPr lang="ru-RU" sz="2000" dirty="0" smtClean="0"/>
              <a:t>б) приёмом гостей;          в) рукоделием;          </a:t>
            </a:r>
            <a:endParaRPr lang="ru-RU" sz="2000" dirty="0" smtClean="0"/>
          </a:p>
          <a:p>
            <a:pPr marL="342900" indent="-342900"/>
            <a:r>
              <a:rPr lang="ru-RU" sz="2000" dirty="0" smtClean="0"/>
              <a:t>г</a:t>
            </a:r>
            <a:r>
              <a:rPr lang="ru-RU" sz="2000" dirty="0" smtClean="0"/>
              <a:t>) земледелием;    </a:t>
            </a:r>
            <a:r>
              <a:rPr lang="ru-RU" sz="2000" dirty="0" err="1" smtClean="0"/>
              <a:t>д</a:t>
            </a:r>
            <a:r>
              <a:rPr lang="ru-RU" sz="2000" dirty="0" smtClean="0"/>
              <a:t>) устраивали турниры.   </a:t>
            </a:r>
            <a:endParaRPr lang="ru-RU" sz="2000" dirty="0" smtClean="0"/>
          </a:p>
          <a:p>
            <a:pPr marL="342900" indent="-342900"/>
            <a:r>
              <a:rPr lang="ru-RU" sz="2000" b="1" dirty="0" smtClean="0"/>
              <a:t>6</a:t>
            </a:r>
            <a:r>
              <a:rPr lang="ru-RU" sz="2000" b="1" dirty="0" smtClean="0"/>
              <a:t>. Визитной карточкой рыцаря служил:</a:t>
            </a:r>
            <a:r>
              <a:rPr lang="ru-RU" sz="2000" dirty="0" smtClean="0"/>
              <a:t>    </a:t>
            </a:r>
            <a:endParaRPr lang="ru-RU" sz="2000" dirty="0" smtClean="0"/>
          </a:p>
          <a:p>
            <a:pPr marL="342900" indent="-342900"/>
            <a:r>
              <a:rPr lang="ru-RU" sz="2000" dirty="0" smtClean="0"/>
              <a:t>а</a:t>
            </a:r>
            <a:r>
              <a:rPr lang="ru-RU" sz="2000" dirty="0" smtClean="0"/>
              <a:t>) плащ;                б) меч;                     в) герб;                   г) шлем. </a:t>
            </a:r>
            <a:endParaRPr lang="ru-RU" sz="2000" dirty="0" smtClean="0"/>
          </a:p>
          <a:p>
            <a:pPr marL="342900" indent="-342900"/>
            <a:r>
              <a:rPr lang="ru-RU" sz="2000" b="1" dirty="0" smtClean="0"/>
              <a:t>7</a:t>
            </a:r>
            <a:r>
              <a:rPr lang="ru-RU" sz="2000" b="1" dirty="0" smtClean="0"/>
              <a:t>. Как назывались  походы рыцарей против мусульман?</a:t>
            </a:r>
            <a:r>
              <a:rPr lang="ru-RU" sz="2000" dirty="0" smtClean="0"/>
              <a:t>    </a:t>
            </a:r>
            <a:endParaRPr lang="ru-RU" sz="2000" dirty="0" smtClean="0"/>
          </a:p>
          <a:p>
            <a:pPr marL="342900" indent="-342900"/>
            <a:r>
              <a:rPr lang="ru-RU" sz="2000" dirty="0" smtClean="0"/>
              <a:t>а</a:t>
            </a:r>
            <a:r>
              <a:rPr lang="ru-RU" sz="2000" dirty="0" smtClean="0"/>
              <a:t>) освободительные;        б) захватнические;                  в) </a:t>
            </a:r>
            <a:r>
              <a:rPr lang="ru-RU" sz="2000" dirty="0" smtClean="0"/>
              <a:t>крестовые</a:t>
            </a:r>
            <a:r>
              <a:rPr lang="ru-RU" sz="2000" dirty="0" smtClean="0"/>
              <a:t>.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75777" name="Rectangle 1"/>
          <p:cNvSpPr>
            <a:spLocks noChangeArrowheads="1"/>
          </p:cNvSpPr>
          <p:nvPr/>
        </p:nvSpPr>
        <p:spPr bwMode="auto">
          <a:xfrm>
            <a:off x="3214678" y="1714488"/>
            <a:ext cx="464347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1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2 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Б.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А, В, Г.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5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А, Б, 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6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7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Arial" pitchFamily="34" charset="0"/>
              </a:rPr>
              <a:t> В.</a:t>
            </a:r>
            <a:endParaRPr kumimoji="0" lang="ru-RU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  <a:cs typeface="Arial" pitchFamily="34" charset="0"/>
            </a:endParaRPr>
          </a:p>
        </p:txBody>
      </p:sp>
      <p:sp>
        <p:nvSpPr>
          <p:cNvPr id="75778" name="Rectangle 2"/>
          <p:cNvSpPr>
            <a:spLocks noChangeArrowheads="1"/>
          </p:cNvSpPr>
          <p:nvPr/>
        </p:nvSpPr>
        <p:spPr bwMode="auto">
          <a:xfrm>
            <a:off x="142844" y="428604"/>
            <a:ext cx="8786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Проверь свои знания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1807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 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72264" y="2071678"/>
            <a:ext cx="21431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2) </a:t>
            </a:r>
            <a:r>
              <a:rPr lang="ru-RU" sz="2800" b="1" dirty="0" smtClean="0"/>
              <a:t>Эту науку называют “наукой лопаты”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642918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1027" name="Рисунок 19" descr="Рыцари. Полная энциклопед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85926"/>
            <a:ext cx="3214710" cy="43577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Рисунок 4" descr="Филипп Симон, Мари Лор Буэ — Рыцари и замк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1785926"/>
            <a:ext cx="3287716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85728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Советуем прочитать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86050" y="1142984"/>
            <a:ext cx="399821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Энциклопедии для детей</a:t>
            </a:r>
            <a:endParaRPr lang="ru-RU" sz="2800" dirty="0">
              <a:latin typeface="Comic Sans MS" pitchFamily="66" charset="0"/>
            </a:endParaRPr>
          </a:p>
        </p:txBody>
      </p:sp>
    </p:spTree>
  </p:cSld>
  <p:clrMapOvr>
    <a:masterClrMapping/>
  </p:clrMapOvr>
  <p:transition spd="med" advClick="0" advTm="9000"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85728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Советуем прочитать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 descr="Рыцари и воины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857364"/>
            <a:ext cx="3286148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786050" y="1142984"/>
            <a:ext cx="3998210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Энциклопедии для детей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31746" name="Picture 2" descr="http://cwer.ws/files/u208154/08091/Ritsari_Vsemirnaia_Detskaia_Encicloped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857364"/>
            <a:ext cx="3303157" cy="43577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9000">
    <p:wip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85728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Советуем прочитать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1071546"/>
            <a:ext cx="556274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Детская художественная литература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7" name="Рисунок 6" descr="http://www.rimis.ru/upload/product/49718_Avengo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928802"/>
            <a:ext cx="3214710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http://azbooka.ru/img/book/big/978-5-389-03406-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1928802"/>
            <a:ext cx="3286148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10000">
    <p:wipe dir="r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285728"/>
            <a:ext cx="50720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Советуем прочитать</a:t>
            </a:r>
            <a:endParaRPr lang="ru-RU" sz="32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1071546"/>
            <a:ext cx="556274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2400" dirty="0" smtClean="0">
                <a:latin typeface="Comic Sans MS" pitchFamily="66" charset="0"/>
              </a:rPr>
              <a:t>Детская художественная литература</a:t>
            </a:r>
            <a:endParaRPr lang="ru-RU" sz="2800" dirty="0">
              <a:latin typeface="Comic Sans MS" pitchFamily="66" charset="0"/>
            </a:endParaRPr>
          </a:p>
        </p:txBody>
      </p:sp>
      <p:pic>
        <p:nvPicPr>
          <p:cNvPr id="11" name="Рисунок 10" descr="http://www.tunnel.ru/i/post/29/296652/1334116085702825_lar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3143272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702" name="Picture 6" descr="http://static.my-shop.ru/product/3/130/12943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857364"/>
            <a:ext cx="3143272" cy="4286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Click="0" advTm="9300"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2" name="Рисунок 1" descr="http://kinofilms.tv/images/films/5/4581/pict/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57166"/>
            <a:ext cx="5357850" cy="33575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 descr="http://kino-baroxa.3dn.ru/_nw/0/22356503.png"/>
          <p:cNvPicPr/>
          <p:nvPr/>
        </p:nvPicPr>
        <p:blipFill>
          <a:blip r:embed="rId4"/>
          <a:srcRect t="2286" r="7932"/>
          <a:stretch>
            <a:fillRect/>
          </a:stretch>
        </p:blipFill>
        <p:spPr bwMode="auto">
          <a:xfrm>
            <a:off x="3786182" y="3500438"/>
            <a:ext cx="5000660" cy="30529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 rot="20870789">
            <a:off x="76568" y="4405789"/>
            <a:ext cx="32861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ГЕРОИ КНИГ</a:t>
            </a:r>
          </a:p>
          <a:p>
            <a:pPr algn="ctr"/>
            <a:r>
              <a:rPr lang="ru-RU" sz="3200" b="1" i="1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НА ЭКРАНЕ</a:t>
            </a:r>
            <a:endParaRPr lang="ru-RU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0000">
    <p:cover dir="ld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2" name="Рисунок 1" descr="http://static.kinokopilka.tv/system/images/screenshots/images/000/081/640/81640_origina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9000"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5" name="Рисунок 4" descr="http://i33.fastpic.ru/big/2014/0325/a0/bbbb51c86cab90c77095b05f204179a0.jpg"/>
          <p:cNvPicPr/>
          <p:nvPr/>
        </p:nvPicPr>
        <p:blipFill>
          <a:blip r:embed="rId3"/>
          <a:srcRect l="7000" t="4495" r="9545"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8000">
    <p:wedg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34818" name="Picture 2" descr="https://img.vkino.net/images/3454/screen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8000"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2" name="Рисунок 1" descr="http://www.tunnel.ru/i/post/29/296652/1334116085702825_larg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18"/>
            <a:ext cx="2214578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http://static.my-shop.ru/product/3/130/1294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3286124"/>
            <a:ext cx="219346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http://azbooka.ru/img/book/big/978-5-389-03406-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3286124"/>
            <a:ext cx="2214578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http://www.rimis.ru/upload/product/49718_Avengo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714356"/>
            <a:ext cx="235745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3286116" y="785794"/>
            <a:ext cx="2504211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3600" b="1" u="sng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Советуем </a:t>
            </a:r>
          </a:p>
          <a:p>
            <a:pPr algn="ctr"/>
            <a:r>
              <a:rPr lang="ru-RU" sz="3600" b="1" u="sng" dirty="0" smtClean="0">
                <a:ln w="1905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прочитать</a:t>
            </a:r>
            <a:endParaRPr lang="ru-RU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1807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29256" y="642918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1807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00826" y="2214554"/>
            <a:ext cx="242889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3) </a:t>
            </a:r>
            <a:r>
              <a:rPr lang="ru-RU" sz="2800" b="1" dirty="0" smtClean="0"/>
              <a:t>Эти люди жили сообща, группами, </a:t>
            </a:r>
          </a:p>
          <a:p>
            <a:r>
              <a:rPr lang="ru-RU" sz="2800" b="1" dirty="0" smtClean="0"/>
              <a:t>не умели говорить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642918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14290"/>
          <a:ext cx="5715034" cy="6318075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355844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5429256" y="642918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22"/>
          </a:xfrm>
          <a:prstGeom prst="rect">
            <a:avLst/>
          </a:prstGeom>
          <a:noFill/>
        </p:spPr>
      </p:pic>
      <p:pic>
        <p:nvPicPr>
          <p:cNvPr id="7" name="Picture 8" descr="http://newstyle-y.ru/detsad1/cvet%20dekor/salato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85728"/>
            <a:ext cx="2500330" cy="6286544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285728"/>
          <a:ext cx="5715034" cy="6215091"/>
        </p:xfrm>
        <a:graphic>
          <a:graphicData uri="http://schemas.openxmlformats.org/drawingml/2006/table">
            <a:tbl>
              <a:tblPr/>
              <a:tblGrid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39618"/>
                <a:gridCol w="461604"/>
                <a:gridCol w="417632"/>
                <a:gridCol w="439618"/>
              </a:tblGrid>
              <a:tr h="284406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</a:t>
                      </a:r>
                      <a:endParaRPr lang="ru-RU" sz="18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13</a:t>
                      </a:r>
                      <a:endParaRPr lang="ru-RU" sz="18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ru-RU" sz="1800" b="1" i="0" u="none" strike="noStrike" kern="1200" dirty="0">
                        <a:solidFill>
                          <a:srgbClr val="FF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П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А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6390" marR="6390" marT="639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>
                          <a:solidFill>
                            <a:srgbClr val="FF0000"/>
                          </a:solidFill>
                          <a:latin typeface="Calibri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Р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Х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С</a:t>
                      </a:r>
                    </a:p>
                  </a:txBody>
                  <a:tcPr marL="6390" marR="6390" marT="639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В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Т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Б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Л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Р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О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И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Т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Г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ctr" fontAlgn="b"/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2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Я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Н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И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7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Ы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2400" b="1" i="0" u="none" strike="noStrike" kern="1200" dirty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Я</a:t>
                      </a:r>
                      <a:endParaRPr lang="ru-RU" sz="24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5379"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390" marR="6390" marT="639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Е</a:t>
                      </a: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7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390" marR="6390" marT="63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500826" y="2214554"/>
            <a:ext cx="235745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4) </a:t>
            </a:r>
            <a:r>
              <a:rPr lang="ru-RU" sz="2800" b="1" dirty="0" smtClean="0"/>
              <a:t>Этот бог изображался человеком с головой птицы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71480"/>
            <a:ext cx="414334" cy="414334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1730</Words>
  <Application>Microsoft Office PowerPoint</Application>
  <PresentationFormat>Экран (4:3)</PresentationFormat>
  <Paragraphs>2947</Paragraphs>
  <Slides>58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Религии Средневековья</vt:lpstr>
      <vt:lpstr>Средние века: </vt:lpstr>
      <vt:lpstr>Средние века: </vt:lpstr>
      <vt:lpstr>Рыцари Средневековья</vt:lpstr>
      <vt:lpstr>Слайд 36</vt:lpstr>
      <vt:lpstr>Слайд 37</vt:lpstr>
      <vt:lpstr>Слайд 38</vt:lpstr>
      <vt:lpstr>Слайд 39</vt:lpstr>
      <vt:lpstr>ПОСВЯЩЕНИЕ В РЫЦАРИ</vt:lpstr>
      <vt:lpstr>ПОСВЯЩЕНИЕ В РЫЦАРИ</vt:lpstr>
      <vt:lpstr>Слайд 42</vt:lpstr>
      <vt:lpstr>Рыцарский замок</vt:lpstr>
      <vt:lpstr>Работа по учебнику</vt:lpstr>
      <vt:lpstr>Место для замка</vt:lpstr>
      <vt:lpstr>Укрепительные сооружения замков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Oksana</dc:creator>
  <cp:lastModifiedBy>Админ</cp:lastModifiedBy>
  <cp:revision>261</cp:revision>
  <dcterms:created xsi:type="dcterms:W3CDTF">2012-11-01T03:41:58Z</dcterms:created>
  <dcterms:modified xsi:type="dcterms:W3CDTF">2017-03-05T14:43:34Z</dcterms:modified>
</cp:coreProperties>
</file>