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60" r:id="rId5"/>
    <p:sldId id="280" r:id="rId6"/>
    <p:sldId id="264" r:id="rId7"/>
    <p:sldId id="270" r:id="rId8"/>
    <p:sldId id="281" r:id="rId9"/>
    <p:sldId id="273" r:id="rId10"/>
    <p:sldId id="258" r:id="rId11"/>
    <p:sldId id="282" r:id="rId12"/>
    <p:sldId id="283" r:id="rId13"/>
    <p:sldId id="274" r:id="rId14"/>
    <p:sldId id="275" r:id="rId15"/>
    <p:sldId id="288" r:id="rId16"/>
    <p:sldId id="284" r:id="rId17"/>
    <p:sldId id="276" r:id="rId18"/>
    <p:sldId id="277" r:id="rId19"/>
    <p:sldId id="285" r:id="rId20"/>
    <p:sldId id="286" r:id="rId21"/>
    <p:sldId id="287" r:id="rId22"/>
    <p:sldId id="272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FB11"/>
    <a:srgbClr val="64F2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5;&#1040;&#1055;&#1050;&#1040;%20&#1053;&#1040;&#1057;&#1058;&#1048;\&#1054;&#1056;&#1054;&#1058;&#1059;&#1050;&#1040;&#1053;&#1057;&#1050;&#1040;&#1071;%20&#1064;&#1050;&#1054;&#1051;&#1040;\1%20&#1050;&#1051;&#1040;&#1057;&#1057;\&#1052;&#1040;&#1058;&#1045;&#1052;&#1040;&#1058;&#1048;&#1050;&#1040;\10.11%20+2,%20-2\&#1057;&#1086;&#1074;&#1072;%20&#1091;&#1096;&#1072;&#1089;&#1090;&#1072;&#1103;%201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5;&#1040;&#1055;&#1050;&#1040;%20&#1053;&#1040;&#1057;&#1058;&#1048;\&#1054;&#1056;&#1054;&#1058;&#1059;&#1050;&#1040;&#1053;&#1057;&#1050;&#1040;&#1071;%20&#1064;&#1050;&#1054;&#1051;&#1040;\1%20&#1050;&#1051;&#1040;&#1057;&#1057;\&#1052;&#1040;&#1058;&#1045;&#1052;&#1040;&#1058;&#1048;&#1050;&#1040;\10.11%20+2,%20-2\&#1044;&#1103;&#1090;&#1077;&#1083;%20.MP3" TargetMode="External"/><Relationship Id="rId6" Type="http://schemas.openxmlformats.org/officeDocument/2006/relationships/image" Target="../media/image11.png"/><Relationship Id="rId5" Type="http://schemas.openxmlformats.org/officeDocument/2006/relationships/hyperlink" Target="&#1092;.&#1084;.%20&#1087;&#1090;&#1080;&#1094;&#1099;.pptx" TargetMode="Externa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5;&#1040;&#1055;&#1050;&#1040;%20&#1053;&#1040;&#1057;&#1058;&#1048;\&#1054;&#1056;&#1054;&#1058;&#1059;&#1050;&#1040;&#1053;&#1057;&#1050;&#1040;&#1071;%20&#1064;&#1050;&#1054;&#1051;&#1040;\1%20&#1050;&#1051;&#1040;&#1057;&#1057;\&#1052;&#1040;&#1058;&#1045;&#1052;&#1040;&#1058;&#1048;&#1050;&#1040;\10.11%20+2,%20-2\&#1057;&#1086;&#1081;&#1082;&#1072;%201%20&#1087;&#1086;&#1077;&#1090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6;&#1077;&#1083;&#1072;&#1082;&#1089;%20&#1051;&#1077;&#1089;.ppt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40;&#1055;&#1050;&#1040;%20&#1053;&#1040;&#1057;&#1058;&#1048;\&#1054;&#1056;&#1054;&#1058;&#1059;&#1050;&#1040;&#1053;&#1057;&#1050;&#1040;&#1071;%20&#1064;&#1050;&#1054;&#1051;&#1040;\1%20&#1050;&#1051;&#1040;&#1057;&#1057;\&#1052;&#1040;&#1058;&#1045;&#1052;&#1040;&#1058;&#1048;&#1050;&#1040;\10.11%20+2,%20-2\&#1050;&#1091;&#1082;&#1091;&#1096;&#1082;&#1072;%20&#1054;&#1073;&#1099;&#1082;&#1085;&#1086;&#1074;&#1077;&#1085;&#1085;&#1072;&#1103;.MP3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40;&#1055;&#1050;&#1040;%20&#1053;&#1040;&#1057;&#1058;&#1048;\&#1054;&#1056;&#1054;&#1058;&#1059;&#1050;&#1040;&#1053;&#1057;&#1050;&#1040;&#1071;%20&#1064;&#1050;&#1054;&#1051;&#1040;\1%20&#1050;&#1051;&#1040;&#1057;&#1057;\&#1052;&#1040;&#1058;&#1045;&#1052;&#1040;&#1058;&#1048;&#1050;&#1040;\10.11%20+2,%20-2\&#1046;&#1072;&#1074;&#1086;&#1088;&#1086;&#1085;&#1086;&#1082;%20&#1093;&#1086;&#1093;&#1083;&#1072;&#1090;&#1099;&#1081;.mp3" TargetMode="External"/><Relationship Id="rId6" Type="http://schemas.openxmlformats.org/officeDocument/2006/relationships/image" Target="../media/image11.png"/><Relationship Id="rId5" Type="http://schemas.openxmlformats.org/officeDocument/2006/relationships/hyperlink" Target="&#1089;&#1095;&#1080;&#1090;&#1072;&#1083;&#1082;&#1072;.avi" TargetMode="Externa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40;&#1055;&#1050;&#1040;%20&#1053;&#1040;&#1057;&#1058;&#1048;\&#1054;&#1056;&#1054;&#1058;&#1059;&#1050;&#1040;&#1053;&#1057;&#1050;&#1040;&#1071;%20&#1064;&#1050;&#1054;&#1051;&#1040;\1%20&#1050;&#1051;&#1040;&#1057;&#1057;\&#1052;&#1040;&#1058;&#1045;&#1052;&#1040;&#1058;&#1048;&#1050;&#1040;\10.11%20+2,%20-2\&#1057;&#1074;&#1080;&#1088;&#1080;&#1089;&#1090;&#1077;&#1083;&#1100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b="1" i="1" u="sng" dirty="0" smtClean="0">
                <a:solidFill>
                  <a:srgbClr val="FF0000"/>
                </a:solidFill>
              </a:rPr>
              <a:t>ДЕВИЗ УРОКА 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«Не стыдно не знать,</a:t>
            </a:r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Стыдно не учиться»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00034" y="428604"/>
            <a:ext cx="4557738" cy="3000396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42984"/>
            <a:ext cx="528638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МАТЕМАТИКА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8" name="Picture 2" descr="F:\ПАПКА НАСТИ\ОРОТУКАНСКАЯ ШКОЛА\картинки\анимашки 1\nature34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0"/>
            <a:ext cx="3635896" cy="3635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785786" y="1214422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2" charset="0"/>
            </a:endParaRPr>
          </a:p>
        </p:txBody>
      </p:sp>
      <p:sp>
        <p:nvSpPr>
          <p:cNvPr id="27650" name="Arc 8"/>
          <p:cNvSpPr>
            <a:spLocks/>
          </p:cNvSpPr>
          <p:nvPr/>
        </p:nvSpPr>
        <p:spPr bwMode="auto">
          <a:xfrm rot="901265">
            <a:off x="3159125" y="1304925"/>
            <a:ext cx="2324100" cy="1433513"/>
          </a:xfrm>
          <a:custGeom>
            <a:avLst/>
            <a:gdLst>
              <a:gd name="T0" fmla="*/ 0 w 43055"/>
              <a:gd name="T1" fmla="*/ 1007610 h 27179"/>
              <a:gd name="T2" fmla="*/ 2284533 w 43055"/>
              <a:gd name="T3" fmla="*/ 1433513 h 27179"/>
              <a:gd name="T4" fmla="*/ 1158136 w 43055"/>
              <a:gd name="T5" fmla="*/ 1139258 h 27179"/>
              <a:gd name="T6" fmla="*/ 0 60000 65536"/>
              <a:gd name="T7" fmla="*/ 0 60000 65536"/>
              <a:gd name="T8" fmla="*/ 0 60000 65536"/>
              <a:gd name="T9" fmla="*/ 0 w 43055"/>
              <a:gd name="T10" fmla="*/ 0 h 27179"/>
              <a:gd name="T11" fmla="*/ 43055 w 43055"/>
              <a:gd name="T12" fmla="*/ 27179 h 27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55" h="27179" fill="none" extrusionOk="0">
                <a:moveTo>
                  <a:pt x="-1" y="19103"/>
                </a:moveTo>
                <a:cubicBezTo>
                  <a:pt x="1266" y="8213"/>
                  <a:pt x="10491" y="-1"/>
                  <a:pt x="21455" y="0"/>
                </a:cubicBezTo>
                <a:cubicBezTo>
                  <a:pt x="33384" y="0"/>
                  <a:pt x="43055" y="9670"/>
                  <a:pt x="43055" y="21600"/>
                </a:cubicBezTo>
                <a:cubicBezTo>
                  <a:pt x="43055" y="23483"/>
                  <a:pt x="42808" y="25359"/>
                  <a:pt x="42322" y="27179"/>
                </a:cubicBezTo>
              </a:path>
              <a:path w="43055" h="27179" stroke="0" extrusionOk="0">
                <a:moveTo>
                  <a:pt x="-1" y="19103"/>
                </a:moveTo>
                <a:cubicBezTo>
                  <a:pt x="1266" y="8213"/>
                  <a:pt x="10491" y="-1"/>
                  <a:pt x="21455" y="0"/>
                </a:cubicBezTo>
                <a:cubicBezTo>
                  <a:pt x="33384" y="0"/>
                  <a:pt x="43055" y="9670"/>
                  <a:pt x="43055" y="21600"/>
                </a:cubicBezTo>
                <a:cubicBezTo>
                  <a:pt x="43055" y="23483"/>
                  <a:pt x="42808" y="25359"/>
                  <a:pt x="42322" y="27179"/>
                </a:cubicBezTo>
                <a:lnTo>
                  <a:pt x="21455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2" charset="0"/>
            </a:endParaRPr>
          </a:p>
        </p:txBody>
      </p:sp>
      <p:sp>
        <p:nvSpPr>
          <p:cNvPr id="27651" name="Oval 10"/>
          <p:cNvSpPr>
            <a:spLocks noChangeArrowheads="1"/>
          </p:cNvSpPr>
          <p:nvPr/>
        </p:nvSpPr>
        <p:spPr bwMode="auto">
          <a:xfrm>
            <a:off x="3048000" y="1981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2" charset="0"/>
            </a:endParaRPr>
          </a:p>
        </p:txBody>
      </p:sp>
      <p:sp>
        <p:nvSpPr>
          <p:cNvPr id="27652" name="Line 9"/>
          <p:cNvSpPr>
            <a:spLocks noChangeShapeType="1"/>
          </p:cNvSpPr>
          <p:nvPr/>
        </p:nvSpPr>
        <p:spPr bwMode="auto">
          <a:xfrm flipH="1">
            <a:off x="2743200" y="2971800"/>
            <a:ext cx="2514600" cy="3048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3" name="Freeform 12"/>
          <p:cNvSpPr>
            <a:spLocks/>
          </p:cNvSpPr>
          <p:nvPr/>
        </p:nvSpPr>
        <p:spPr bwMode="auto">
          <a:xfrm>
            <a:off x="2743200" y="5562600"/>
            <a:ext cx="2667000" cy="469900"/>
          </a:xfrm>
          <a:custGeom>
            <a:avLst/>
            <a:gdLst>
              <a:gd name="T0" fmla="*/ 0 w 1680"/>
              <a:gd name="T1" fmla="*/ 240 h 248"/>
              <a:gd name="T2" fmla="*/ 720 w 1680"/>
              <a:gd name="T3" fmla="*/ 48 h 248"/>
              <a:gd name="T4" fmla="*/ 1248 w 1680"/>
              <a:gd name="T5" fmla="*/ 240 h 248"/>
              <a:gd name="T6" fmla="*/ 1680 w 1680"/>
              <a:gd name="T7" fmla="*/ 0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1680"/>
              <a:gd name="T13" fmla="*/ 0 h 248"/>
              <a:gd name="T14" fmla="*/ 1680 w 1680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0" h="248">
                <a:moveTo>
                  <a:pt x="0" y="240"/>
                </a:moveTo>
                <a:cubicBezTo>
                  <a:pt x="256" y="144"/>
                  <a:pt x="512" y="48"/>
                  <a:pt x="720" y="48"/>
                </a:cubicBezTo>
                <a:cubicBezTo>
                  <a:pt x="928" y="48"/>
                  <a:pt x="1088" y="248"/>
                  <a:pt x="1248" y="240"/>
                </a:cubicBezTo>
                <a:cubicBezTo>
                  <a:pt x="1408" y="232"/>
                  <a:pt x="1608" y="40"/>
                  <a:pt x="1680" y="0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2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2263775" y="708025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Oval 3"/>
          <p:cNvSpPr>
            <a:spLocks noChangeArrowheads="1"/>
          </p:cNvSpPr>
          <p:nvPr/>
        </p:nvSpPr>
        <p:spPr bwMode="auto">
          <a:xfrm>
            <a:off x="2667000" y="5867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57870" y="1500174"/>
            <a:ext cx="3586130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u="sng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Минутка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u="sng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каллиграфии</a:t>
            </a:r>
            <a:endParaRPr kumimoji="0" lang="ru-RU" sz="4400" b="1" i="1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116 C 0.01319 -0.03215 0.02882 -0.06152 0.04583 -0.08025 C 0.06337 -0.09852 0.08212 -0.108 0.10191 -0.11355 C 0.12188 -0.11702 0.14722 -0.11702 0.16597 -0.11355 C 0.18507 -0.108 0.20208 -0.08881 0.21424 -0.08025 C 0.22622 -0.07077 0.23125 -0.07285 0.23819 -0.05782 C 0.24462 -0.04325 0.2526 -0.01758 0.25399 0.00856 C 0.25625 0.03469 0.2526 0.07169 0.24583 0.09783 C 0.23906 0.12327 0.2526 0.09598 0.21424 0.16466 C 0.175 0.23219 0.05399 0.43987 0.01406 0.50925 C -0.02622 0.57771 -0.02639 0.57007 -0.02622 0.57539 C -0.02483 0.58349 0.00434 0.55111 0.0217 0.54278 C 0.03889 0.53284 0.0592 0.52012 0.07813 0.52012 C 0.09688 0.52012 0.11788 0.53469 0.13403 0.54278 C 0.14965 0.54972 0.15799 0.56799 0.17378 0.56452 C 0.18976 0.56013 0.22049 0.52729 0.22969 0.52012 " pathEditMode="relative" rAng="0" ptsTypes="aaaaaaaaaaaaaaaA">
                                      <p:cBhvr>
                                        <p:cTn id="6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ПАПКА НАСТИ\ОРОТУКАНСКАЯ ШКОЛА\картинки\природа\images-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268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547664" y="332656"/>
            <a:ext cx="6948264" cy="10647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u="sng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ПОКОРМИМ  ПТИЦ</a:t>
            </a:r>
            <a:endParaRPr kumimoji="0" lang="ru-RU" sz="4400" b="1" i="1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ПАПКА НАСТИ\ОРОТУКАНСКАЯ ШКОЛА\картинки\природа\images-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so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620713"/>
            <a:ext cx="4622800" cy="561657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4" name="Сова ушастая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31641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5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7FB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Image3"/>
          <p:cNvPicPr>
            <a:picLocks noChangeAspect="1" noChangeArrowheads="1"/>
          </p:cNvPicPr>
          <p:nvPr/>
        </p:nvPicPr>
        <p:blipFill>
          <a:blip r:embed="rId2" cstate="email">
            <a:lum bright="-42000" contrast="60000"/>
          </a:blip>
          <a:srcRect/>
          <a:stretch>
            <a:fillRect/>
          </a:stretch>
        </p:blipFill>
        <p:spPr bwMode="auto">
          <a:xfrm>
            <a:off x="928662" y="428604"/>
            <a:ext cx="767475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F:\ПАПКА НАСТИ\ОРОТУКАНСКАЯ ШКОЛА\картинки\природа\images-1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430199" cy="6858000"/>
          </a:xfrm>
          <a:prstGeom prst="rect">
            <a:avLst/>
          </a:prstGeom>
          <a:noFill/>
        </p:spPr>
      </p:pic>
      <p:pic>
        <p:nvPicPr>
          <p:cNvPr id="5" name="Picture 9" descr="djat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48680"/>
            <a:ext cx="7632700" cy="536892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357290" y="928670"/>
            <a:ext cx="6872310" cy="10001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 action="ppaction://hlinkpres?slideindex=1&amp;slidetitle="/>
              </a:rPr>
              <a:t>физкультминутка</a:t>
            </a:r>
            <a:endParaRPr kumimoji="0" lang="ru-RU" sz="44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Дятел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7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jate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0"/>
            <a:ext cx="4320480" cy="3039073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79512" y="0"/>
            <a:ext cx="4104456" cy="112474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Индивидуальная</a:t>
            </a:r>
            <a:r>
              <a:rPr kumimoji="0" lang="ru-RU" sz="44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работа</a:t>
            </a:r>
            <a:endParaRPr kumimoji="0" lang="ru-RU" sz="44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6" name="Picture 2" descr="C:\Users\Администратор\Pictures\img0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5621">
            <a:off x="179512" y="3501008"/>
            <a:ext cx="8784976" cy="23762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852936"/>
            <a:ext cx="219573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63280" y="5445224"/>
            <a:ext cx="64807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907704" y="3645024"/>
            <a:ext cx="720080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</a:t>
            </a:r>
            <a:endParaRPr kumimoji="0" lang="ru-RU" sz="44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907704" y="4725144"/>
            <a:ext cx="720080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</a:t>
            </a:r>
            <a:endParaRPr kumimoji="0" lang="ru-RU" sz="44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444208" y="3645024"/>
            <a:ext cx="720080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</a:t>
            </a:r>
            <a:endParaRPr kumimoji="0" lang="ru-RU" sz="44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444208" y="4581128"/>
            <a:ext cx="720080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</a:t>
            </a:r>
            <a:endParaRPr kumimoji="0" lang="ru-RU" sz="44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27584" y="5733256"/>
            <a:ext cx="5400600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Взаимопроверка.</a:t>
            </a:r>
            <a:endParaRPr kumimoji="0" lang="ru-RU" sz="44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F:\ПАПКА НАСТИ\ОРОТУКАНСКАЯ ШКОЛА\картинки\природа\images-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9271" cy="7101408"/>
          </a:xfrm>
          <a:prstGeom prst="rect">
            <a:avLst/>
          </a:prstGeom>
          <a:noFill/>
        </p:spPr>
      </p:pic>
      <p:pic>
        <p:nvPicPr>
          <p:cNvPr id="4" name="Picture 5" descr="seraja_v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49275"/>
            <a:ext cx="7632700" cy="572452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Image3"/>
          <p:cNvPicPr>
            <a:picLocks noChangeAspect="1" noChangeArrowheads="1"/>
          </p:cNvPicPr>
          <p:nvPr/>
        </p:nvPicPr>
        <p:blipFill>
          <a:blip r:embed="rId2" cstate="email">
            <a:lum bright="-42000" contrast="60000"/>
          </a:blip>
          <a:srcRect/>
          <a:stretch>
            <a:fillRect/>
          </a:stretch>
        </p:blipFill>
        <p:spPr bwMode="auto">
          <a:xfrm>
            <a:off x="285720" y="2786058"/>
            <a:ext cx="378621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4643446"/>
            <a:ext cx="857256" cy="1071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4643446"/>
            <a:ext cx="928694" cy="1071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4643446"/>
            <a:ext cx="857256" cy="1071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357166"/>
            <a:ext cx="3000396" cy="121444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Работа в паре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8596" y="1643050"/>
            <a:ext cx="714380" cy="10715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571604" y="1643050"/>
            <a:ext cx="1071570" cy="10715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143240" y="1714488"/>
            <a:ext cx="857256" cy="10715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 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714876" y="285728"/>
            <a:ext cx="4214842" cy="57150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Коллективная работа</a:t>
            </a:r>
          </a:p>
        </p:txBody>
      </p:sp>
      <p:pic>
        <p:nvPicPr>
          <p:cNvPr id="15" name="Picture 3" descr="Image4"/>
          <p:cNvPicPr>
            <a:picLocks noChangeAspect="1" noChangeArrowheads="1"/>
          </p:cNvPicPr>
          <p:nvPr/>
        </p:nvPicPr>
        <p:blipFill>
          <a:blip r:embed="rId3" cstate="email">
            <a:lum bright="-18000" contrast="36000"/>
          </a:blip>
          <a:srcRect/>
          <a:stretch>
            <a:fillRect/>
          </a:stretch>
        </p:blipFill>
        <p:spPr bwMode="auto">
          <a:xfrm>
            <a:off x="4929190" y="785794"/>
            <a:ext cx="3857652" cy="36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4714876" y="4643446"/>
            <a:ext cx="4214842" cy="1785950"/>
          </a:xfrm>
          <a:prstGeom prst="rect">
            <a:avLst/>
          </a:prstGeom>
        </p:spPr>
        <p:txBody>
          <a:bodyPr numCol="2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4+2=6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3+2=5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2+4=6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2+3=5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Picture 3" descr="Image4"/>
          <p:cNvPicPr>
            <a:picLocks noChangeAspect="1" noChangeArrowheads="1"/>
          </p:cNvPicPr>
          <p:nvPr/>
        </p:nvPicPr>
        <p:blipFill>
          <a:blip r:embed="rId4" cstate="email">
            <a:lum bright="-18000" contrast="36000"/>
          </a:blip>
          <a:srcRect/>
          <a:stretch>
            <a:fillRect/>
          </a:stretch>
        </p:blipFill>
        <p:spPr bwMode="auto">
          <a:xfrm>
            <a:off x="8501090" y="3357562"/>
            <a:ext cx="4286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Image4"/>
          <p:cNvPicPr>
            <a:picLocks noChangeAspect="1" noChangeArrowheads="1"/>
          </p:cNvPicPr>
          <p:nvPr/>
        </p:nvPicPr>
        <p:blipFill>
          <a:blip r:embed="rId5" cstate="email">
            <a:lum bright="-18000" contrast="36000"/>
          </a:blip>
          <a:srcRect/>
          <a:stretch>
            <a:fillRect/>
          </a:stretch>
        </p:blipFill>
        <p:spPr bwMode="auto">
          <a:xfrm>
            <a:off x="6215074" y="3286124"/>
            <a:ext cx="37505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827584" y="4005064"/>
            <a:ext cx="3600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195736" y="4005064"/>
            <a:ext cx="3600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7FB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628" y="2285992"/>
            <a:ext cx="4143372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i="1" u="sng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Image2"/>
          <p:cNvPicPr>
            <a:picLocks noChangeAspect="1" noChangeArrowheads="1"/>
          </p:cNvPicPr>
          <p:nvPr/>
        </p:nvPicPr>
        <p:blipFill>
          <a:blip r:embed="rId2" cstate="email">
            <a:lum bright="-48000" contrast="72000"/>
          </a:blip>
          <a:srcRect/>
          <a:stretch>
            <a:fillRect/>
          </a:stretch>
        </p:blipFill>
        <p:spPr bwMode="auto">
          <a:xfrm>
            <a:off x="428596" y="214290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286644" y="500042"/>
            <a:ext cx="571504" cy="500066"/>
          </a:xfrm>
          <a:prstGeom prst="rect">
            <a:avLst/>
          </a:prstGeom>
        </p:spPr>
        <p:txBody>
          <a:bodyPr numCol="2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286644" y="1071546"/>
            <a:ext cx="571504" cy="500066"/>
          </a:xfrm>
          <a:prstGeom prst="rect">
            <a:avLst/>
          </a:prstGeom>
        </p:spPr>
        <p:txBody>
          <a:bodyPr numCol="2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358082" y="2214554"/>
            <a:ext cx="571504" cy="500066"/>
          </a:xfrm>
          <a:prstGeom prst="rect">
            <a:avLst/>
          </a:prstGeom>
        </p:spPr>
        <p:txBody>
          <a:bodyPr numCol="2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286644" y="2786058"/>
            <a:ext cx="571504" cy="500066"/>
          </a:xfrm>
          <a:prstGeom prst="rect">
            <a:avLst/>
          </a:prstGeom>
        </p:spPr>
        <p:txBody>
          <a:bodyPr numCol="2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2" name="Овал 11"/>
          <p:cNvSpPr/>
          <p:nvPr/>
        </p:nvSpPr>
        <p:spPr>
          <a:xfrm>
            <a:off x="3571868" y="4786322"/>
            <a:ext cx="642942" cy="628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643702" y="5357826"/>
            <a:ext cx="571504" cy="628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86314" y="4786322"/>
            <a:ext cx="571504" cy="6286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214810" y="5500702"/>
            <a:ext cx="571504" cy="6286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429256" y="5500702"/>
            <a:ext cx="571504" cy="6286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929322" y="4714884"/>
            <a:ext cx="642942" cy="6286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358082" y="4857760"/>
            <a:ext cx="571504" cy="6286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714612" y="5357826"/>
            <a:ext cx="785818" cy="6286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ПАПКА НАСТИ\ОРОТУКАНСКАЯ ШКОЛА\картинки\природа\images-1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430199" cy="6858000"/>
          </a:xfrm>
          <a:prstGeom prst="rect">
            <a:avLst/>
          </a:prstGeom>
          <a:noFill/>
        </p:spPr>
      </p:pic>
      <p:pic>
        <p:nvPicPr>
          <p:cNvPr id="3" name="Picture 6" descr="soyka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341438"/>
            <a:ext cx="7561263" cy="470852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4" name="Сойка 1 по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83920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56992"/>
            <a:ext cx="6336704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hlinkClick r:id="rId2" action="ppaction://hlinkpres?slideindex=1&amp;slidetitle="/>
              </a:rPr>
              <a:t>Куда отправимся?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9698" name="Picture 2" descr="F:\ПАПКА НАСТИ\ОРОТУКАНСКАЯ ШКОЛА\картинки\анимашки 1\nature34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60648"/>
            <a:ext cx="3068538" cy="3068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ПАПКА НАСТИ\ОРОТУКАНСКАЯ ШКОЛА\картинки\природа\images-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4301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820472" cy="1368152"/>
          </a:xfrm>
          <a:prstGeom prst="rect">
            <a:avLst/>
          </a:prstGeom>
          <a:gradFill flip="none" rotWithShape="1">
            <a:gsLst>
              <a:gs pos="0">
                <a:srgbClr val="97FB11">
                  <a:tint val="66000"/>
                  <a:satMod val="160000"/>
                </a:srgbClr>
              </a:gs>
              <a:gs pos="50000">
                <a:srgbClr val="97FB11">
                  <a:tint val="44500"/>
                  <a:satMod val="160000"/>
                </a:srgbClr>
              </a:gs>
              <a:gs pos="100000">
                <a:srgbClr val="97FB11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                    </a:t>
            </a:r>
            <a:r>
              <a:rPr lang="ru-RU" sz="4400" b="1" dirty="0" smtClean="0">
                <a:solidFill>
                  <a:schemeClr val="tx1"/>
                </a:solidFill>
              </a:rPr>
              <a:t>4+2=              5-2=</a:t>
            </a:r>
          </a:p>
          <a:p>
            <a:r>
              <a:rPr lang="ru-RU" sz="4400" b="1" dirty="0" smtClean="0">
                <a:solidFill>
                  <a:schemeClr val="tx1"/>
                </a:solidFill>
              </a:rPr>
              <a:t>                    10-2=             8+2=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060848"/>
            <a:ext cx="8820472" cy="18002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                    </a:t>
            </a:r>
            <a:r>
              <a:rPr lang="ru-RU" sz="4400" b="1" dirty="0" smtClean="0">
                <a:solidFill>
                  <a:schemeClr val="tx1"/>
                </a:solidFill>
              </a:rPr>
              <a:t>4+2-2=              …-2= 6</a:t>
            </a:r>
          </a:p>
          <a:p>
            <a:r>
              <a:rPr lang="ru-RU" sz="4400" b="1" dirty="0" smtClean="0">
                <a:solidFill>
                  <a:schemeClr val="tx1"/>
                </a:solidFill>
              </a:rPr>
              <a:t>                    10-2+2=             8+…= 10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725144"/>
            <a:ext cx="8820472" cy="172819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                    </a:t>
            </a:r>
            <a:r>
              <a:rPr lang="ru-RU" sz="4400" b="1" dirty="0" smtClean="0">
                <a:solidFill>
                  <a:schemeClr val="tx1"/>
                </a:solidFill>
              </a:rPr>
              <a:t>0+4+2=              …-2+0=7</a:t>
            </a:r>
          </a:p>
          <a:p>
            <a:r>
              <a:rPr lang="ru-RU" sz="4400" b="1" dirty="0" smtClean="0">
                <a:solidFill>
                  <a:schemeClr val="tx1"/>
                </a:solidFill>
              </a:rPr>
              <a:t>                    10-2-4=             0+…+2= 10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ПАПКА НАСТИ\ОРОТУКАНСКАЯ ШКОЛА\картинки\природа\images-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4301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820472" cy="1368152"/>
          </a:xfrm>
          <a:prstGeom prst="rect">
            <a:avLst/>
          </a:prstGeom>
          <a:gradFill flip="none" rotWithShape="1">
            <a:gsLst>
              <a:gs pos="0">
                <a:srgbClr val="97FB11">
                  <a:tint val="66000"/>
                  <a:satMod val="160000"/>
                </a:srgbClr>
              </a:gs>
              <a:gs pos="50000">
                <a:srgbClr val="97FB11">
                  <a:tint val="44500"/>
                  <a:satMod val="160000"/>
                </a:srgbClr>
              </a:gs>
              <a:gs pos="100000">
                <a:srgbClr val="97FB11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                    </a:t>
            </a:r>
            <a:r>
              <a:rPr lang="ru-RU" sz="4400" b="1" dirty="0" smtClean="0">
                <a:solidFill>
                  <a:schemeClr val="tx1"/>
                </a:solidFill>
              </a:rPr>
              <a:t>4+2=</a:t>
            </a:r>
            <a:r>
              <a:rPr lang="ru-RU" sz="4400" b="1" dirty="0" smtClean="0">
                <a:solidFill>
                  <a:srgbClr val="FF0000"/>
                </a:solidFill>
              </a:rPr>
              <a:t>6</a:t>
            </a:r>
            <a:r>
              <a:rPr lang="ru-RU" sz="4400" b="1" dirty="0" smtClean="0">
                <a:solidFill>
                  <a:schemeClr val="tx1"/>
                </a:solidFill>
              </a:rPr>
              <a:t>              5-2= </a:t>
            </a:r>
            <a:r>
              <a:rPr lang="ru-RU" sz="4400" b="1" dirty="0" smtClean="0">
                <a:solidFill>
                  <a:srgbClr val="FF0000"/>
                </a:solidFill>
              </a:rPr>
              <a:t>3</a:t>
            </a:r>
          </a:p>
          <a:p>
            <a:r>
              <a:rPr lang="ru-RU" sz="4400" b="1" dirty="0" smtClean="0">
                <a:solidFill>
                  <a:schemeClr val="tx1"/>
                </a:solidFill>
              </a:rPr>
              <a:t>                    10-2= </a:t>
            </a:r>
            <a:r>
              <a:rPr lang="ru-RU" sz="4400" b="1" dirty="0" smtClean="0">
                <a:solidFill>
                  <a:srgbClr val="FF0000"/>
                </a:solidFill>
              </a:rPr>
              <a:t>8</a:t>
            </a:r>
            <a:r>
              <a:rPr lang="ru-RU" sz="4400" b="1" dirty="0" smtClean="0">
                <a:solidFill>
                  <a:schemeClr val="tx1"/>
                </a:solidFill>
              </a:rPr>
              <a:t>            8+2= </a:t>
            </a:r>
            <a:r>
              <a:rPr lang="ru-RU" sz="4400" b="1" dirty="0" smtClean="0">
                <a:solidFill>
                  <a:srgbClr val="FF0000"/>
                </a:solidFill>
              </a:rPr>
              <a:t>10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348880"/>
            <a:ext cx="8820472" cy="18002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                    </a:t>
            </a:r>
            <a:r>
              <a:rPr lang="ru-RU" sz="4400" b="1" dirty="0" smtClean="0">
                <a:solidFill>
                  <a:schemeClr val="tx1"/>
                </a:solidFill>
              </a:rPr>
              <a:t>4+2-2= </a:t>
            </a:r>
            <a:r>
              <a:rPr lang="ru-RU" sz="4400" b="1" dirty="0" smtClean="0">
                <a:solidFill>
                  <a:srgbClr val="FF0000"/>
                </a:solidFill>
              </a:rPr>
              <a:t>4 </a:t>
            </a:r>
            <a:r>
              <a:rPr lang="ru-RU" sz="4400" b="1" dirty="0" smtClean="0">
                <a:solidFill>
                  <a:schemeClr val="tx1"/>
                </a:solidFill>
              </a:rPr>
              <a:t>           </a:t>
            </a:r>
            <a:r>
              <a:rPr lang="ru-RU" sz="4400" b="1" dirty="0" smtClean="0">
                <a:solidFill>
                  <a:srgbClr val="FF0000"/>
                </a:solidFill>
              </a:rPr>
              <a:t>8</a:t>
            </a:r>
            <a:r>
              <a:rPr lang="ru-RU" sz="4400" b="1" dirty="0" smtClean="0">
                <a:solidFill>
                  <a:schemeClr val="tx1"/>
                </a:solidFill>
              </a:rPr>
              <a:t>-2= 6</a:t>
            </a:r>
          </a:p>
          <a:p>
            <a:r>
              <a:rPr lang="ru-RU" sz="4400" b="1" dirty="0" smtClean="0">
                <a:solidFill>
                  <a:schemeClr val="tx1"/>
                </a:solidFill>
              </a:rPr>
              <a:t>                    10-2+2=</a:t>
            </a:r>
            <a:r>
              <a:rPr lang="ru-RU" sz="4400" b="1" dirty="0" smtClean="0">
                <a:solidFill>
                  <a:srgbClr val="FF0000"/>
                </a:solidFill>
              </a:rPr>
              <a:t>10</a:t>
            </a:r>
            <a:r>
              <a:rPr lang="ru-RU" sz="4400" b="1" dirty="0" smtClean="0">
                <a:solidFill>
                  <a:schemeClr val="tx1"/>
                </a:solidFill>
              </a:rPr>
              <a:t>         8+</a:t>
            </a:r>
            <a:r>
              <a:rPr lang="ru-RU" sz="4400" b="1" dirty="0" smtClean="0">
                <a:solidFill>
                  <a:srgbClr val="FF0000"/>
                </a:solidFill>
              </a:rPr>
              <a:t>2</a:t>
            </a:r>
            <a:r>
              <a:rPr lang="ru-RU" sz="4400" b="1" dirty="0" smtClean="0">
                <a:solidFill>
                  <a:schemeClr val="tx1"/>
                </a:solidFill>
              </a:rPr>
              <a:t>= 10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725144"/>
            <a:ext cx="8820472" cy="172819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                </a:t>
            </a:r>
            <a:r>
              <a:rPr lang="ru-RU" sz="4400" b="1" dirty="0" smtClean="0">
                <a:solidFill>
                  <a:schemeClr val="tx1"/>
                </a:solidFill>
              </a:rPr>
              <a:t>0+4+2= </a:t>
            </a:r>
            <a:r>
              <a:rPr lang="ru-RU" sz="4400" b="1" dirty="0" smtClean="0">
                <a:solidFill>
                  <a:srgbClr val="FF0000"/>
                </a:solidFill>
              </a:rPr>
              <a:t>6</a:t>
            </a:r>
            <a:r>
              <a:rPr lang="ru-RU" sz="4400" b="1" dirty="0" smtClean="0">
                <a:solidFill>
                  <a:schemeClr val="tx1"/>
                </a:solidFill>
              </a:rPr>
              <a:t>             </a:t>
            </a:r>
            <a:r>
              <a:rPr lang="ru-RU" sz="4400" b="1" dirty="0" smtClean="0">
                <a:solidFill>
                  <a:srgbClr val="FF0000"/>
                </a:solidFill>
              </a:rPr>
              <a:t>9</a:t>
            </a:r>
            <a:r>
              <a:rPr lang="ru-RU" sz="4400" b="1" dirty="0" smtClean="0">
                <a:solidFill>
                  <a:schemeClr val="tx1"/>
                </a:solidFill>
              </a:rPr>
              <a:t>-2+0=7</a:t>
            </a:r>
          </a:p>
          <a:p>
            <a:r>
              <a:rPr lang="ru-RU" sz="4400" b="1" dirty="0" smtClean="0">
                <a:solidFill>
                  <a:schemeClr val="tx1"/>
                </a:solidFill>
              </a:rPr>
              <a:t>                10-2-4=</a:t>
            </a:r>
            <a:r>
              <a:rPr lang="ru-RU" sz="4400" b="1" dirty="0" smtClean="0">
                <a:solidFill>
                  <a:srgbClr val="FF0000"/>
                </a:solidFill>
              </a:rPr>
              <a:t>4</a:t>
            </a:r>
            <a:r>
              <a:rPr lang="ru-RU" sz="4400" b="1" dirty="0" smtClean="0">
                <a:solidFill>
                  <a:schemeClr val="tx1"/>
                </a:solidFill>
              </a:rPr>
              <a:t>             0+</a:t>
            </a:r>
            <a:r>
              <a:rPr lang="ru-RU" sz="4400" b="1" dirty="0" smtClean="0">
                <a:solidFill>
                  <a:srgbClr val="FF0000"/>
                </a:solidFill>
              </a:rPr>
              <a:t>8</a:t>
            </a:r>
            <a:r>
              <a:rPr lang="ru-RU" sz="4400" b="1" dirty="0" smtClean="0">
                <a:solidFill>
                  <a:schemeClr val="tx1"/>
                </a:solidFill>
              </a:rPr>
              <a:t>+2= 10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721600" cy="601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743200" y="1633534"/>
            <a:ext cx="3733800" cy="428625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3429000" y="533400"/>
            <a:ext cx="2286000" cy="16002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505200" y="2928934"/>
            <a:ext cx="508000" cy="609600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5105400" y="2971800"/>
            <a:ext cx="482600" cy="609600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4191000" y="3843334"/>
            <a:ext cx="800100" cy="838200"/>
          </a:xfrm>
          <a:prstGeom prst="ellipse">
            <a:avLst/>
          </a:prstGeom>
          <a:solidFill>
            <a:srgbClr val="FF00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80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3432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1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Rot="1" noChangeArrowheads="1"/>
          </p:cNvSpPr>
          <p:nvPr/>
        </p:nvSpPr>
        <p:spPr bwMode="auto">
          <a:xfrm>
            <a:off x="3581400" y="228600"/>
            <a:ext cx="4191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44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         Вычисляй!</a:t>
            </a:r>
          </a:p>
        </p:txBody>
      </p:sp>
      <p:graphicFrame>
        <p:nvGraphicFramePr>
          <p:cNvPr id="22533" name="Diagram 5"/>
          <p:cNvGraphicFramePr>
            <a:graphicFrameLocks/>
          </p:cNvGraphicFramePr>
          <p:nvPr/>
        </p:nvGraphicFramePr>
        <p:xfrm>
          <a:off x="-914400" y="1447800"/>
          <a:ext cx="10972800" cy="54102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Dgm spid="225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ОПРЕДЕЛИ ТЕМУ УРОКА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pic>
        <p:nvPicPr>
          <p:cNvPr id="10" name="Picture 5" descr="snegir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052736"/>
            <a:ext cx="2347313" cy="1800176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3" name="Picture 5" descr="snegir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148064" y="980728"/>
            <a:ext cx="2088232" cy="1800176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4" name="Picture 5" descr="snegir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127776" y="980728"/>
            <a:ext cx="2016224" cy="1800176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5" name="Picture 5" descr="snegir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3" y="3861048"/>
            <a:ext cx="2016224" cy="165616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6" name="Picture 5" descr="snegiri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7985" y="3861048"/>
            <a:ext cx="1944215" cy="1601484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7" name="Picture 5" descr="snegiri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6217" y="3861048"/>
            <a:ext cx="2088232" cy="1601484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0" y="3645024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5" descr="snegiri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11760" y="3861048"/>
            <a:ext cx="1872208" cy="158415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5076056" y="2708920"/>
            <a:ext cx="3384376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1+2=3</a:t>
            </a:r>
            <a:endParaRPr kumimoji="0" lang="ru-RU" sz="4400" b="1" i="1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004048" y="5517232"/>
            <a:ext cx="3384376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u="sng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4-</a:t>
            </a:r>
            <a:r>
              <a:rPr kumimoji="0" lang="ru-RU" sz="4400" b="1" i="1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2=2</a:t>
            </a:r>
            <a:endParaRPr kumimoji="0" lang="ru-RU" sz="4400" b="1" i="1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1.11933E-6 L -0.23802 -0.005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933E-6 L -0.16146 -0.005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071694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 ТЕМА УРОКА</a:t>
            </a:r>
            <a:br>
              <a:rPr lang="ru-RU" b="1" i="1" u="sng" dirty="0" smtClean="0">
                <a:solidFill>
                  <a:srgbClr val="7030A0"/>
                </a:solidFill>
              </a:rPr>
            </a:br>
            <a:r>
              <a:rPr lang="ru-RU" b="1" i="1" u="sng" dirty="0" smtClean="0">
                <a:solidFill>
                  <a:srgbClr val="7030A0"/>
                </a:solidFill>
              </a:rPr>
              <a:t>Сложение и вычитание числа 2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pic>
        <p:nvPicPr>
          <p:cNvPr id="5" name="Picture 5" descr="snegir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2060848"/>
            <a:ext cx="4413007" cy="3384376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4786306"/>
            <a:ext cx="8229600" cy="207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ЧЕМУ</a:t>
            </a:r>
            <a:r>
              <a:rPr kumimoji="0" lang="ru-RU" sz="4400" b="1" i="1" u="sng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НАУЧИМСЯ?</a:t>
            </a:r>
            <a:endParaRPr kumimoji="0" lang="ru-RU" sz="4400" b="1" i="1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ПАПКА НАСТИ\ОРОТУКАНСКАЯ ШКОЛА\картинки\природа\image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Кукушка Обыкновен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  <p:pic>
        <p:nvPicPr>
          <p:cNvPr id="7" name="Picture 7" descr="kukushka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4664"/>
            <a:ext cx="7775575" cy="561975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6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F:\ПАПКА НАСТИ\ОРОТУКАНСКАЯ ШКОЛА\картинки\природа\images-3.jpeg"/>
          <p:cNvPicPr>
            <a:picLocks noChangeAspect="1" noChangeArrowheads="1"/>
          </p:cNvPicPr>
          <p:nvPr/>
        </p:nvPicPr>
        <p:blipFill>
          <a:blip r:embed="rId2" cstate="print"/>
          <a:srcRect r="599" b="628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689600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6150" name="Picture 7" descr="cvety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4149725"/>
            <a:ext cx="427513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cvety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4221163"/>
            <a:ext cx="427513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 rot="10800000" flipV="1">
            <a:off x="971600" y="1484784"/>
            <a:ext cx="149298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5+4=9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2051720" y="2276872"/>
            <a:ext cx="1512168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9-5=4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940152" y="2996952"/>
            <a:ext cx="1872208" cy="646331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3+1+1=5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4572000" y="3861048"/>
            <a:ext cx="1401765" cy="646331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5+3=8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7164288" y="1916832"/>
            <a:ext cx="1785950" cy="646331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4+1-1=4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159" name="Text Box 22"/>
          <p:cNvSpPr txBox="1">
            <a:spLocks noChangeArrowheads="1"/>
          </p:cNvSpPr>
          <p:nvPr/>
        </p:nvSpPr>
        <p:spPr bwMode="auto">
          <a:xfrm>
            <a:off x="1023938" y="1449388"/>
            <a:ext cx="1244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179512" y="332656"/>
            <a:ext cx="1714512" cy="646331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10-5= 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3203848" y="3068960"/>
            <a:ext cx="1643074" cy="646331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0+6=6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539750" y="6156325"/>
            <a:ext cx="8280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31" name="Picture 5" descr="snegir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9" y="476672"/>
            <a:ext cx="432048" cy="432048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32" name="Picture 5" descr="snegir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1556792"/>
            <a:ext cx="432048" cy="432048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33" name="Picture 5" descr="snegir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2348880"/>
            <a:ext cx="432048" cy="432048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34" name="Picture 5" descr="snegir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3140968"/>
            <a:ext cx="432048" cy="432048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35" name="Picture 5" descr="snegir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112" y="4005064"/>
            <a:ext cx="360040" cy="432048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36" name="Picture 5" descr="snegir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2320" y="3140968"/>
            <a:ext cx="432048" cy="432048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37" name="Picture 5" descr="snegir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32440" y="1988840"/>
            <a:ext cx="360040" cy="432048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F:\ПАПКА НАСТИ\ОРОТУКАНСКАЯ ШКОЛА\картинки\природа\images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zhavoron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764704"/>
            <a:ext cx="6967751" cy="52292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717032"/>
            <a:ext cx="8229600" cy="2071694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FFFF00"/>
                </a:solidFill>
                <a:hlinkClick r:id="rId5" action="ppaction://hlinkfile"/>
              </a:rPr>
              <a:t>Гимнастика для пальчиков</a:t>
            </a:r>
            <a:endParaRPr lang="ru-RU" b="1" i="1" u="sng" dirty="0">
              <a:solidFill>
                <a:srgbClr val="FFFF00"/>
              </a:solidFill>
            </a:endParaRPr>
          </a:p>
        </p:txBody>
      </p:sp>
      <p:pic>
        <p:nvPicPr>
          <p:cNvPr id="7" name="Жаворонок хохлаты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53244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ПАПКА НАСТИ\ОРОТУКАНСКАЯ ШКОЛА\картинки\природа\images-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35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svirist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792163"/>
            <a:ext cx="7750175" cy="537051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6" name="Свиристель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3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1268760"/>
            <a:ext cx="5293271" cy="207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3714750" y="3786188"/>
            <a:ext cx="514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Calibri" pitchFamily="34" charset="0"/>
              </a:rPr>
              <a:t>ЗАГАДКА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292080" y="4869160"/>
            <a:ext cx="18197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Calibri" pitchFamily="34" charset="0"/>
              </a:rPr>
              <a:t>5– </a:t>
            </a:r>
            <a:r>
              <a:rPr lang="ru-RU" sz="4000" b="1" i="1" dirty="0">
                <a:solidFill>
                  <a:srgbClr val="C00000"/>
                </a:solidFill>
                <a:latin typeface="Calibri" pitchFamily="34" charset="0"/>
              </a:rPr>
              <a:t>3</a:t>
            </a:r>
            <a:r>
              <a:rPr lang="ru-RU" sz="4000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4000" b="1" i="1" dirty="0">
                <a:solidFill>
                  <a:srgbClr val="C00000"/>
                </a:solidFill>
                <a:latin typeface="Calibri" pitchFamily="34" charset="0"/>
              </a:rPr>
              <a:t>= 2</a:t>
            </a:r>
            <a:endParaRPr lang="ru-RU" sz="40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7" name="Picture 6" descr="sviriste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90407">
            <a:off x="6761844" y="1390515"/>
            <a:ext cx="1901715" cy="1743239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268760"/>
            <a:ext cx="34563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sviriste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90407">
            <a:off x="4013257" y="512712"/>
            <a:ext cx="1767188" cy="161992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0" name="Picture 6" descr="sviriste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90407" flipH="1">
            <a:off x="1869729" y="480541"/>
            <a:ext cx="1474795" cy="1532728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1" name="Picture 6" descr="sviriste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170132" flipH="1">
            <a:off x="3485209" y="2102647"/>
            <a:ext cx="1153290" cy="133847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2" name="Picture 6" descr="sviristel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790407" flipH="1">
            <a:off x="483045" y="120884"/>
            <a:ext cx="1227165" cy="144037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333E-6 L -0.00486 0.82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0157E-6 L 0.00399 1.05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5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78446E-6 L -0.01493 0.788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158</Words>
  <Application>Microsoft Office PowerPoint</Application>
  <PresentationFormat>Экран (4:3)</PresentationFormat>
  <Paragraphs>72</Paragraphs>
  <Slides>23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МАТЕМАТИКА</vt:lpstr>
      <vt:lpstr>Куда отправимся?</vt:lpstr>
      <vt:lpstr>ОПРЕДЕЛИ ТЕМУ УРОКА</vt:lpstr>
      <vt:lpstr> ТЕМА УРОКА Сложение и вычитание числа 2</vt:lpstr>
      <vt:lpstr>Слайд 5</vt:lpstr>
      <vt:lpstr>Слайд 6</vt:lpstr>
      <vt:lpstr>Гимнастика для пальчиков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Настюха</dc:creator>
  <cp:lastModifiedBy>Пользователь</cp:lastModifiedBy>
  <cp:revision>68</cp:revision>
  <dcterms:created xsi:type="dcterms:W3CDTF">2012-11-08T07:24:36Z</dcterms:created>
  <dcterms:modified xsi:type="dcterms:W3CDTF">2017-01-30T11:56:28Z</dcterms:modified>
</cp:coreProperties>
</file>