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257" r:id="rId4"/>
    <p:sldId id="258" r:id="rId5"/>
    <p:sldId id="299" r:id="rId6"/>
    <p:sldId id="259" r:id="rId7"/>
    <p:sldId id="260" r:id="rId8"/>
    <p:sldId id="271" r:id="rId9"/>
    <p:sldId id="262" r:id="rId10"/>
    <p:sldId id="274" r:id="rId11"/>
    <p:sldId id="263" r:id="rId12"/>
    <p:sldId id="278" r:id="rId13"/>
    <p:sldId id="264" r:id="rId14"/>
    <p:sldId id="265" r:id="rId15"/>
    <p:sldId id="273" r:id="rId16"/>
    <p:sldId id="272" r:id="rId17"/>
    <p:sldId id="281" r:id="rId18"/>
    <p:sldId id="280" r:id="rId19"/>
    <p:sldId id="296" r:id="rId20"/>
    <p:sldId id="297" r:id="rId21"/>
    <p:sldId id="298" r:id="rId22"/>
    <p:sldId id="282" r:id="rId23"/>
    <p:sldId id="283" r:id="rId24"/>
    <p:sldId id="301" r:id="rId25"/>
    <p:sldId id="295" r:id="rId26"/>
    <p:sldId id="288" r:id="rId27"/>
    <p:sldId id="293" r:id="rId28"/>
    <p:sldId id="287" r:id="rId29"/>
    <p:sldId id="289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9265C-B587-4EB3-A982-BA8C69E90137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D4575B-9A64-443D-A38C-ABB10C8D0BB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/>
            <a:t>Источники шума</a:t>
          </a:r>
        </a:p>
        <a:p>
          <a:pPr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dirty="0"/>
        </a:p>
      </dgm:t>
    </dgm:pt>
    <dgm:pt modelId="{6D82EB4D-7944-42D2-B69B-EE199D5FEBCF}" type="parTrans" cxnId="{E8DB469D-FC9E-473A-9F10-87B0B73F6EA9}">
      <dgm:prSet/>
      <dgm:spPr/>
      <dgm:t>
        <a:bodyPr/>
        <a:lstStyle/>
        <a:p>
          <a:endParaRPr lang="ru-RU"/>
        </a:p>
      </dgm:t>
    </dgm:pt>
    <dgm:pt modelId="{58268B47-DA90-45D5-B6D9-A4C3C2DA5E86}" type="sibTrans" cxnId="{E8DB469D-FC9E-473A-9F10-87B0B73F6EA9}">
      <dgm:prSet/>
      <dgm:spPr/>
      <dgm:t>
        <a:bodyPr/>
        <a:lstStyle/>
        <a:p>
          <a:endParaRPr lang="ru-RU"/>
        </a:p>
      </dgm:t>
    </dgm:pt>
    <dgm:pt modelId="{BEB1352F-B317-4D56-8098-4206B407299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Непроизводственные шумы</a:t>
          </a:r>
          <a:endParaRPr lang="ru-RU" dirty="0">
            <a:solidFill>
              <a:schemeClr val="tx1"/>
            </a:solidFill>
          </a:endParaRPr>
        </a:p>
      </dgm:t>
    </dgm:pt>
    <dgm:pt modelId="{56DD9477-C281-4BD2-8B08-DDA46039693C}" type="parTrans" cxnId="{178BCF15-6F53-4384-84D6-B0370516CCC8}">
      <dgm:prSet/>
      <dgm:spPr/>
      <dgm:t>
        <a:bodyPr/>
        <a:lstStyle/>
        <a:p>
          <a:endParaRPr lang="ru-RU"/>
        </a:p>
      </dgm:t>
    </dgm:pt>
    <dgm:pt modelId="{8A60B40E-A8AA-4878-9D7F-3E620CECA139}" type="sibTrans" cxnId="{178BCF15-6F53-4384-84D6-B0370516CCC8}">
      <dgm:prSet/>
      <dgm:spPr/>
      <dgm:t>
        <a:bodyPr/>
        <a:lstStyle/>
        <a:p>
          <a:endParaRPr lang="ru-RU"/>
        </a:p>
      </dgm:t>
    </dgm:pt>
    <dgm:pt modelId="{B8640274-ED9D-4086-86DF-0634C8726334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Производственные шумы</a:t>
          </a:r>
          <a:endParaRPr lang="ru-RU" dirty="0">
            <a:solidFill>
              <a:schemeClr val="tx1"/>
            </a:solidFill>
          </a:endParaRPr>
        </a:p>
      </dgm:t>
    </dgm:pt>
    <dgm:pt modelId="{BDEC5C56-9434-4197-AA74-01D1FB1686E3}" type="parTrans" cxnId="{BE6A8595-F985-4074-9EDC-C490C8FD265A}">
      <dgm:prSet/>
      <dgm:spPr/>
      <dgm:t>
        <a:bodyPr/>
        <a:lstStyle/>
        <a:p>
          <a:endParaRPr lang="ru-RU"/>
        </a:p>
      </dgm:t>
    </dgm:pt>
    <dgm:pt modelId="{021BC9A4-509D-4000-8B5E-DE2FFE4009CC}" type="sibTrans" cxnId="{BE6A8595-F985-4074-9EDC-C490C8FD265A}">
      <dgm:prSet/>
      <dgm:spPr/>
      <dgm:t>
        <a:bodyPr/>
        <a:lstStyle/>
        <a:p>
          <a:endParaRPr lang="ru-RU"/>
        </a:p>
      </dgm:t>
    </dgm:pt>
    <dgm:pt modelId="{C1ADC187-464F-4C8A-9916-67469154CD8A}" type="pres">
      <dgm:prSet presAssocID="{3C89265C-B587-4EB3-A982-BA8C69E901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F05C8-E64E-469E-A1AC-B04A3E8A41D5}" type="pres">
      <dgm:prSet presAssocID="{81D4575B-9A64-443D-A38C-ABB10C8D0BBD}" presName="root1" presStyleCnt="0"/>
      <dgm:spPr/>
      <dgm:t>
        <a:bodyPr/>
        <a:lstStyle/>
        <a:p>
          <a:endParaRPr lang="ru-RU"/>
        </a:p>
      </dgm:t>
    </dgm:pt>
    <dgm:pt modelId="{7AFE6149-3663-48ED-BEDE-864EBCF2C8C0}" type="pres">
      <dgm:prSet presAssocID="{81D4575B-9A64-443D-A38C-ABB10C8D0BBD}" presName="LevelOneTextNode" presStyleLbl="node0" presStyleIdx="0" presStyleCnt="1" custLinFactNeighborX="1125" custLinFactNeighborY="-796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9EA39D-1320-4CC5-B47C-244F16BB16A4}" type="pres">
      <dgm:prSet presAssocID="{81D4575B-9A64-443D-A38C-ABB10C8D0BBD}" presName="level2hierChild" presStyleCnt="0"/>
      <dgm:spPr/>
      <dgm:t>
        <a:bodyPr/>
        <a:lstStyle/>
        <a:p>
          <a:endParaRPr lang="ru-RU"/>
        </a:p>
      </dgm:t>
    </dgm:pt>
    <dgm:pt modelId="{FA477E63-DC85-4BCB-A451-1FFCFB88B441}" type="pres">
      <dgm:prSet presAssocID="{56DD9477-C281-4BD2-8B08-DDA46039693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C38D24F-36B6-46CF-87F2-7320E8CDEE0C}" type="pres">
      <dgm:prSet presAssocID="{56DD9477-C281-4BD2-8B08-DDA46039693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CDF2428-CBC5-4A0A-930F-7547290A435A}" type="pres">
      <dgm:prSet presAssocID="{BEB1352F-B317-4D56-8098-4206B4072997}" presName="root2" presStyleCnt="0"/>
      <dgm:spPr/>
      <dgm:t>
        <a:bodyPr/>
        <a:lstStyle/>
        <a:p>
          <a:endParaRPr lang="ru-RU"/>
        </a:p>
      </dgm:t>
    </dgm:pt>
    <dgm:pt modelId="{FC8D429A-3364-4A8C-A23F-C15D513282C2}" type="pres">
      <dgm:prSet presAssocID="{BEB1352F-B317-4D56-8098-4206B4072997}" presName="LevelTwoTextNode" presStyleLbl="node2" presStyleIdx="0" presStyleCnt="2" custLinFactNeighborX="2941" custLinFactNeighborY="19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80F0DF-EE9F-4893-BFF4-5A2B1C5B8DC4}" type="pres">
      <dgm:prSet presAssocID="{BEB1352F-B317-4D56-8098-4206B4072997}" presName="level3hierChild" presStyleCnt="0"/>
      <dgm:spPr/>
      <dgm:t>
        <a:bodyPr/>
        <a:lstStyle/>
        <a:p>
          <a:endParaRPr lang="ru-RU"/>
        </a:p>
      </dgm:t>
    </dgm:pt>
    <dgm:pt modelId="{3056C747-E118-4E19-8709-09E5EA52B1A4}" type="pres">
      <dgm:prSet presAssocID="{BDEC5C56-9434-4197-AA74-01D1FB1686E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069CF50-B122-4BBD-9C2D-73C438566D7B}" type="pres">
      <dgm:prSet presAssocID="{BDEC5C56-9434-4197-AA74-01D1FB1686E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00E9A34-B590-407B-82E1-43DEDA5E55EA}" type="pres">
      <dgm:prSet presAssocID="{B8640274-ED9D-4086-86DF-0634C8726334}" presName="root2" presStyleCnt="0"/>
      <dgm:spPr/>
      <dgm:t>
        <a:bodyPr/>
        <a:lstStyle/>
        <a:p>
          <a:endParaRPr lang="ru-RU"/>
        </a:p>
      </dgm:t>
    </dgm:pt>
    <dgm:pt modelId="{345E477B-B66D-4C41-95A7-57C43909DB14}" type="pres">
      <dgm:prSet presAssocID="{B8640274-ED9D-4086-86DF-0634C8726334}" presName="LevelTwoTextNode" presStyleLbl="node2" presStyleIdx="1" presStyleCnt="2" custLinFactNeighborX="-24171" custLinFactNeighborY="29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B1312-A87A-440E-A2C9-4FDA20FC11E3}" type="pres">
      <dgm:prSet presAssocID="{B8640274-ED9D-4086-86DF-0634C8726334}" presName="level3hierChild" presStyleCnt="0"/>
      <dgm:spPr/>
      <dgm:t>
        <a:bodyPr/>
        <a:lstStyle/>
        <a:p>
          <a:endParaRPr lang="ru-RU"/>
        </a:p>
      </dgm:t>
    </dgm:pt>
  </dgm:ptLst>
  <dgm:cxnLst>
    <dgm:cxn modelId="{E8DB469D-FC9E-473A-9F10-87B0B73F6EA9}" srcId="{3C89265C-B587-4EB3-A982-BA8C69E90137}" destId="{81D4575B-9A64-443D-A38C-ABB10C8D0BBD}" srcOrd="0" destOrd="0" parTransId="{6D82EB4D-7944-42D2-B69B-EE199D5FEBCF}" sibTransId="{58268B47-DA90-45D5-B6D9-A4C3C2DA5E86}"/>
    <dgm:cxn modelId="{A1622C88-92E7-49B8-8337-366788F8452A}" type="presOf" srcId="{BEB1352F-B317-4D56-8098-4206B4072997}" destId="{FC8D429A-3364-4A8C-A23F-C15D513282C2}" srcOrd="0" destOrd="0" presId="urn:microsoft.com/office/officeart/2005/8/layout/hierarchy2"/>
    <dgm:cxn modelId="{000CBABA-BA61-465F-A86E-F3354C7EA835}" type="presOf" srcId="{81D4575B-9A64-443D-A38C-ABB10C8D0BBD}" destId="{7AFE6149-3663-48ED-BEDE-864EBCF2C8C0}" srcOrd="0" destOrd="0" presId="urn:microsoft.com/office/officeart/2005/8/layout/hierarchy2"/>
    <dgm:cxn modelId="{178BCF15-6F53-4384-84D6-B0370516CCC8}" srcId="{81D4575B-9A64-443D-A38C-ABB10C8D0BBD}" destId="{BEB1352F-B317-4D56-8098-4206B4072997}" srcOrd="0" destOrd="0" parTransId="{56DD9477-C281-4BD2-8B08-DDA46039693C}" sibTransId="{8A60B40E-A8AA-4878-9D7F-3E620CECA139}"/>
    <dgm:cxn modelId="{BE6A8595-F985-4074-9EDC-C490C8FD265A}" srcId="{81D4575B-9A64-443D-A38C-ABB10C8D0BBD}" destId="{B8640274-ED9D-4086-86DF-0634C8726334}" srcOrd="1" destOrd="0" parTransId="{BDEC5C56-9434-4197-AA74-01D1FB1686E3}" sibTransId="{021BC9A4-509D-4000-8B5E-DE2FFE4009CC}"/>
    <dgm:cxn modelId="{53825123-1B69-4E97-8647-3D8DC3BC1F6C}" type="presOf" srcId="{B8640274-ED9D-4086-86DF-0634C8726334}" destId="{345E477B-B66D-4C41-95A7-57C43909DB14}" srcOrd="0" destOrd="0" presId="urn:microsoft.com/office/officeart/2005/8/layout/hierarchy2"/>
    <dgm:cxn modelId="{3FCE0A53-482C-4948-AB16-5F698B55EE51}" type="presOf" srcId="{BDEC5C56-9434-4197-AA74-01D1FB1686E3}" destId="{3056C747-E118-4E19-8709-09E5EA52B1A4}" srcOrd="0" destOrd="0" presId="urn:microsoft.com/office/officeart/2005/8/layout/hierarchy2"/>
    <dgm:cxn modelId="{1D422D9F-D0FA-4A44-A37D-EB3843F7F298}" type="presOf" srcId="{BDEC5C56-9434-4197-AA74-01D1FB1686E3}" destId="{9069CF50-B122-4BBD-9C2D-73C438566D7B}" srcOrd="1" destOrd="0" presId="urn:microsoft.com/office/officeart/2005/8/layout/hierarchy2"/>
    <dgm:cxn modelId="{C1EF3C2E-2445-4EFE-97A9-FC24E850322B}" type="presOf" srcId="{56DD9477-C281-4BD2-8B08-DDA46039693C}" destId="{FA477E63-DC85-4BCB-A451-1FFCFB88B441}" srcOrd="0" destOrd="0" presId="urn:microsoft.com/office/officeart/2005/8/layout/hierarchy2"/>
    <dgm:cxn modelId="{4AD640FC-0567-4111-A7DE-CE9C7D6159FC}" type="presOf" srcId="{3C89265C-B587-4EB3-A982-BA8C69E90137}" destId="{C1ADC187-464F-4C8A-9916-67469154CD8A}" srcOrd="0" destOrd="0" presId="urn:microsoft.com/office/officeart/2005/8/layout/hierarchy2"/>
    <dgm:cxn modelId="{6B9173F4-623B-43C1-9FB1-3F057C9B8001}" type="presOf" srcId="{56DD9477-C281-4BD2-8B08-DDA46039693C}" destId="{8C38D24F-36B6-46CF-87F2-7320E8CDEE0C}" srcOrd="1" destOrd="0" presId="urn:microsoft.com/office/officeart/2005/8/layout/hierarchy2"/>
    <dgm:cxn modelId="{B68D1AF1-03AB-4B25-9C95-46F28A8CDC8C}" type="presParOf" srcId="{C1ADC187-464F-4C8A-9916-67469154CD8A}" destId="{2A0F05C8-E64E-469E-A1AC-B04A3E8A41D5}" srcOrd="0" destOrd="0" presId="urn:microsoft.com/office/officeart/2005/8/layout/hierarchy2"/>
    <dgm:cxn modelId="{238871CC-C12A-4290-9673-CDAEF037BB1E}" type="presParOf" srcId="{2A0F05C8-E64E-469E-A1AC-B04A3E8A41D5}" destId="{7AFE6149-3663-48ED-BEDE-864EBCF2C8C0}" srcOrd="0" destOrd="0" presId="urn:microsoft.com/office/officeart/2005/8/layout/hierarchy2"/>
    <dgm:cxn modelId="{CCD9F445-6600-453D-9E2F-59DB843BF148}" type="presParOf" srcId="{2A0F05C8-E64E-469E-A1AC-B04A3E8A41D5}" destId="{049EA39D-1320-4CC5-B47C-244F16BB16A4}" srcOrd="1" destOrd="0" presId="urn:microsoft.com/office/officeart/2005/8/layout/hierarchy2"/>
    <dgm:cxn modelId="{9C92DAE2-6634-46B0-ABF0-BDF1BCDDE490}" type="presParOf" srcId="{049EA39D-1320-4CC5-B47C-244F16BB16A4}" destId="{FA477E63-DC85-4BCB-A451-1FFCFB88B441}" srcOrd="0" destOrd="0" presId="urn:microsoft.com/office/officeart/2005/8/layout/hierarchy2"/>
    <dgm:cxn modelId="{2224556D-2B24-42AC-AD77-BC55E7F7C308}" type="presParOf" srcId="{FA477E63-DC85-4BCB-A451-1FFCFB88B441}" destId="{8C38D24F-36B6-46CF-87F2-7320E8CDEE0C}" srcOrd="0" destOrd="0" presId="urn:microsoft.com/office/officeart/2005/8/layout/hierarchy2"/>
    <dgm:cxn modelId="{64027A48-2B88-4B0A-9DAA-BF9F4A5D43C3}" type="presParOf" srcId="{049EA39D-1320-4CC5-B47C-244F16BB16A4}" destId="{ECDF2428-CBC5-4A0A-930F-7547290A435A}" srcOrd="1" destOrd="0" presId="urn:microsoft.com/office/officeart/2005/8/layout/hierarchy2"/>
    <dgm:cxn modelId="{9E31E7DD-0047-4E51-BAE9-0EE4572359C1}" type="presParOf" srcId="{ECDF2428-CBC5-4A0A-930F-7547290A435A}" destId="{FC8D429A-3364-4A8C-A23F-C15D513282C2}" srcOrd="0" destOrd="0" presId="urn:microsoft.com/office/officeart/2005/8/layout/hierarchy2"/>
    <dgm:cxn modelId="{12656E0F-E6B3-414F-8368-D7E0E372C939}" type="presParOf" srcId="{ECDF2428-CBC5-4A0A-930F-7547290A435A}" destId="{4280F0DF-EE9F-4893-BFF4-5A2B1C5B8DC4}" srcOrd="1" destOrd="0" presId="urn:microsoft.com/office/officeart/2005/8/layout/hierarchy2"/>
    <dgm:cxn modelId="{9E3BD543-4B57-4C15-9FC9-DB6DC3993A73}" type="presParOf" srcId="{049EA39D-1320-4CC5-B47C-244F16BB16A4}" destId="{3056C747-E118-4E19-8709-09E5EA52B1A4}" srcOrd="2" destOrd="0" presId="urn:microsoft.com/office/officeart/2005/8/layout/hierarchy2"/>
    <dgm:cxn modelId="{E163E08F-D7F9-4B9E-9816-6B810F02009B}" type="presParOf" srcId="{3056C747-E118-4E19-8709-09E5EA52B1A4}" destId="{9069CF50-B122-4BBD-9C2D-73C438566D7B}" srcOrd="0" destOrd="0" presId="urn:microsoft.com/office/officeart/2005/8/layout/hierarchy2"/>
    <dgm:cxn modelId="{9013F1E6-D7B7-4089-8DF8-0C101D6658EF}" type="presParOf" srcId="{049EA39D-1320-4CC5-B47C-244F16BB16A4}" destId="{500E9A34-B590-407B-82E1-43DEDA5E55EA}" srcOrd="3" destOrd="0" presId="urn:microsoft.com/office/officeart/2005/8/layout/hierarchy2"/>
    <dgm:cxn modelId="{75F7C6A9-C2C9-47E5-AC1B-D99EFE5D0680}" type="presParOf" srcId="{500E9A34-B590-407B-82E1-43DEDA5E55EA}" destId="{345E477B-B66D-4C41-95A7-57C43909DB14}" srcOrd="0" destOrd="0" presId="urn:microsoft.com/office/officeart/2005/8/layout/hierarchy2"/>
    <dgm:cxn modelId="{A2320CFC-7FD9-4371-B1D1-174815844CDE}" type="presParOf" srcId="{500E9A34-B590-407B-82E1-43DEDA5E55EA}" destId="{95FB1312-A87A-440E-A2C9-4FDA20FC11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9139C-5204-4085-9D6F-DCBC055359E2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755434-6735-4AA5-8EAA-784CA6F8BB7E}">
      <dgm:prSet phldrT="[Текст]" custT="1"/>
      <dgm:spPr/>
      <dgm:t>
        <a:bodyPr/>
        <a:lstStyle/>
        <a:p>
          <a:r>
            <a:rPr lang="ru-RU" sz="2800" b="1" smtClean="0"/>
            <a:t>Воздействие вибрации на организм</a:t>
          </a:r>
          <a:endParaRPr lang="ru-RU" sz="2800" dirty="0"/>
        </a:p>
      </dgm:t>
    </dgm:pt>
    <dgm:pt modelId="{089E9DE1-EBB3-409A-9628-B48E73DA2F26}" type="parTrans" cxnId="{E5432A1E-0CE7-4812-B923-51E242318183}">
      <dgm:prSet/>
      <dgm:spPr/>
      <dgm:t>
        <a:bodyPr/>
        <a:lstStyle/>
        <a:p>
          <a:endParaRPr lang="ru-RU"/>
        </a:p>
      </dgm:t>
    </dgm:pt>
    <dgm:pt modelId="{C0DAF085-A53D-4254-B141-E2A07EA965C0}" type="sibTrans" cxnId="{E5432A1E-0CE7-4812-B923-51E242318183}">
      <dgm:prSet/>
      <dgm:spPr/>
      <dgm:t>
        <a:bodyPr/>
        <a:lstStyle/>
        <a:p>
          <a:endParaRPr lang="ru-RU"/>
        </a:p>
      </dgm:t>
    </dgm:pt>
    <dgm:pt modelId="{476867A0-2776-4BAF-9AE3-6F06C5DDAB4B}">
      <dgm:prSet/>
      <dgm:spPr/>
      <dgm:t>
        <a:bodyPr/>
        <a:lstStyle/>
        <a:p>
          <a:r>
            <a:rPr lang="ru-RU" b="1" i="1" dirty="0" smtClean="0"/>
            <a:t>Общая вибрация </a:t>
          </a:r>
          <a:r>
            <a:rPr lang="ru-RU" dirty="0" smtClean="0"/>
            <a:t>- человек вынужден находиться на вибрирующем полу, сиденье или площадке </a:t>
          </a:r>
          <a:endParaRPr lang="ru-RU" dirty="0"/>
        </a:p>
      </dgm:t>
    </dgm:pt>
    <dgm:pt modelId="{8E065C9B-AFC0-499A-95D7-262E5D1632B3}" type="parTrans" cxnId="{121B33A1-6CDA-4782-A29A-00788A2197B9}">
      <dgm:prSet/>
      <dgm:spPr/>
      <dgm:t>
        <a:bodyPr/>
        <a:lstStyle/>
        <a:p>
          <a:endParaRPr lang="ru-RU"/>
        </a:p>
      </dgm:t>
    </dgm:pt>
    <dgm:pt modelId="{3D9E9662-9CFC-46A3-B5EE-5625FE8DCFEA}" type="sibTrans" cxnId="{121B33A1-6CDA-4782-A29A-00788A2197B9}">
      <dgm:prSet/>
      <dgm:spPr/>
      <dgm:t>
        <a:bodyPr/>
        <a:lstStyle/>
        <a:p>
          <a:endParaRPr lang="ru-RU"/>
        </a:p>
      </dgm:t>
    </dgm:pt>
    <dgm:pt modelId="{21737715-BEB2-425F-8C97-AA79049CFE7F}">
      <dgm:prSet phldrT="[Текст]"/>
      <dgm:spPr/>
      <dgm:t>
        <a:bodyPr/>
        <a:lstStyle/>
        <a:p>
          <a:r>
            <a:rPr lang="ru-RU" b="1" i="1" dirty="0" smtClean="0"/>
            <a:t>Местная вибрация -</a:t>
          </a:r>
          <a:r>
            <a:rPr lang="ru-RU" dirty="0" smtClean="0"/>
            <a:t> передается в основном через руки рабочего во время работы с инструментом или во время соприкосновения человека с вибрирующими рукоятками управления.</a:t>
          </a:r>
          <a:endParaRPr lang="ru-RU" dirty="0"/>
        </a:p>
      </dgm:t>
    </dgm:pt>
    <dgm:pt modelId="{0B23FF30-B8CA-4992-A76B-CE286D2CC1AE}" type="sibTrans" cxnId="{2C5D0D84-F737-40C2-8300-680A636CE39B}">
      <dgm:prSet/>
      <dgm:spPr/>
      <dgm:t>
        <a:bodyPr/>
        <a:lstStyle/>
        <a:p>
          <a:endParaRPr lang="ru-RU"/>
        </a:p>
      </dgm:t>
    </dgm:pt>
    <dgm:pt modelId="{66AA2F02-F19E-4BD5-8D20-9F80705FCEAD}" type="parTrans" cxnId="{2C5D0D84-F737-40C2-8300-680A636CE39B}">
      <dgm:prSet/>
      <dgm:spPr/>
      <dgm:t>
        <a:bodyPr/>
        <a:lstStyle/>
        <a:p>
          <a:endParaRPr lang="ru-RU"/>
        </a:p>
      </dgm:t>
    </dgm:pt>
    <dgm:pt modelId="{F70BE8F9-1F6C-4549-B595-20CC9634AB16}" type="pres">
      <dgm:prSet presAssocID="{96A9139C-5204-4085-9D6F-DCBC055359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93C959-2BCE-4BE9-9018-77AB7AFF2CA9}" type="pres">
      <dgm:prSet presAssocID="{7F755434-6735-4AA5-8EAA-784CA6F8BB7E}" presName="hierRoot1" presStyleCnt="0"/>
      <dgm:spPr/>
    </dgm:pt>
    <dgm:pt modelId="{FEE22199-5208-4759-B7D1-F05B0022D7A8}" type="pres">
      <dgm:prSet presAssocID="{7F755434-6735-4AA5-8EAA-784CA6F8BB7E}" presName="composite" presStyleCnt="0"/>
      <dgm:spPr/>
    </dgm:pt>
    <dgm:pt modelId="{8ABFE547-4383-4283-ABC3-D2678201EAE0}" type="pres">
      <dgm:prSet presAssocID="{7F755434-6735-4AA5-8EAA-784CA6F8BB7E}" presName="background" presStyleLbl="node0" presStyleIdx="0" presStyleCnt="1"/>
      <dgm:spPr/>
    </dgm:pt>
    <dgm:pt modelId="{FDA28DA0-6DFE-49F4-9123-C875BFEC7089}" type="pres">
      <dgm:prSet presAssocID="{7F755434-6735-4AA5-8EAA-784CA6F8BB7E}" presName="text" presStyleLbl="fgAcc0" presStyleIdx="0" presStyleCnt="1" custLinFactNeighborX="1607" custLinFactNeighborY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6756E4-FE70-4E0C-926F-1C612EB7010D}" type="pres">
      <dgm:prSet presAssocID="{7F755434-6735-4AA5-8EAA-784CA6F8BB7E}" presName="hierChild2" presStyleCnt="0"/>
      <dgm:spPr/>
    </dgm:pt>
    <dgm:pt modelId="{D56BDEA9-6DAC-49F2-89CE-A40E9B7D88D3}" type="pres">
      <dgm:prSet presAssocID="{8E065C9B-AFC0-499A-95D7-262E5D1632B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9FC2873-4247-47D3-AEDC-53525A0F9CD0}" type="pres">
      <dgm:prSet presAssocID="{476867A0-2776-4BAF-9AE3-6F06C5DDAB4B}" presName="hierRoot2" presStyleCnt="0"/>
      <dgm:spPr/>
    </dgm:pt>
    <dgm:pt modelId="{30E662A6-7C1E-440F-9481-4127BD4E319C}" type="pres">
      <dgm:prSet presAssocID="{476867A0-2776-4BAF-9AE3-6F06C5DDAB4B}" presName="composite2" presStyleCnt="0"/>
      <dgm:spPr/>
    </dgm:pt>
    <dgm:pt modelId="{D73CDB2A-B0AC-485E-B0B5-FAE384DE0610}" type="pres">
      <dgm:prSet presAssocID="{476867A0-2776-4BAF-9AE3-6F06C5DDAB4B}" presName="background2" presStyleLbl="node2" presStyleIdx="0" presStyleCnt="2"/>
      <dgm:spPr/>
    </dgm:pt>
    <dgm:pt modelId="{2A6575CB-A427-4D3A-B2D0-2B503EE51F99}" type="pres">
      <dgm:prSet presAssocID="{476867A0-2776-4BAF-9AE3-6F06C5DDAB4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3456A-1B65-4F27-9D67-B557604401E8}" type="pres">
      <dgm:prSet presAssocID="{476867A0-2776-4BAF-9AE3-6F06C5DDAB4B}" presName="hierChild3" presStyleCnt="0"/>
      <dgm:spPr/>
    </dgm:pt>
    <dgm:pt modelId="{730AF4DB-8713-4220-8820-9669106A4B2D}" type="pres">
      <dgm:prSet presAssocID="{66AA2F02-F19E-4BD5-8D20-9F80705FCEA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98A9AEA-B81C-4405-9E75-588725437DF7}" type="pres">
      <dgm:prSet presAssocID="{21737715-BEB2-425F-8C97-AA79049CFE7F}" presName="hierRoot2" presStyleCnt="0"/>
      <dgm:spPr/>
    </dgm:pt>
    <dgm:pt modelId="{69596AE5-785E-41D9-A31C-6CAD3339076E}" type="pres">
      <dgm:prSet presAssocID="{21737715-BEB2-425F-8C97-AA79049CFE7F}" presName="composite2" presStyleCnt="0"/>
      <dgm:spPr/>
    </dgm:pt>
    <dgm:pt modelId="{3335E138-2A2B-4468-8585-87945D6F70D2}" type="pres">
      <dgm:prSet presAssocID="{21737715-BEB2-425F-8C97-AA79049CFE7F}" presName="background2" presStyleLbl="node2" presStyleIdx="1" presStyleCnt="2"/>
      <dgm:spPr/>
    </dgm:pt>
    <dgm:pt modelId="{6061BE6D-BE68-4B3B-8A00-E75C26EE0175}" type="pres">
      <dgm:prSet presAssocID="{21737715-BEB2-425F-8C97-AA79049CFE7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7B924F-A62F-4F7E-9D6F-C93A7BBF8BB2}" type="pres">
      <dgm:prSet presAssocID="{21737715-BEB2-425F-8C97-AA79049CFE7F}" presName="hierChild3" presStyleCnt="0"/>
      <dgm:spPr/>
    </dgm:pt>
  </dgm:ptLst>
  <dgm:cxnLst>
    <dgm:cxn modelId="{19C57748-0220-46D8-9334-D444C429FA82}" type="presOf" srcId="{476867A0-2776-4BAF-9AE3-6F06C5DDAB4B}" destId="{2A6575CB-A427-4D3A-B2D0-2B503EE51F99}" srcOrd="0" destOrd="0" presId="urn:microsoft.com/office/officeart/2005/8/layout/hierarchy1"/>
    <dgm:cxn modelId="{121B33A1-6CDA-4782-A29A-00788A2197B9}" srcId="{7F755434-6735-4AA5-8EAA-784CA6F8BB7E}" destId="{476867A0-2776-4BAF-9AE3-6F06C5DDAB4B}" srcOrd="0" destOrd="0" parTransId="{8E065C9B-AFC0-499A-95D7-262E5D1632B3}" sibTransId="{3D9E9662-9CFC-46A3-B5EE-5625FE8DCFEA}"/>
    <dgm:cxn modelId="{2C5D0D84-F737-40C2-8300-680A636CE39B}" srcId="{7F755434-6735-4AA5-8EAA-784CA6F8BB7E}" destId="{21737715-BEB2-425F-8C97-AA79049CFE7F}" srcOrd="1" destOrd="0" parTransId="{66AA2F02-F19E-4BD5-8D20-9F80705FCEAD}" sibTransId="{0B23FF30-B8CA-4992-A76B-CE286D2CC1AE}"/>
    <dgm:cxn modelId="{5B692557-A18B-4AD0-99D6-490813C1A005}" type="presOf" srcId="{21737715-BEB2-425F-8C97-AA79049CFE7F}" destId="{6061BE6D-BE68-4B3B-8A00-E75C26EE0175}" srcOrd="0" destOrd="0" presId="urn:microsoft.com/office/officeart/2005/8/layout/hierarchy1"/>
    <dgm:cxn modelId="{5E363366-292F-4AD8-8EAB-D386B9F60235}" type="presOf" srcId="{66AA2F02-F19E-4BD5-8D20-9F80705FCEAD}" destId="{730AF4DB-8713-4220-8820-9669106A4B2D}" srcOrd="0" destOrd="0" presId="urn:microsoft.com/office/officeart/2005/8/layout/hierarchy1"/>
    <dgm:cxn modelId="{BD4793CC-4F9F-4F9C-9ED6-578B472E116A}" type="presOf" srcId="{8E065C9B-AFC0-499A-95D7-262E5D1632B3}" destId="{D56BDEA9-6DAC-49F2-89CE-A40E9B7D88D3}" srcOrd="0" destOrd="0" presId="urn:microsoft.com/office/officeart/2005/8/layout/hierarchy1"/>
    <dgm:cxn modelId="{E5432A1E-0CE7-4812-B923-51E242318183}" srcId="{96A9139C-5204-4085-9D6F-DCBC055359E2}" destId="{7F755434-6735-4AA5-8EAA-784CA6F8BB7E}" srcOrd="0" destOrd="0" parTransId="{089E9DE1-EBB3-409A-9628-B48E73DA2F26}" sibTransId="{C0DAF085-A53D-4254-B141-E2A07EA965C0}"/>
    <dgm:cxn modelId="{15696E11-FF21-43D9-8FD9-27B2DD3A918E}" type="presOf" srcId="{96A9139C-5204-4085-9D6F-DCBC055359E2}" destId="{F70BE8F9-1F6C-4549-B595-20CC9634AB16}" srcOrd="0" destOrd="0" presId="urn:microsoft.com/office/officeart/2005/8/layout/hierarchy1"/>
    <dgm:cxn modelId="{6766C8B9-1B5C-4E9C-9956-126FB9C94449}" type="presOf" srcId="{7F755434-6735-4AA5-8EAA-784CA6F8BB7E}" destId="{FDA28DA0-6DFE-49F4-9123-C875BFEC7089}" srcOrd="0" destOrd="0" presId="urn:microsoft.com/office/officeart/2005/8/layout/hierarchy1"/>
    <dgm:cxn modelId="{FEACB0D1-E945-42BB-9E42-C778EFEDF626}" type="presParOf" srcId="{F70BE8F9-1F6C-4549-B595-20CC9634AB16}" destId="{9093C959-2BCE-4BE9-9018-77AB7AFF2CA9}" srcOrd="0" destOrd="0" presId="urn:microsoft.com/office/officeart/2005/8/layout/hierarchy1"/>
    <dgm:cxn modelId="{365A24A4-AE02-4720-BBB5-ACBD9A5FDCC6}" type="presParOf" srcId="{9093C959-2BCE-4BE9-9018-77AB7AFF2CA9}" destId="{FEE22199-5208-4759-B7D1-F05B0022D7A8}" srcOrd="0" destOrd="0" presId="urn:microsoft.com/office/officeart/2005/8/layout/hierarchy1"/>
    <dgm:cxn modelId="{7F8D99F6-F291-4CA5-898A-7BA93C98FC54}" type="presParOf" srcId="{FEE22199-5208-4759-B7D1-F05B0022D7A8}" destId="{8ABFE547-4383-4283-ABC3-D2678201EAE0}" srcOrd="0" destOrd="0" presId="urn:microsoft.com/office/officeart/2005/8/layout/hierarchy1"/>
    <dgm:cxn modelId="{F1966D73-6749-4505-B6BD-134891DA9597}" type="presParOf" srcId="{FEE22199-5208-4759-B7D1-F05B0022D7A8}" destId="{FDA28DA0-6DFE-49F4-9123-C875BFEC7089}" srcOrd="1" destOrd="0" presId="urn:microsoft.com/office/officeart/2005/8/layout/hierarchy1"/>
    <dgm:cxn modelId="{9D00602C-9164-4DD8-9745-47FC3A2CC9B3}" type="presParOf" srcId="{9093C959-2BCE-4BE9-9018-77AB7AFF2CA9}" destId="{C36756E4-FE70-4E0C-926F-1C612EB7010D}" srcOrd="1" destOrd="0" presId="urn:microsoft.com/office/officeart/2005/8/layout/hierarchy1"/>
    <dgm:cxn modelId="{FDC9DCB6-60DC-4073-892C-2FEA2353613D}" type="presParOf" srcId="{C36756E4-FE70-4E0C-926F-1C612EB7010D}" destId="{D56BDEA9-6DAC-49F2-89CE-A40E9B7D88D3}" srcOrd="0" destOrd="0" presId="urn:microsoft.com/office/officeart/2005/8/layout/hierarchy1"/>
    <dgm:cxn modelId="{018BE8BF-0399-4225-A237-94D210BDA8E6}" type="presParOf" srcId="{C36756E4-FE70-4E0C-926F-1C612EB7010D}" destId="{99FC2873-4247-47D3-AEDC-53525A0F9CD0}" srcOrd="1" destOrd="0" presId="urn:microsoft.com/office/officeart/2005/8/layout/hierarchy1"/>
    <dgm:cxn modelId="{08E19E5F-F963-45D2-AE41-C84D5F010F2C}" type="presParOf" srcId="{99FC2873-4247-47D3-AEDC-53525A0F9CD0}" destId="{30E662A6-7C1E-440F-9481-4127BD4E319C}" srcOrd="0" destOrd="0" presId="urn:microsoft.com/office/officeart/2005/8/layout/hierarchy1"/>
    <dgm:cxn modelId="{1C14D4C0-3093-46AD-979E-A8AAC41DD049}" type="presParOf" srcId="{30E662A6-7C1E-440F-9481-4127BD4E319C}" destId="{D73CDB2A-B0AC-485E-B0B5-FAE384DE0610}" srcOrd="0" destOrd="0" presId="urn:microsoft.com/office/officeart/2005/8/layout/hierarchy1"/>
    <dgm:cxn modelId="{E3937D1A-DF1F-44E6-9E22-99B5A6750D08}" type="presParOf" srcId="{30E662A6-7C1E-440F-9481-4127BD4E319C}" destId="{2A6575CB-A427-4D3A-B2D0-2B503EE51F99}" srcOrd="1" destOrd="0" presId="urn:microsoft.com/office/officeart/2005/8/layout/hierarchy1"/>
    <dgm:cxn modelId="{1F6D2C32-9B65-49D0-BB31-F7861C6AEA2A}" type="presParOf" srcId="{99FC2873-4247-47D3-AEDC-53525A0F9CD0}" destId="{8C13456A-1B65-4F27-9D67-B557604401E8}" srcOrd="1" destOrd="0" presId="urn:microsoft.com/office/officeart/2005/8/layout/hierarchy1"/>
    <dgm:cxn modelId="{CA8A8696-0A78-40B6-8D28-9752E07E0676}" type="presParOf" srcId="{C36756E4-FE70-4E0C-926F-1C612EB7010D}" destId="{730AF4DB-8713-4220-8820-9669106A4B2D}" srcOrd="2" destOrd="0" presId="urn:microsoft.com/office/officeart/2005/8/layout/hierarchy1"/>
    <dgm:cxn modelId="{D6939BAB-E850-463D-B0CA-E9D377082838}" type="presParOf" srcId="{C36756E4-FE70-4E0C-926F-1C612EB7010D}" destId="{598A9AEA-B81C-4405-9E75-588725437DF7}" srcOrd="3" destOrd="0" presId="urn:microsoft.com/office/officeart/2005/8/layout/hierarchy1"/>
    <dgm:cxn modelId="{6FB0E60E-B965-4220-9AEC-09DA38E8A0FC}" type="presParOf" srcId="{598A9AEA-B81C-4405-9E75-588725437DF7}" destId="{69596AE5-785E-41D9-A31C-6CAD3339076E}" srcOrd="0" destOrd="0" presId="urn:microsoft.com/office/officeart/2005/8/layout/hierarchy1"/>
    <dgm:cxn modelId="{4C233C63-D380-4BAB-9C4C-36C85F3954BA}" type="presParOf" srcId="{69596AE5-785E-41D9-A31C-6CAD3339076E}" destId="{3335E138-2A2B-4468-8585-87945D6F70D2}" srcOrd="0" destOrd="0" presId="urn:microsoft.com/office/officeart/2005/8/layout/hierarchy1"/>
    <dgm:cxn modelId="{6E0B2C77-A2C7-4377-84F4-5972E60F60F7}" type="presParOf" srcId="{69596AE5-785E-41D9-A31C-6CAD3339076E}" destId="{6061BE6D-BE68-4B3B-8A00-E75C26EE0175}" srcOrd="1" destOrd="0" presId="urn:microsoft.com/office/officeart/2005/8/layout/hierarchy1"/>
    <dgm:cxn modelId="{A33A9D1E-DEAD-41F5-84B4-BD8007E2535D}" type="presParOf" srcId="{598A9AEA-B81C-4405-9E75-588725437DF7}" destId="{3A7B924F-A62F-4F7E-9D6F-C93A7BBF8B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FE6149-3663-48ED-BEDE-864EBCF2C8C0}">
      <dsp:nvSpPr>
        <dsp:cNvPr id="0" name=""/>
        <dsp:cNvSpPr/>
      </dsp:nvSpPr>
      <dsp:spPr>
        <a:xfrm>
          <a:off x="43248" y="593153"/>
          <a:ext cx="3425069" cy="1712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/>
            <a:t>Источники шума</a:t>
          </a:r>
        </a:p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>
        <a:off x="43248" y="593153"/>
        <a:ext cx="3425069" cy="1712534"/>
      </dsp:txXfrm>
    </dsp:sp>
    <dsp:sp modelId="{FA477E63-DC85-4BCB-A451-1FFCFB88B441}">
      <dsp:nvSpPr>
        <dsp:cNvPr id="0" name=""/>
        <dsp:cNvSpPr/>
      </dsp:nvSpPr>
      <dsp:spPr>
        <a:xfrm rot="1687690">
          <a:off x="3378844" y="1779183"/>
          <a:ext cx="1515160" cy="54790"/>
        </a:xfrm>
        <a:custGeom>
          <a:avLst/>
          <a:gdLst/>
          <a:ahLst/>
          <a:cxnLst/>
          <a:rect l="0" t="0" r="0" b="0"/>
          <a:pathLst>
            <a:path>
              <a:moveTo>
                <a:pt x="0" y="27395"/>
              </a:moveTo>
              <a:lnTo>
                <a:pt x="1515160" y="273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87690">
        <a:off x="4098545" y="1768699"/>
        <a:ext cx="75758" cy="75758"/>
      </dsp:txXfrm>
    </dsp:sp>
    <dsp:sp modelId="{FC8D429A-3364-4A8C-A23F-C15D513282C2}">
      <dsp:nvSpPr>
        <dsp:cNvPr id="0" name=""/>
        <dsp:cNvSpPr/>
      </dsp:nvSpPr>
      <dsp:spPr>
        <a:xfrm>
          <a:off x="4804530" y="1307468"/>
          <a:ext cx="3425069" cy="1712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Непроизводственные шумы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804530" y="1307468"/>
        <a:ext cx="3425069" cy="1712534"/>
      </dsp:txXfrm>
    </dsp:sp>
    <dsp:sp modelId="{3056C747-E118-4E19-8709-09E5EA52B1A4}">
      <dsp:nvSpPr>
        <dsp:cNvPr id="0" name=""/>
        <dsp:cNvSpPr/>
      </dsp:nvSpPr>
      <dsp:spPr>
        <a:xfrm rot="4800215">
          <a:off x="2269492" y="2850638"/>
          <a:ext cx="2901272" cy="54790"/>
        </a:xfrm>
        <a:custGeom>
          <a:avLst/>
          <a:gdLst/>
          <a:ahLst/>
          <a:cxnLst/>
          <a:rect l="0" t="0" r="0" b="0"/>
          <a:pathLst>
            <a:path>
              <a:moveTo>
                <a:pt x="0" y="27395"/>
              </a:moveTo>
              <a:lnTo>
                <a:pt x="2901272" y="273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4800215">
        <a:off x="3647597" y="2805502"/>
        <a:ext cx="145063" cy="145063"/>
      </dsp:txXfrm>
    </dsp:sp>
    <dsp:sp modelId="{345E477B-B66D-4C41-95A7-57C43909DB14}">
      <dsp:nvSpPr>
        <dsp:cNvPr id="0" name=""/>
        <dsp:cNvSpPr/>
      </dsp:nvSpPr>
      <dsp:spPr>
        <a:xfrm>
          <a:off x="3971940" y="3450380"/>
          <a:ext cx="3425069" cy="1712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/>
              </a:solidFill>
            </a:rPr>
            <a:t>Производственные шумы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971940" y="3450380"/>
        <a:ext cx="3425069" cy="17125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0AF4DB-8713-4220-8820-9669106A4B2D}">
      <dsp:nvSpPr>
        <dsp:cNvPr id="0" name=""/>
        <dsp:cNvSpPr/>
      </dsp:nvSpPr>
      <dsp:spPr>
        <a:xfrm>
          <a:off x="3981567" y="2144759"/>
          <a:ext cx="2007797" cy="980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300"/>
              </a:lnTo>
              <a:lnTo>
                <a:pt x="2007797" y="668300"/>
              </a:lnTo>
              <a:lnTo>
                <a:pt x="2007797" y="9808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BDEA9-6DAC-49F2-89CE-A40E9B7D88D3}">
      <dsp:nvSpPr>
        <dsp:cNvPr id="0" name=""/>
        <dsp:cNvSpPr/>
      </dsp:nvSpPr>
      <dsp:spPr>
        <a:xfrm>
          <a:off x="1865322" y="2144759"/>
          <a:ext cx="2116244" cy="980884"/>
        </a:xfrm>
        <a:custGeom>
          <a:avLst/>
          <a:gdLst/>
          <a:ahLst/>
          <a:cxnLst/>
          <a:rect l="0" t="0" r="0" b="0"/>
          <a:pathLst>
            <a:path>
              <a:moveTo>
                <a:pt x="2116244" y="0"/>
              </a:moveTo>
              <a:lnTo>
                <a:pt x="2116244" y="668300"/>
              </a:lnTo>
              <a:lnTo>
                <a:pt x="0" y="668300"/>
              </a:lnTo>
              <a:lnTo>
                <a:pt x="0" y="9808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FE547-4383-4283-ABC3-D2678201EAE0}">
      <dsp:nvSpPr>
        <dsp:cNvPr id="0" name=""/>
        <dsp:cNvSpPr/>
      </dsp:nvSpPr>
      <dsp:spPr>
        <a:xfrm>
          <a:off x="2294459" y="2132"/>
          <a:ext cx="3374216" cy="2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A28DA0-6DFE-49F4-9123-C875BFEC7089}">
      <dsp:nvSpPr>
        <dsp:cNvPr id="0" name=""/>
        <dsp:cNvSpPr/>
      </dsp:nvSpPr>
      <dsp:spPr>
        <a:xfrm>
          <a:off x="2669371" y="358299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Воздействие вибрации на организм</a:t>
          </a:r>
          <a:endParaRPr lang="ru-RU" sz="2800" kern="1200" dirty="0"/>
        </a:p>
      </dsp:txBody>
      <dsp:txXfrm>
        <a:off x="2669371" y="358299"/>
        <a:ext cx="3374216" cy="2142627"/>
      </dsp:txXfrm>
    </dsp:sp>
    <dsp:sp modelId="{D73CDB2A-B0AC-485E-B0B5-FAE384DE0610}">
      <dsp:nvSpPr>
        <dsp:cNvPr id="0" name=""/>
        <dsp:cNvSpPr/>
      </dsp:nvSpPr>
      <dsp:spPr>
        <a:xfrm>
          <a:off x="178214" y="3125644"/>
          <a:ext cx="3374216" cy="2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6575CB-A427-4D3A-B2D0-2B503EE51F99}">
      <dsp:nvSpPr>
        <dsp:cNvPr id="0" name=""/>
        <dsp:cNvSpPr/>
      </dsp:nvSpPr>
      <dsp:spPr>
        <a:xfrm>
          <a:off x="553127" y="3481811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Общая вибрация </a:t>
          </a:r>
          <a:r>
            <a:rPr lang="ru-RU" sz="1900" kern="1200" dirty="0" smtClean="0"/>
            <a:t>- человек вынужден находиться на вибрирующем полу, сиденье или площадке </a:t>
          </a:r>
          <a:endParaRPr lang="ru-RU" sz="1900" kern="1200" dirty="0"/>
        </a:p>
      </dsp:txBody>
      <dsp:txXfrm>
        <a:off x="553127" y="3481811"/>
        <a:ext cx="3374216" cy="2142627"/>
      </dsp:txXfrm>
    </dsp:sp>
    <dsp:sp modelId="{3335E138-2A2B-4468-8585-87945D6F70D2}">
      <dsp:nvSpPr>
        <dsp:cNvPr id="0" name=""/>
        <dsp:cNvSpPr/>
      </dsp:nvSpPr>
      <dsp:spPr>
        <a:xfrm>
          <a:off x="4302256" y="3125644"/>
          <a:ext cx="3374216" cy="2142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61BE6D-BE68-4B3B-8A00-E75C26EE0175}">
      <dsp:nvSpPr>
        <dsp:cNvPr id="0" name=""/>
        <dsp:cNvSpPr/>
      </dsp:nvSpPr>
      <dsp:spPr>
        <a:xfrm>
          <a:off x="4677169" y="3481811"/>
          <a:ext cx="3374216" cy="2142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Местная вибрация -</a:t>
          </a:r>
          <a:r>
            <a:rPr lang="ru-RU" sz="1900" kern="1200" dirty="0" smtClean="0"/>
            <a:t> передается в основном через руки рабочего во время работы с инструментом или во время соприкосновения человека с вибрирующими рукоятками управления.</a:t>
          </a:r>
          <a:endParaRPr lang="ru-RU" sz="1900" kern="1200" dirty="0"/>
        </a:p>
      </dsp:txBody>
      <dsp:txXfrm>
        <a:off x="4677169" y="3481811"/>
        <a:ext cx="3374216" cy="2142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286B3-D554-4D43-B4DB-4EC91CFA7097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5604-C9AA-426F-9397-DB57EEC65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И.Б. </a:t>
            </a:r>
            <a:r>
              <a:rPr lang="ru-RU" dirty="0" err="1" smtClean="0"/>
              <a:t>Мокрова</a:t>
            </a:r>
            <a:r>
              <a:rPr lang="ru-RU" dirty="0" smtClean="0"/>
              <a:t>, преподаватель экологии ГБПОУ ДТК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5604-C9AA-426F-9397-DB57EEC659E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rovni-shu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245746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Шум и вибрация в городских условиях, </a:t>
            </a:r>
            <a:r>
              <a:rPr lang="en-US" sz="4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их влияние на здоровье человека.</a:t>
            </a:r>
            <a:endParaRPr lang="ru-RU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6400800" cy="13805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Цели урока:</a:t>
            </a:r>
          </a:p>
          <a:p>
            <a:pPr lvl="0"/>
            <a:r>
              <a:rPr lang="ru-RU" sz="1800" dirty="0" smtClean="0">
                <a:solidFill>
                  <a:srgbClr val="FF0000"/>
                </a:solidFill>
              </a:rPr>
              <a:t>Сформировать представление о шуме, о том, какое влияние могут оказывать звуки на человека, что такое   шумовое загрязнение и каковы его источники;  </a:t>
            </a:r>
          </a:p>
          <a:p>
            <a:pPr lvl="0"/>
            <a:r>
              <a:rPr lang="ru-RU" sz="1800" dirty="0" smtClean="0">
                <a:solidFill>
                  <a:srgbClr val="FF0000"/>
                </a:solidFill>
              </a:rPr>
              <a:t>Сформировать представление о вибрации, её влиянии на здоровье человека;  </a:t>
            </a:r>
          </a:p>
          <a:p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365104"/>
            <a:ext cx="725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Выполнила  преподаватель экологии ГБПОУ ДТК  И.Б. </a:t>
            </a:r>
            <a:r>
              <a:rPr lang="ru-RU" sz="2000" b="1" dirty="0" err="1" smtClean="0">
                <a:solidFill>
                  <a:schemeClr val="bg1"/>
                </a:solidFill>
              </a:rPr>
              <a:t>Мокрова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Непроизводственные шумы 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7508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14668"/>
                <a:gridCol w="2143140"/>
                <a:gridCol w="2971792"/>
              </a:tblGrid>
              <a:tr h="408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Источники шума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Уровень</a:t>
                      </a:r>
                      <a:r>
                        <a:rPr lang="ru-RU" sz="1600" baseline="0" dirty="0" smtClean="0"/>
                        <a:t>   </a:t>
                      </a:r>
                      <a:r>
                        <a:rPr lang="ru-RU" sz="1600" dirty="0" smtClean="0"/>
                        <a:t>шума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Влияние на организм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</a:tr>
              <a:tr h="40838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шепот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20 дБ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безвреден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 anchor="ctr"/>
                </a:tc>
              </a:tr>
              <a:tr h="40838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тиканье часов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30 дБ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</a:tr>
              <a:tr h="51075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обычный разговор на расстоянии 1 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65 дБ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Возникают неприятные ощущения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 anchor="ctr"/>
                </a:tc>
              </a:tr>
              <a:tr h="40838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звон будильника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80 дБ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38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поезд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90—93 дБ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Ухудшается сон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</a:tr>
              <a:tr h="51075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н</a:t>
                      </a:r>
                      <a:r>
                        <a:rPr lang="ru-RU" sz="1600" dirty="0" smtClean="0"/>
                        <a:t>егромкий </a:t>
                      </a:r>
                      <a:r>
                        <a:rPr lang="ru-RU" sz="1600" dirty="0"/>
                        <a:t>разговор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/>
                        <a:t>30-40 дБ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Снижается внимание, ухудшается зрение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</a:tr>
              <a:tr h="51075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громкий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600" dirty="0" smtClean="0"/>
                        <a:t>разговор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en-US" sz="1600"/>
                        <a:t>50-60 </a:t>
                      </a:r>
                      <a:r>
                        <a:rPr lang="ru-RU" sz="1600"/>
                        <a:t>дБ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Изменение кровотока кожи, возбуждение организма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</a:tr>
              <a:tr h="40838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п</a:t>
                      </a:r>
                      <a:r>
                        <a:rPr lang="ru-RU" sz="1600" dirty="0" smtClean="0"/>
                        <a:t>еремена </a:t>
                      </a:r>
                      <a:r>
                        <a:rPr lang="ru-RU" sz="1600" dirty="0"/>
                        <a:t>в школе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/>
                        <a:t>80</a:t>
                      </a:r>
                      <a:r>
                        <a:rPr lang="ru-RU" sz="1600" dirty="0" smtClean="0"/>
                        <a:t> дБ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Нарушение слуха, утомляемость, головная боль, заболевания </a:t>
                      </a:r>
                      <a:r>
                        <a:rPr lang="ru-RU" sz="1600" dirty="0" err="1" smtClean="0"/>
                        <a:t>серд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 anchor="ctr"/>
                </a:tc>
              </a:tr>
              <a:tr h="135996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м</a:t>
                      </a:r>
                      <a:r>
                        <a:rPr lang="ru-RU" sz="1600" dirty="0" smtClean="0"/>
                        <a:t>отоцикл</a:t>
                      </a:r>
                      <a:endParaRPr lang="ru-RU" sz="1400" dirty="0"/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а</a:t>
                      </a:r>
                      <a:r>
                        <a:rPr lang="ru-RU" sz="1600" dirty="0" smtClean="0"/>
                        <a:t>втобус</a:t>
                      </a:r>
                      <a:endParaRPr lang="ru-RU" sz="1400" dirty="0"/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н</a:t>
                      </a:r>
                      <a:r>
                        <a:rPr lang="ru-RU" sz="1600" dirty="0" smtClean="0"/>
                        <a:t>а </a:t>
                      </a:r>
                      <a:r>
                        <a:rPr lang="ru-RU" sz="1600" dirty="0"/>
                        <a:t>производстве</a:t>
                      </a:r>
                      <a:endParaRPr lang="ru-RU" sz="1400" dirty="0"/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/>
                        <a:t>р</a:t>
                      </a:r>
                      <a:r>
                        <a:rPr lang="ru-RU" sz="1600" dirty="0" smtClean="0"/>
                        <a:t>еактивный </a:t>
                      </a:r>
                      <a:r>
                        <a:rPr lang="ru-RU" sz="1600" dirty="0"/>
                        <a:t>самолет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/>
                        <a:t>86 </a:t>
                      </a:r>
                      <a:r>
                        <a:rPr lang="ru-RU" sz="1600" dirty="0"/>
                        <a:t>дБ</a:t>
                      </a:r>
                      <a:endParaRPr lang="ru-RU" sz="1400" dirty="0"/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/>
                        <a:t>91 </a:t>
                      </a:r>
                      <a:r>
                        <a:rPr lang="ru-RU" sz="1600" dirty="0"/>
                        <a:t>дБ</a:t>
                      </a:r>
                      <a:endParaRPr lang="ru-RU" sz="1400" dirty="0"/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/>
                        <a:t>110</a:t>
                      </a:r>
                      <a:r>
                        <a:rPr lang="ru-RU" sz="1600" dirty="0" smtClean="0"/>
                        <a:t> дБ</a:t>
                      </a:r>
                      <a:endParaRPr lang="ru-RU" sz="1400" dirty="0"/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/>
                        <a:t>102 </a:t>
                      </a:r>
                      <a:r>
                        <a:rPr lang="ru-RU" sz="1600" dirty="0"/>
                        <a:t>– 140 дБ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</a:tr>
              <a:tr h="40838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/>
                        <a:t>взрыв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/>
                        <a:t>130-150 </a:t>
                      </a:r>
                      <a:r>
                        <a:rPr lang="ru-RU" sz="1600" dirty="0"/>
                        <a:t>дБ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Болевые ощущения, смерть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Производственные шумы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49"/>
          <a:ext cx="8229600" cy="324326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14866"/>
                <a:gridCol w="3614734"/>
              </a:tblGrid>
              <a:tr h="50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Источники шума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Уровень</a:t>
                      </a:r>
                      <a:r>
                        <a:rPr lang="ru-RU" sz="2000" baseline="0" dirty="0" smtClean="0"/>
                        <a:t>   </a:t>
                      </a:r>
                      <a:r>
                        <a:rPr lang="ru-RU" sz="2000" dirty="0" smtClean="0"/>
                        <a:t>шума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30" marR="36830" marT="36830" marB="368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Машиностроительные заводы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 80 дБ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Токарный станок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 дБ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Строительные предприятия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95 дБ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Компрессорные  станции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 100 дБ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Дисковая пила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105 дБ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Реактивный  двигатель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120 дБ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Шумовая болезнь - общее заболевание организма с преимущественным поражением органа слуха, центральной нервной 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систем, развивающейся в результате воздействия шума.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85992"/>
          <a:ext cx="8229600" cy="42214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Влияние звуков на человеческую психику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Кошачье мурлыканье </a:t>
                      </a:r>
                      <a:r>
                        <a:rPr lang="ru-RU" sz="1800" dirty="0" smtClean="0"/>
                        <a:t>(20-50 дБ) способствует </a:t>
                      </a:r>
                      <a:r>
                        <a:rPr lang="ru-RU" sz="1800" dirty="0"/>
                        <a:t>нормализации: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-Сердечнососудистой системы</a:t>
                      </a:r>
                      <a:endParaRPr lang="ru-RU" sz="16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-Артериального </a:t>
                      </a:r>
                      <a:r>
                        <a:rPr lang="ru-RU" sz="1800" dirty="0" smtClean="0"/>
                        <a:t>давления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Классическая музыка (Моцарт) способствует: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-Общему успокоению</a:t>
                      </a:r>
                      <a:endParaRPr lang="ru-RU" sz="16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-Повышению выделения молока (на 20%) у кормящей матери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Ритмичные звуки за счет прямого воздействия на мозг способствуют: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-Выбросу стрессовых гормонов</a:t>
                      </a:r>
                      <a:endParaRPr lang="ru-RU" sz="16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-Ухудшению памяти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Колокольный звон быстро убивает: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-Тифозные бактерии</a:t>
                      </a:r>
                      <a:endParaRPr lang="ru-RU" sz="16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-Вирусы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Классификация шумов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В зависимости от источника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 бытовой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 производственный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 транспортный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 уличного движения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 авиационный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 информационный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По частоте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Низкочастотный (до 400 Гц)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Среднечастотный (от 400 до 1000 Гц)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Высокочастотный (свыше 1000 Гц)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Действие шума на организм человека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Шумовая травма: утомление слуха и профессиональная тугоухость;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Повреждение органов кровообращения:          повышение артериального давления, боли в области сердца, аритмия, атеросклероз;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Угнетение секреции желудка, понижение кислотности;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со стороны эндокринного аппарата;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со стороны органов зрения;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Ослабление иммунобиологических сил организма;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 общей заболеваемости;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Меры борьбы с шумом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6436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Технические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позволяют снизить уровень шума непосредственно в местах его возникновения.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поглощения звука создают звукопоглощающие и звукоизолирующие материалы, устраняют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технологи-ческие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операции повышенной шумности, применяют специальные устройства – глушители, виброизоляцию.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строительстве населённых пунктов и промышленных предприятий архитектурно-планировочные решения составляют основу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организационных методов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борьбы с шумом. Создаются функциональные зоны – селитебные и промышленные, санитарные зелёные зоны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Эффективным   путем   решения проблемы борьбы с шумом является снижение его уровня в самом источнике за счет изменения технологии и конструкции машин.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8"/>
            <a:ext cx="8229600" cy="64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Меры борьбы с шумом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05461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Сюда относятся: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замена шумных процессов бесшумными, ударных — безударными, например замена клепки — пайкой, ковки и штамповки обработкой давлением; замена металла в некоторых деталях незвучными материалами,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виброизоляции, глушителей, демпфирования,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звукоизолирующих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кожухов и др.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невозможности снижения шума оборудование, являющееся источником повышенного шума, устанавливают в специальные помещения, а пульт дистанционного управления размещают в малошумном помещении.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некоторых случаях снижение уровня шума достигается применением звукопоглощающих пористых материалов, покрытых перфорированными листами алюминия, пластмасс.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Средства защиты от шума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Противошумы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средства индивидуальной защиты органа слуха и предупреждения различных расстройств организма, вызываемых чрезмерным шумом.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используют в основном тогда, когда технические средства борьбы  с шумом не обеспечивают  снижение его до безопасных пределов.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Противошумы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подразделяют на три типа: вкладыши, наушники и шлемы.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ess\Desktop\w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357694"/>
            <a:ext cx="2719599" cy="221457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Противошумные</a:t>
            </a:r>
            <a:r>
              <a:rPr lang="ru-RU" b="1" dirty="0" smtClean="0">
                <a:solidFill>
                  <a:srgbClr val="00B050"/>
                </a:solidFill>
              </a:rPr>
              <a:t> вкладыши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вкладыш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0"/>
            <a:ext cx="1714512" cy="1714512"/>
          </a:xfr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596" y="3612253"/>
            <a:ext cx="257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Противошумные</a:t>
            </a:r>
            <a:r>
              <a:rPr lang="ru-RU" b="1" dirty="0" smtClean="0">
                <a:solidFill>
                  <a:srgbClr val="7030A0"/>
                </a:solidFill>
              </a:rPr>
              <a:t> вкладыши 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UVEX </a:t>
            </a:r>
            <a:r>
              <a:rPr lang="ru-RU" b="1" dirty="0" smtClean="0">
                <a:solidFill>
                  <a:srgbClr val="7030A0"/>
                </a:solidFill>
              </a:rPr>
              <a:t>ИКС ФИТ,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Акустическая эффективность: 37 дБ,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материал; вспенённый полиуретан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противошуиные вклады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000240"/>
            <a:ext cx="1785950" cy="1785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00430" y="4183757"/>
            <a:ext cx="250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Противошумные</a:t>
            </a:r>
            <a:r>
              <a:rPr lang="ru-RU" b="1" dirty="0" smtClean="0">
                <a:solidFill>
                  <a:srgbClr val="7030A0"/>
                </a:solidFill>
              </a:rPr>
              <a:t> вкладыши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3М  1120, 1130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Акустическая эффективность:  34 дБ,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материал; вспенённый полиуретан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вклыдыш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643050"/>
            <a:ext cx="1714516" cy="17145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286512" y="3786190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Противошумные</a:t>
            </a:r>
            <a:r>
              <a:rPr lang="ru-RU" b="1" dirty="0" smtClean="0">
                <a:solidFill>
                  <a:srgbClr val="7030A0"/>
                </a:solidFill>
              </a:rPr>
              <a:t> вкладыши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3М  1310, 1311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Акустическая эффективность: 26 дБ,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материал; полиуретан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живет в мире звуков. Где бы мы ни находились, что бы ни делали — нас всюду сопровождают самые различные звуки.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природы (в виде морского прибоя, пения птиц, падения дождя, шороха листьев и т.д. ) всегда приятны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успокаивают его, снимают стрессы.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в повседневный жизни мы больше сталкиваемся с шумом бытовой техники, промышленными, транспортными шумом. И замечаем, что наш организм устает все больше и больше.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чем это связано, неужели окружающие нас звуки так сильно влияют на состояние, в чем тогда оно проявляется?</a:t>
            </a:r>
          </a:p>
        </p:txBody>
      </p:sp>
      <p:pic>
        <p:nvPicPr>
          <p:cNvPr id="4" name="Picture 2" descr="C:\Users\Fess\Desktop\home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964557"/>
            <a:ext cx="2286016" cy="18220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Рисунок 4" descr="imgpreview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000636"/>
            <a:ext cx="22002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preview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5143512"/>
            <a:ext cx="2486025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Противошумные</a:t>
            </a:r>
            <a:r>
              <a:rPr lang="ru-RU" b="1" dirty="0" smtClean="0">
                <a:solidFill>
                  <a:srgbClr val="00B050"/>
                </a:solidFill>
              </a:rPr>
              <a:t> наушники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наушн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1857386" cy="1857386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34" y="3500438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Наушники 3М </a:t>
            </a:r>
            <a:r>
              <a:rPr lang="en-US" b="1" dirty="0" smtClean="0">
                <a:solidFill>
                  <a:srgbClr val="7030A0"/>
                </a:solidFill>
              </a:rPr>
              <a:t>RELTOR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ОПТИМ 3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Акустическая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эффективность: 35 дБ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Наполнитель изоляторов: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комбинация вспененного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полиуретана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и глицерина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наушники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428736"/>
            <a:ext cx="1785948" cy="17859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28992" y="3500438"/>
            <a:ext cx="2643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Наушники </a:t>
            </a:r>
            <a:r>
              <a:rPr lang="en-US" b="1" dirty="0" smtClean="0">
                <a:solidFill>
                  <a:srgbClr val="7030A0"/>
                </a:solidFill>
              </a:rPr>
              <a:t>UVEX 2550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Акустическая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эффективность: 3</a:t>
            </a:r>
            <a:r>
              <a:rPr lang="en-US" b="1" dirty="0" smtClean="0">
                <a:solidFill>
                  <a:srgbClr val="7030A0"/>
                </a:solidFill>
              </a:rPr>
              <a:t>1</a:t>
            </a:r>
            <a:r>
              <a:rPr lang="ru-RU" b="1" dirty="0" smtClean="0">
                <a:solidFill>
                  <a:srgbClr val="7030A0"/>
                </a:solidFill>
              </a:rPr>
              <a:t> дБ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Наполнитель изоляторов: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комбинация вспененного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полиуретана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и глицерина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наушкник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357298"/>
            <a:ext cx="1785950" cy="1785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86512" y="350043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Наушники СОМ3-1, СОМ3-3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Акустическая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эффективность: 24 дБ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Противошумные</a:t>
            </a:r>
            <a:r>
              <a:rPr lang="ru-RU" b="1" dirty="0" smtClean="0">
                <a:solidFill>
                  <a:srgbClr val="00B050"/>
                </a:solidFill>
              </a:rPr>
              <a:t> шлемы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Противошумные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шлемы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самые громоздкие и дорогостоящие из индивидуальных средств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противошумной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защиты. Они используются при высоких уровнях шумов, часто применяются в комбинации с наушниками или вкладышами.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hlem_chernii_bren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929066"/>
            <a:ext cx="2171700" cy="217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5000636"/>
            <a:ext cx="3017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Противошумные</a:t>
            </a:r>
            <a:r>
              <a:rPr lang="ru-RU" sz="2000" b="1" dirty="0" smtClean="0">
                <a:solidFill>
                  <a:srgbClr val="7030A0"/>
                </a:solidFill>
              </a:rPr>
              <a:t> шлемы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ШШЗ-65, ШШЛ-65,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НЕМНОГО ФИЗИКИ 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8656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Колебания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многократное повторение одинаковых или почти одинаковых процессов, - сопутствуют многим природным явлениям и явлениям, вызванным человеческой деятельностью, - от простейших колебаний маятника до электромагнитных колебаний распространяющейся световой волны.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Механические колебания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периодически повторяющиеся движения, вращательные или возвратно-поступательные.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Вибрация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малые механические колебания, возникающие в упругих телах под воздействием переменных сил.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irst1вибрац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357562"/>
            <a:ext cx="1811118" cy="270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Documents and Settings\User\Рабочий стол\Шум\imgpreview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736"/>
            <a:ext cx="2276481" cy="134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Вибрация </a:t>
            </a:r>
            <a:r>
              <a:rPr lang="ru-RU" sz="3200" dirty="0" smtClean="0">
                <a:solidFill>
                  <a:srgbClr val="FF0000"/>
                </a:solidFill>
              </a:rPr>
              <a:t>— это периодическое отклонение твердого тела от точки своего равновесия.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нет постоянного энергетического побудителя, то эти отклонения быстро гаснут. Но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производственных условиях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этот побудитель (электроэнергия, трансмиссия и др.) постоянно присутствует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следовательно,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вибрация генерируется постоянно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контакте человека с этими сотрясающимися объектами его организм включается в общую систему сотрясений. Костная система, нервные структуры, вся сосудистая система являются хорошими проводниками и резонаторами вибрации.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ocuments and Settings\User\Рабочий стол\Шум\локальная-вибр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857760"/>
            <a:ext cx="2214578" cy="1428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G:\Documents and Settings\User\Рабочий стол\Шум\Voditel Gruzov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857760"/>
            <a:ext cx="2611438" cy="14689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Степень чувствительности организма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целом по отношению к этому очень вредному производственному фактору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зависит от функционального состояния коры больших полушарий.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Работая с вибрирующими механизмами, инструментами (особенно пневматическими),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рабочие подвергаются воздействию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только вибрации, но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высокочастотного шума большой интенсивности, что ускоряет и усугубляет развитие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полисимптоматичность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вибрационной болезни.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G:\Documents and Settings\User\Рабочий стол\Шум\shablon.jpg"/>
          <p:cNvPicPr>
            <a:picLocks noChangeAspect="1" noChangeArrowheads="1"/>
          </p:cNvPicPr>
          <p:nvPr/>
        </p:nvPicPr>
        <p:blipFill>
          <a:blip r:embed="rId2" cstate="print"/>
          <a:srcRect l="11306" r="13316"/>
          <a:stretch>
            <a:fillRect/>
          </a:stretch>
        </p:blipFill>
        <p:spPr bwMode="auto">
          <a:xfrm>
            <a:off x="3214678" y="4572008"/>
            <a:ext cx="1857388" cy="2000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G:\Documents and Settings\User\Рабочий стол\Шум\000317_627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00504"/>
            <a:ext cx="3057525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Приборы для измерения вибрации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трехканальный виброметр общей и локальной виборации Octava-101VM, для оценки влиянияи вибраций на произ., в транспорте, в жилых и общ. здания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2500330" cy="2500330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4286256"/>
            <a:ext cx="34290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Трехканальный виброметр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Общей и локальной вибрации </a:t>
            </a:r>
          </a:p>
          <a:p>
            <a:pPr algn="ctr"/>
            <a:r>
              <a:rPr lang="en-US" sz="1600" b="1" dirty="0" err="1" smtClean="0">
                <a:solidFill>
                  <a:srgbClr val="7030A0"/>
                </a:solidFill>
              </a:rPr>
              <a:t>Oktava</a:t>
            </a:r>
            <a:r>
              <a:rPr lang="ru-RU" sz="1600" b="1" dirty="0" smtClean="0">
                <a:solidFill>
                  <a:srgbClr val="7030A0"/>
                </a:solidFill>
              </a:rPr>
              <a:t>-101 </a:t>
            </a:r>
            <a:r>
              <a:rPr lang="en-US" sz="1600" b="1" dirty="0" smtClean="0">
                <a:solidFill>
                  <a:srgbClr val="7030A0"/>
                </a:solidFill>
              </a:rPr>
              <a:t>VM </a:t>
            </a:r>
            <a:r>
              <a:rPr lang="ru-RU" sz="1600" b="1" dirty="0" smtClean="0">
                <a:solidFill>
                  <a:srgbClr val="7030A0"/>
                </a:solidFill>
              </a:rPr>
              <a:t>предназначен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для оценки влияния на человека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вибраций на производстве,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в транспорте, в жилых и общественных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зданиях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вибромет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357298"/>
            <a:ext cx="2214578" cy="2454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71934" y="4071942"/>
            <a:ext cx="4857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Виброметр  </a:t>
            </a:r>
            <a:r>
              <a:rPr lang="en-US" sz="1600" b="1" dirty="0" smtClean="0">
                <a:solidFill>
                  <a:srgbClr val="7030A0"/>
                </a:solidFill>
              </a:rPr>
              <a:t>AR63B </a:t>
            </a:r>
            <a:r>
              <a:rPr lang="ru-RU" sz="1600" b="1" dirty="0" smtClean="0">
                <a:solidFill>
                  <a:srgbClr val="7030A0"/>
                </a:solidFill>
              </a:rPr>
              <a:t>предназначен для измерения всех видов вибрации механического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оборудования, например, вибраций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вращающихся механизмов, и вибраций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механизмов, совершающих возвратно-поступательные движения. Прибор может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измерять ускорение, скорость вращения и смещение машин и механизмов, которые широко используются в механическом производстве, производстве электрической энергии, металлургии, в авиастроении и т.д.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 вибрации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31342"/>
          <a:ext cx="8229600" cy="441230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14800"/>
                <a:gridCol w="4114800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Внешние источники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/>
                        <a:t>Внутренние источники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-транспортные средства, создающие при работе большие динамические нагрузки, которые вызывают распространение вибрации в грунте и строительных конструкциях зданий. Эти вибрации часто являются также причиной возникновения шума в помещениях зданий.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-инженерное и санитарно-техническое оборудование, которое может находиться в соседних помещениях вашей квартиры или офиса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- метрополитен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- лифты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- тяжелые грузовые автомобили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/>
                        <a:t> насосы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- железнодорожные поезда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baseline="0" dirty="0" smtClean="0"/>
                        <a:t> ст</a:t>
                      </a:r>
                      <a:r>
                        <a:rPr lang="ru-RU" sz="1800" kern="1200" dirty="0" smtClean="0"/>
                        <a:t>анки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трамваи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- трансформаторы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Стадии развития вибрационной болезни: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стадии симптомы незначительные: боль в руках, спазмы капилляров, боли в мышцах плечевого пояса.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стадии усиливаются боли в руках, происходит расстройство чувствительности, понижается температура, синеет кожа кистей рук. При условии исключения влияния вибрации на человека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стадии лечение эффективно и изменения обратимы.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стадии характеризуются интенсивными болями в руках, резким снижением температуры кистей рук. Происходят изменения в нервной и эндокринной системах, а также сосудистые изменения. На этих стадиях нарушения приобретают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генерализованный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характер. Больные страдают головокружением, головными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загрудными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болями. Изменения имеют стойкий характер, необратимы.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Средства защиты от вибрации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Поскольку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воздействие вибрации на 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довольно негативно, на производствах применяются специальные средства защиты рабочих.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таким средствам защиты можно отнести всякого рода оградительные устройства,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виброгасящие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виброизоли-рующие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вибропоглощающие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устройства, приборы автоматического контроля,  дистанционного управления и сигнализации.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ess\Desktop\1a0de3389abceff2a97abd780949ba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3319939" cy="22860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Users\Fess\Desktop\654906e6e1f8139cf58b451a0be1ed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43380"/>
            <a:ext cx="2786082" cy="207170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635795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Противовибрационные перчатки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634581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Противовибрационные   стельки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 -  это механические колебания внешней среды, которые воспринимаются слуховым аппаратом человека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(от 16 до 20 000 колебаний в секунду).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Ультразвук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 лат. 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ult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— сверх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 звуковые волны, имеющие частоту выше воспринимаемых человеческим ухом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(выше 20 000 Герц)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Инфразвук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(от лат. </a:t>
            </a:r>
            <a:r>
              <a:rPr lang="ru-RU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infra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— ниже, под) — звуковые волны, имеющие частоту ниже воспринимаемой человеческим ухом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(ниже 16 Гц). 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Documents and Settings\User\Рабочий стол\Шум\ec014305dd65e57935846ad3c4b27f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429264"/>
            <a:ext cx="3781434" cy="1340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ДОМАШНЕЕ  ЗАДАНИЕ: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Выучить основные понятия темы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УЛЬТРАЗВУК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05461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Ультразвук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широко используется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промышленности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источники -  генераторы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работают в диапазоне частот от 12 до 22 кГц для очистки отливок, в аппаратах для очистки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газов, 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плазменной и диффузионной сварке, резке металлов, при напылении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металлов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химическом травлении, обдувке струей сжатого воздуха при очистке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Ультразвук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способен вызывать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функциональные нарушения нервной системы, эндокринной системы, головную боль, изменения кровяного давления, состава и свойств крови, предопределяет потерю слуховой чувствительности, повышает утомляемость.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Ультразвук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влияет на человека через воздух, а также через жидкую и твердую среды с частотой более -16 000 Гц.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et_logo1.jpg"/>
          <p:cNvPicPr>
            <a:picLocks noChangeAspect="1"/>
          </p:cNvPicPr>
          <p:nvPr/>
        </p:nvPicPr>
        <p:blipFill>
          <a:blip r:embed="rId2" cstate="print"/>
          <a:srcRect r="17969" b="20588"/>
          <a:stretch>
            <a:fillRect/>
          </a:stretch>
        </p:blipFill>
        <p:spPr>
          <a:xfrm>
            <a:off x="857224" y="5229200"/>
            <a:ext cx="7500958" cy="1414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Ультразвуковые генераторы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генера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3333750" cy="2105025"/>
          </a:xfr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5786" y="4214818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Генераторы серии УЗГ применяются для питания различных ультразвуковых технологических установок для очистки, дегазации, обработки </a:t>
            </a:r>
            <a:r>
              <a:rPr lang="ru-RU" b="1" dirty="0" err="1" smtClean="0">
                <a:solidFill>
                  <a:srgbClr val="7030A0"/>
                </a:solidFill>
              </a:rPr>
              <a:t>призабойной</a:t>
            </a:r>
            <a:r>
              <a:rPr lang="ru-RU" b="1" dirty="0" smtClean="0">
                <a:solidFill>
                  <a:srgbClr val="7030A0"/>
                </a:solidFill>
              </a:rPr>
              <a:t> зоны скважины.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генератор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785926"/>
            <a:ext cx="2928938" cy="2214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43504" y="4286256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Ультразвуковой генератор предназначен для преобразования электрической энергии промышленной частоты в энергию ультразвуковой частоты для питания пьезокерамических преобразователей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ИНФРАЗВУК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643602"/>
          </a:xfrm>
        </p:spPr>
        <p:txBody>
          <a:bodyPr>
            <a:no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Инфразвук человек не слышит, однако ощущает;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он оказывает разрушительное действие на организм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человека –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поражаются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все виды  интеллектуальной деятельности,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ухудшается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настроение, иногда появляется ощущение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растерянности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тревоги, испуга, страха,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нарушается функция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вестибулярного аппарата,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головная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боль, снижается внимание, работоспособность, а при высокой интенсивности -  чувство слабости, как после сильного нервного потрясения.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Благодаря большой длине инфразвук распространяется в атмосфере на большие расстояния. Практически невозможно остановить инфразвук при помощи строительных конструкций на пути его распространения. Неэффективны также средства индивидуальной зашиты.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Действенным средством защиты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является снижение уровня инфразвука в источнике его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ШУМ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Советский энциклопедический словарь дает следующее определение шума: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Шум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беспорядочные звуковые колебания разной физической природы, характеризующиеся случайным изменением амплитуды, частоты. В быту - звуки, мешающие восприятию речи, музыки, отдыху, работе».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Шум - комплекс звуков, вызывающих неприятное  ощущение или болезненные реакции. </a:t>
            </a:r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68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857760"/>
            <a:ext cx="2071702" cy="1730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gpreview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857760"/>
            <a:ext cx="2200275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G:\Documents and Settings\User\Рабочий стол\Шум\1283519859_vozdejstvie_shuma_na_organizm_chelov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2143140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preview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3725" y="3357562"/>
            <a:ext cx="2200275" cy="1790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28604"/>
            <a:ext cx="5462348" cy="614366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Современная жизнь общества сопровождается искусственным шумом, который, превышая естественный уровень звуковых колебаний, становится не просто неприятным для слуха, а опасным для человека.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источниками шума являются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(80 ℅ общего шума) 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так как на производстве практически все механизмы создают шум.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Средний уровень шума в 50-тысячном городе составляет 55 дБ. В настоящее время в крупных городах интенсивность шума увеличилась на 10—15 дБ за счет трамваев, троллейбусов, автобусов. </a:t>
            </a:r>
          </a:p>
        </p:txBody>
      </p:sp>
      <p:pic>
        <p:nvPicPr>
          <p:cNvPr id="4" name="Рисунок 3" descr="шум.jpg"/>
          <p:cNvPicPr>
            <a:picLocks noChangeAspect="1"/>
          </p:cNvPicPr>
          <p:nvPr/>
        </p:nvPicPr>
        <p:blipFill>
          <a:blip r:embed="rId3" cstate="print"/>
          <a:srcRect l="5407" t="4558" r="6971"/>
          <a:stretch>
            <a:fillRect/>
          </a:stretch>
        </p:blipFill>
        <p:spPr>
          <a:xfrm>
            <a:off x="6572264" y="214290"/>
            <a:ext cx="2428892" cy="1685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785926"/>
            <a:ext cx="2214578" cy="1660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0_43935_d3a8fe7e_XXL.jpg"/>
          <p:cNvPicPr>
            <a:picLocks noChangeAspect="1"/>
          </p:cNvPicPr>
          <p:nvPr/>
        </p:nvPicPr>
        <p:blipFill>
          <a:blip r:embed="rId5" cstate="print"/>
          <a:srcRect l="8593" t="18359" r="8593" b="14844"/>
          <a:stretch>
            <a:fillRect/>
          </a:stretch>
        </p:blipFill>
        <p:spPr>
          <a:xfrm>
            <a:off x="6000760" y="5072074"/>
            <a:ext cx="2928958" cy="15750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Единицы измерения шума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6143668" cy="5500726"/>
          </a:xfrm>
        </p:spPr>
        <p:txBody>
          <a:bodyPr>
            <a:noAutofit/>
          </a:bodyPr>
          <a:lstStyle/>
          <a:p>
            <a:pPr indent="-173736" algn="ctr"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Уровень шума измеряется в единицах, выражающих степень звукового давления -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децибелах (дБ). </a:t>
            </a:r>
          </a:p>
          <a:p>
            <a:pPr indent="-173736" algn="ctr"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Это давление воспринимается не беспредельно. Уровень шума в 20-30 ДБ –безвреден, это естественный фон. Громкий звук -80 ДБ. 130 ДБ –болевые ощущения,150 –звук становится невыносимым.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Измерение, анализ и регистрация спектра шума производятся специальными приборами –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шумомерами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и вспомогательными приборами (самописцы уровней шума, магнитофон, осциллограф, анализаторы статистического распределения, дозиметры и др.). </a:t>
            </a: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sella CEL-620A, измеряет шум на рабочих мест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500174"/>
            <a:ext cx="2357440" cy="2357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86578" y="4071942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Шумомер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Casella Cel-620A</a:t>
            </a:r>
            <a:r>
              <a:rPr lang="ru-RU" b="1" dirty="0" smtClean="0">
                <a:solidFill>
                  <a:srgbClr val="7030A0"/>
                </a:solidFill>
              </a:rPr>
              <a:t>, предназначен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для измерения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шума на рабочих местах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1796</Words>
  <Application>Microsoft Office PowerPoint</Application>
  <PresentationFormat>Экран (4:3)</PresentationFormat>
  <Paragraphs>223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Шум и вибрация в городских условиях,  их влияние на здоровье человека.</vt:lpstr>
      <vt:lpstr>Слайд 2</vt:lpstr>
      <vt:lpstr> ЗВУК -  это механические колебания внешней среды, которые воспринимаются слуховым аппаратом человека  (от 16 до 20 000 колебаний в секунду).  </vt:lpstr>
      <vt:lpstr>УЛЬТРАЗВУК</vt:lpstr>
      <vt:lpstr>Ультразвуковые генераторы</vt:lpstr>
      <vt:lpstr> ИНФРАЗВУК </vt:lpstr>
      <vt:lpstr>ШУМ </vt:lpstr>
      <vt:lpstr>Слайд 8</vt:lpstr>
      <vt:lpstr>Единицы измерения шума</vt:lpstr>
      <vt:lpstr>Слайд 10</vt:lpstr>
      <vt:lpstr>Непроизводственные шумы </vt:lpstr>
      <vt:lpstr>Производственные шумы</vt:lpstr>
      <vt:lpstr>Шумовая болезнь - общее заболевание организма с преимущественным поражением органа слуха, центральной нервной и сердечно-сосудистой систем, развивающейся в результате воздействия шума. </vt:lpstr>
      <vt:lpstr>Классификация шумов</vt:lpstr>
      <vt:lpstr>Действие шума на организм человека</vt:lpstr>
      <vt:lpstr>Меры борьбы с шумом</vt:lpstr>
      <vt:lpstr>Меры борьбы с шумом</vt:lpstr>
      <vt:lpstr>Средства защиты от шума</vt:lpstr>
      <vt:lpstr>Противошумные вкладыши</vt:lpstr>
      <vt:lpstr>Противошумные наушники </vt:lpstr>
      <vt:lpstr>Противошумные шлемы</vt:lpstr>
      <vt:lpstr>НЕМНОГО ФИЗИКИ …</vt:lpstr>
      <vt:lpstr>Вибрация — это периодическое отклонение твердого тела от точки своего равновесия. </vt:lpstr>
      <vt:lpstr>Слайд 24</vt:lpstr>
      <vt:lpstr>Приборы для измерения вибрации</vt:lpstr>
      <vt:lpstr>Источники вибрации</vt:lpstr>
      <vt:lpstr>Слайд 27</vt:lpstr>
      <vt:lpstr>Стадии развития вибрационной болезни:</vt:lpstr>
      <vt:lpstr>Средства защиты от вибрации</vt:lpstr>
      <vt:lpstr>ДОМАШНЕЕ 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Шум и вибрация в городских условиях, их влияние на здоровье человека.</dc:title>
  <dc:creator>1</dc:creator>
  <cp:lastModifiedBy>1</cp:lastModifiedBy>
  <cp:revision>43</cp:revision>
  <dcterms:modified xsi:type="dcterms:W3CDTF">2017-01-21T17:06:19Z</dcterms:modified>
</cp:coreProperties>
</file>