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83" r:id="rId3"/>
    <p:sldId id="257" r:id="rId4"/>
    <p:sldId id="285" r:id="rId5"/>
    <p:sldId id="259" r:id="rId6"/>
    <p:sldId id="260" r:id="rId7"/>
    <p:sldId id="261" r:id="rId8"/>
    <p:sldId id="282" r:id="rId9"/>
    <p:sldId id="262" r:id="rId10"/>
    <p:sldId id="277" r:id="rId11"/>
    <p:sldId id="278" r:id="rId12"/>
    <p:sldId id="286" r:id="rId13"/>
    <p:sldId id="290" r:id="rId14"/>
    <p:sldId id="270" r:id="rId15"/>
    <p:sldId id="279" r:id="rId16"/>
    <p:sldId id="280" r:id="rId17"/>
    <p:sldId id="284" r:id="rId18"/>
    <p:sldId id="281" r:id="rId19"/>
    <p:sldId id="287" r:id="rId20"/>
    <p:sldId id="292" r:id="rId21"/>
    <p:sldId id="288" r:id="rId22"/>
    <p:sldId id="293" r:id="rId23"/>
    <p:sldId id="272" r:id="rId24"/>
    <p:sldId id="268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Знают</a:t>
            </a:r>
            <a:r>
              <a:rPr lang="ru-RU" sz="1400" baseline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ли о Ярославцеве Д.Е.</a:t>
            </a:r>
            <a:endParaRPr lang="ru-RU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35</c:v>
                </c:pt>
              </c:numCache>
            </c:numRef>
          </c:val>
        </c:ser>
      </c:pie3DChart>
      <c:spPr>
        <a:noFill/>
      </c:spPr>
    </c:plotArea>
    <c:legend>
      <c:legendPos val="r"/>
      <c:layout>
        <c:manualLayout>
          <c:xMode val="edge"/>
          <c:yMode val="edge"/>
          <c:x val="0.70115017997987161"/>
          <c:y val="0.21953037120359958"/>
          <c:w val="0.28496094494821333"/>
          <c:h val="0.1362367204099487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noFill/>
    <a:ln>
      <a:prstDash val="sysDash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Знают ли о других фронтовиках</a:t>
            </a:r>
          </a:p>
        </c:rich>
      </c:tx>
      <c:layout>
        <c:manualLayout>
          <c:xMode val="edge"/>
          <c:yMode val="edge"/>
          <c:x val="0.11720521126505459"/>
          <c:y val="4.150437566144194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ли о других фронтовиках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5607757363662873"/>
          <c:y val="0.23937164104486938"/>
          <c:w val="0.1300335374744824"/>
          <c:h val="0.1957605299337567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Кто одержал Победу над фашистской Германией</a:t>
            </a:r>
          </a:p>
        </c:rich>
      </c:tx>
      <c:layout>
        <c:manualLayout>
          <c:xMode val="edge"/>
          <c:yMode val="edge"/>
          <c:x val="0.10569304851759596"/>
          <c:y val="2.09945727008935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600778919404881E-2"/>
          <c:y val="0.28738598203955512"/>
          <c:w val="0.65579834572947726"/>
          <c:h val="0.6216660720018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одержал Победу над фашистской Германией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1"/>
                <c:pt idx="0">
                  <c:v>СССР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85252346690261"/>
          <c:y val="0.46154418197725583"/>
          <c:w val="0.30825864319243346"/>
          <c:h val="0.16131146661294291"/>
        </c:manualLayout>
      </c:layout>
      <c:txPr>
        <a:bodyPr/>
        <a:lstStyle/>
        <a:p>
          <a:pPr>
            <a:defRPr sz="2800" b="1">
              <a:solidFill>
                <a:srgbClr val="FF0000"/>
              </a:solidFill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F390-252B-4AE6-A737-B0FE827D6986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0850B-2B05-4534-BD77-BE2B01DB4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850B-2B05-4534-BD77-BE2B01DB49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3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3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bediteli.ru/" TargetMode="External"/><Relationship Id="rId5" Type="http://schemas.openxmlformats.org/officeDocument/2006/relationships/hyperlink" Target="http://podvignaroda.mil.ru/" TargetMode="External"/><Relationship Id="rId4" Type="http://schemas.openxmlformats.org/officeDocument/2006/relationships/hyperlink" Target="http://www.obd-memorial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bediteli.ru/" TargetMode="External"/><Relationship Id="rId5" Type="http://schemas.openxmlformats.org/officeDocument/2006/relationships/hyperlink" Target="http://podvignaroda.mil.ru/" TargetMode="External"/><Relationship Id="rId4" Type="http://schemas.openxmlformats.org/officeDocument/2006/relationships/hyperlink" Target="http://www.obd-memorial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lestnica.info/int.php?vjkpy=bidecdo/besplatnaya-prezentaciya-k-9-maya-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920"/>
            <a:ext cx="9144001" cy="68729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Аганская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общеобразовательная средняя школа</a:t>
            </a:r>
            <a:r>
              <a:rPr lang="ru-RU" sz="1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Исследовательская  работа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Мой прадед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Ярославцев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Данил </a:t>
            </a:r>
            <a:r>
              <a:rPr lang="ru-RU" sz="4000" b="1" dirty="0" err="1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Евграфович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Письма с фронта</a:t>
            </a:r>
          </a:p>
          <a:p>
            <a:pPr marL="4932363"/>
            <a:endParaRPr lang="ru-RU" sz="2800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marL="4932363"/>
            <a:r>
              <a:rPr lang="ru-RU" dirty="0" smtClean="0">
                <a:solidFill>
                  <a:schemeClr val="bg1"/>
                </a:solidFill>
              </a:rPr>
              <a:t>Выполнила </a:t>
            </a:r>
            <a:r>
              <a:rPr lang="ru-RU" dirty="0" err="1" smtClean="0">
                <a:solidFill>
                  <a:schemeClr val="bg1"/>
                </a:solidFill>
              </a:rPr>
              <a:t>Дедюхина</a:t>
            </a:r>
            <a:r>
              <a:rPr lang="ru-RU" dirty="0" smtClean="0">
                <a:solidFill>
                  <a:schemeClr val="bg1"/>
                </a:solidFill>
              </a:rPr>
              <a:t> Кристина Сергеевна, обучающаяся 7класса.</a:t>
            </a:r>
          </a:p>
          <a:p>
            <a:pPr marL="4932363"/>
            <a:r>
              <a:rPr lang="ru-RU" dirty="0" smtClean="0">
                <a:solidFill>
                  <a:schemeClr val="bg1"/>
                </a:solidFill>
              </a:rPr>
              <a:t>Руководитель Гукова Анна Васильевна, учитель истории, обществознания</a:t>
            </a:r>
            <a:endParaRPr lang="ru-RU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      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Candara" pitchFamily="34" charset="0"/>
              </a:rPr>
              <a:t>Аган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, 2016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Candar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:\Documents and Settings\Учитель\Рабочий стол\Материалы о ВОв кружок\фото и письма военных лет\Отсканировано 08.05.2014 9-45.jpg"/>
          <p:cNvPicPr/>
          <p:nvPr/>
        </p:nvPicPr>
        <p:blipFill>
          <a:blip r:embed="rId3" cstate="print"/>
          <a:srcRect l="39934" t="27393" r="19338" b="30837"/>
          <a:stretch>
            <a:fillRect/>
          </a:stretch>
        </p:blipFill>
        <p:spPr bwMode="auto">
          <a:xfrm>
            <a:off x="3428992" y="4365104"/>
            <a:ext cx="1785950" cy="1975605"/>
          </a:xfrm>
          <a:prstGeom prst="ellipse">
            <a:avLst/>
          </a:prstGeom>
          <a:ln w="571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Documents and Settings\Учитель\Рабочий стол\Материалы о ВОв кружок\Письма Ярославцева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4326">
            <a:off x="2595670" y="1985428"/>
            <a:ext cx="1761053" cy="152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ocuments and Settings\Учитель\Рабочий стол\Материалы о ВОв кружок\Письма Ярославцева\8.jpg"/>
          <p:cNvPicPr/>
          <p:nvPr/>
        </p:nvPicPr>
        <p:blipFill>
          <a:blip r:embed="rId4" cstate="print"/>
          <a:srcRect l="7092" b="4323"/>
          <a:stretch>
            <a:fillRect/>
          </a:stretch>
        </p:blipFill>
        <p:spPr bwMode="auto">
          <a:xfrm>
            <a:off x="4286248" y="250030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ocuments and Settings\Учитель\Рабочий стол\Материалы о ВОв кружок\Письма Ярославцева\1 2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26195">
            <a:off x="3006493" y="3354846"/>
            <a:ext cx="1872503" cy="15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ocuments and Settings\Учитель\Рабочий стол\Материалы о ВОв кружок\Письма Ярославцева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8581">
            <a:off x="5143753" y="313943"/>
            <a:ext cx="1942607" cy="180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ocuments and Settings\Учитель\Рабочий стол\Материалы о ВОв кружок\Письма Ярославцева\3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07852">
            <a:off x="2274665" y="306261"/>
            <a:ext cx="1594273" cy="17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ocuments and Settings\Учитель\Рабочий стол\Материалы о ВОв кружок\Письма Ярославцева\2300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82946">
            <a:off x="6402890" y="2917297"/>
            <a:ext cx="1657811" cy="18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ocuments and Settings\Учитель\Рабочий стол\Материалы о ВОв кружок\Письма Ярославцева\300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5766">
            <a:off x="4433089" y="3914321"/>
            <a:ext cx="1382710" cy="14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Documents and Settings\Учитель\Рабочий стол\Материалы о ВОв кружок\Письма Ярославцева\2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33775">
            <a:off x="3373263" y="863025"/>
            <a:ext cx="1436553" cy="11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Documents and Settings\Учитель\Рабочий стол\Материалы о ВОв кружок\Письма Ярославцева\23000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74866">
            <a:off x="948279" y="2086785"/>
            <a:ext cx="1964578" cy="20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Documents and Settings\Учитель\Рабочий стол\Материалы о ВОв кружок\Письма Ярославцева\3456000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22048">
            <a:off x="2144799" y="4695134"/>
            <a:ext cx="2064174" cy="16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:\Documents and Settings\Учитель\Рабочий стол\Материалы о ВОв кружок\Письма Ярославцева\3456000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73908">
            <a:off x="6350005" y="4947112"/>
            <a:ext cx="1906808" cy="14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:\Documents and Settings\Учитель\Рабочий стол\Материалы о ВОв кружок\Письма Ярославцева\345678990001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433262">
            <a:off x="822099" y="3691207"/>
            <a:ext cx="2232052" cy="15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:\Documents and Settings\Учитель\Рабочий стол\Материалы о ВОв кружок\Письма Ярославцева\326548797958734001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48119">
            <a:off x="7061027" y="1244250"/>
            <a:ext cx="1746148" cy="140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Documents and Settings\Учитель\Рабочий стол\Материалы о ВОв кружок\Письма Ярославцева\3265487979587340016.jpg"/>
          <p:cNvPicPr/>
          <p:nvPr/>
        </p:nvPicPr>
        <p:blipFill>
          <a:blip r:embed="rId15" cstate="print"/>
          <a:srcRect l="1705" b="6288"/>
          <a:stretch>
            <a:fillRect/>
          </a:stretch>
        </p:blipFill>
        <p:spPr bwMode="auto">
          <a:xfrm rot="20449409">
            <a:off x="4232949" y="5251634"/>
            <a:ext cx="1743608" cy="12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Documents and Settings\Учитель\Рабочий стол\Материалы о ВОв кружок\Письма Ярославцева\газета 6.jpg"/>
          <p:cNvPicPr/>
          <p:nvPr/>
        </p:nvPicPr>
        <p:blipFill>
          <a:blip r:embed="rId16" cstate="print"/>
          <a:srcRect l="22419"/>
          <a:stretch>
            <a:fillRect/>
          </a:stretch>
        </p:blipFill>
        <p:spPr bwMode="auto">
          <a:xfrm rot="20088179">
            <a:off x="436542" y="740985"/>
            <a:ext cx="2215665" cy="15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:\Documents and Settings\Учитель\Рабочий стол\Материалы о ВОв кружок\Письма Ярославцева\газета 7.jpg"/>
          <p:cNvPicPr/>
          <p:nvPr/>
        </p:nvPicPr>
        <p:blipFill>
          <a:blip r:embed="rId17" cstate="print"/>
          <a:srcRect l="17689"/>
          <a:stretch>
            <a:fillRect/>
          </a:stretch>
        </p:blipFill>
        <p:spPr bwMode="auto">
          <a:xfrm rot="1796144">
            <a:off x="4572000" y="1714488"/>
            <a:ext cx="1798113" cy="9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8596" y="285728"/>
            <a:ext cx="5556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Письма с фронта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Documents and Settings\Учитель\Рабочий стол\Материалы о ВОв кружок\фото и письма военных лет\Отсканировано 08.05.2014 9-47.jpg"/>
          <p:cNvPicPr/>
          <p:nvPr/>
        </p:nvPicPr>
        <p:blipFill>
          <a:blip r:embed="rId3" cstate="print"/>
          <a:srcRect l="27173" t="15238" r="10471" b="22385"/>
          <a:stretch>
            <a:fillRect/>
          </a:stretch>
        </p:blipFill>
        <p:spPr bwMode="auto">
          <a:xfrm rot="5400000">
            <a:off x="2071670" y="-142900"/>
            <a:ext cx="51435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35896" y="546032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Омск, 1941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9"/>
            <a:ext cx="6715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Фронтовой путь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июнь 1941 – май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941-1945.at.ua/_ph/8/708218589.jpg?1427195904"/>
          <p:cNvPicPr>
            <a:picLocks noChangeAspect="1" noChangeArrowheads="1"/>
          </p:cNvPicPr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Line 15"/>
          <p:cNvSpPr>
            <a:spLocks noChangeShapeType="1"/>
          </p:cNvSpPr>
          <p:nvPr/>
        </p:nvSpPr>
        <p:spPr bwMode="auto">
          <a:xfrm flipH="1">
            <a:off x="6372200" y="2204864"/>
            <a:ext cx="2520280" cy="576064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H="1" flipV="1">
            <a:off x="3851920" y="2492896"/>
            <a:ext cx="2448272" cy="28803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H="1" flipV="1">
            <a:off x="1259631" y="2204864"/>
            <a:ext cx="2448271" cy="28803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184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Архангельск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5857892"/>
            <a:ext cx="87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Орёл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6776" y="6072206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Омск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428604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Аган</a:t>
            </a:r>
            <a:endParaRPr lang="ru-RU" sz="2400" b="1" dirty="0" smtClean="0"/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июнь 41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357430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Минск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357298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Литва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071810"/>
            <a:ext cx="1240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Польша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1726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Кенигсберг</a:t>
            </a: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февраль 46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286124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Орша</a:t>
            </a:r>
            <a:endParaRPr lang="ru-RU" sz="2400" b="1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8358214" y="1428736"/>
            <a:ext cx="357190" cy="4429156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3286116" y="785794"/>
            <a:ext cx="5143536" cy="5143538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1714480" y="714356"/>
            <a:ext cx="1428760" cy="64294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785918" y="1785926"/>
            <a:ext cx="2000264" cy="4071966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2000232" y="3714751"/>
            <a:ext cx="1428760" cy="2286015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1571604" y="2857496"/>
            <a:ext cx="214314" cy="500066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71472" y="2786058"/>
            <a:ext cx="785818" cy="357189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428596" y="2357429"/>
            <a:ext cx="71438" cy="785816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albumwar2.com/wp-content/uploads/2013/06/392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782037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5500702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800" b="1" dirty="0" smtClean="0">
                <a:solidFill>
                  <a:srgbClr val="002060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Восточно – Прусская операция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000" b="1" dirty="0" smtClean="0">
                <a:solidFill>
                  <a:srgbClr val="002060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январь – апрель 1945 года</a:t>
            </a:r>
            <a:endParaRPr lang="be-BY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571612"/>
            <a:ext cx="5904656" cy="1929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andara" pitchFamily="34" charset="0"/>
              </a:rPr>
              <a:t>И. В. Сталин</a:t>
            </a:r>
          </a:p>
          <a:p>
            <a:endParaRPr lang="ru-RU" sz="4000" dirty="0" smtClean="0">
              <a:latin typeface="Candara" pitchFamily="34" charset="0"/>
            </a:endParaRPr>
          </a:p>
          <a:p>
            <a:r>
              <a:rPr lang="ru-RU" sz="4000" dirty="0" smtClean="0">
                <a:latin typeface="Candara" pitchFamily="34" charset="0"/>
              </a:rPr>
              <a:t>БЛАГОДАРНОСТЬ</a:t>
            </a:r>
            <a:endParaRPr lang="ru-RU" sz="4000" dirty="0">
              <a:latin typeface="Candara" pitchFamily="34" charset="0"/>
            </a:endParaRPr>
          </a:p>
        </p:txBody>
      </p:sp>
      <p:pic>
        <p:nvPicPr>
          <p:cNvPr id="4" name="Рисунок 3" descr="H:\Documents and Settings\Учитель\Рабочий стол\Материалы о ВОв кружок\Письма Ярославцева\газета 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4290"/>
            <a:ext cx="493204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neuroka.ru/design/t_pct/1_2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Орден «Отечественной войны 1-й степени» в ознаменование 40-летия Победы советского народа в Великой отечественной войне</a:t>
            </a:r>
            <a:endParaRPr lang="ru-RU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Боевые награды</a:t>
            </a:r>
            <a:endParaRPr lang="ru-RU" sz="3200" b="1" dirty="0" smtClean="0"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едали: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Candara" pitchFamily="34" charset="0"/>
              </a:rPr>
              <a:t>«За отвагу»</a:t>
            </a:r>
          </a:p>
          <a:p>
            <a:r>
              <a:rPr lang="ru-RU" sz="2800" dirty="0" smtClean="0">
                <a:latin typeface="Candara" pitchFamily="34" charset="0"/>
              </a:rPr>
              <a:t>«За отвагу»</a:t>
            </a:r>
          </a:p>
          <a:p>
            <a:r>
              <a:rPr lang="ru-RU" sz="2800" dirty="0" smtClean="0">
                <a:latin typeface="Candara" pitchFamily="34" charset="0"/>
              </a:rPr>
              <a:t>«За взятие Кенигсберга»</a:t>
            </a:r>
          </a:p>
          <a:p>
            <a:r>
              <a:rPr lang="ru-RU" sz="2800" dirty="0" smtClean="0">
                <a:latin typeface="Candara" pitchFamily="34" charset="0"/>
              </a:rPr>
              <a:t>«За победу над Германией в Великой Отечественной войне 1941-1945гг.»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MOtvagaA.jpg (2420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71942"/>
            <a:ext cx="1215950" cy="2428892"/>
          </a:xfrm>
          <a:prstGeom prst="rect">
            <a:avLst/>
          </a:prstGeom>
          <a:noFill/>
        </p:spPr>
      </p:pic>
      <p:pic>
        <p:nvPicPr>
          <p:cNvPr id="14340" name="Picture 4" descr="&amp;Mcy;&amp;iecy;&amp;dcy;&amp;acy;&amp;lcy;&amp;softcy; «&amp;Zcy;&amp;acy; &amp;vcy;&amp;zcy;&amp;yacy;&amp;tcy;&amp;icy;&amp;iecy; &amp;Kcy;&amp;iecy;&amp;ncy;&amp;icy;&amp;gcy;&amp;scy;&amp;bcy;&amp;iecy;&amp;rcy;&amp;gcy;&amp;acy;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1428760" cy="2500330"/>
          </a:xfrm>
          <a:prstGeom prst="rect">
            <a:avLst/>
          </a:prstGeom>
          <a:noFill/>
        </p:spPr>
      </p:pic>
      <p:pic>
        <p:nvPicPr>
          <p:cNvPr id="11" name="Picture 2" descr="MOtvagaA.jpg (2420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71942"/>
            <a:ext cx="1285884" cy="249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ndara" pitchFamily="34" charset="0"/>
              </a:rPr>
              <a:t>Юбилейные награды</a:t>
            </a:r>
            <a:endParaRPr lang="ru-RU" sz="2800" dirty="0" smtClean="0">
              <a:latin typeface="Candara" pitchFamily="34" charset="0"/>
            </a:endParaRPr>
          </a:p>
          <a:p>
            <a:r>
              <a:rPr lang="ru-RU" sz="2800" b="1" dirty="0" smtClean="0">
                <a:latin typeface="Candara" pitchFamily="34" charset="0"/>
              </a:rPr>
              <a:t>медали:</a:t>
            </a:r>
          </a:p>
          <a:p>
            <a:endParaRPr lang="ru-RU" sz="2800" b="1" dirty="0" smtClean="0">
              <a:latin typeface="Candara" pitchFamily="34" charset="0"/>
            </a:endParaRPr>
          </a:p>
          <a:p>
            <a:r>
              <a:rPr lang="ru-RU" sz="2800" dirty="0" smtClean="0">
                <a:latin typeface="Candara" pitchFamily="34" charset="0"/>
              </a:rPr>
              <a:t>«За победу над Германией в Великой Отечественной войне 1941-1945гг.»</a:t>
            </a:r>
          </a:p>
          <a:p>
            <a:r>
              <a:rPr lang="ru-RU" sz="2800" dirty="0" smtClean="0">
                <a:latin typeface="Candara" pitchFamily="34" charset="0"/>
              </a:rPr>
              <a:t>«20 лет Победы в Великой Отечественной Войне 1941-1945гг.»</a:t>
            </a:r>
          </a:p>
          <a:p>
            <a:r>
              <a:rPr lang="ru-RU" sz="2800" dirty="0" smtClean="0">
                <a:latin typeface="Candara" pitchFamily="34" charset="0"/>
              </a:rPr>
              <a:t>«25 лет Победы в Великой Отечественной Войне»</a:t>
            </a:r>
          </a:p>
          <a:p>
            <a:r>
              <a:rPr lang="ru-RU" sz="2800" dirty="0" smtClean="0">
                <a:latin typeface="Candara" pitchFamily="34" charset="0"/>
              </a:rPr>
              <a:t>«40 лет Победы в Великой Отечественной Войне 1941-1945гг.»</a:t>
            </a:r>
          </a:p>
          <a:p>
            <a:r>
              <a:rPr lang="ru-RU" sz="2800" dirty="0" smtClean="0">
                <a:latin typeface="Candara" pitchFamily="34" charset="0"/>
              </a:rPr>
              <a:t>«60 лет вооружённых сил СССР»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изучение фронтового пути моего прадеда Ярославцева Данила </a:t>
            </a:r>
            <a:r>
              <a:rPr lang="ru-RU" sz="2400" dirty="0" err="1" smtClean="0"/>
              <a:t>Евграфовича</a:t>
            </a:r>
            <a:r>
              <a:rPr lang="ru-RU" sz="2400" dirty="0" smtClean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провести анкетирование.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изучить документы домашнего архива;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осуществить поиск  в Интернете, на сайте «Подвиг народа»;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записать воспоминания родственников, знакомых;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познакомиться с книгой памяти Ханты Мансийского автономного округа; 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систематизировать материал;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написать творческую работу, оформить брошюру.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ndara" pitchFamily="34" charset="0"/>
              </a:rPr>
              <a:t>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Documents and Settings\Учитель\Рабочий стол\Материалы о ВОв кружок\Письма Ярославцева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4326">
            <a:off x="2595670" y="1985428"/>
            <a:ext cx="1761053" cy="152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ocuments and Settings\Учитель\Рабочий стол\Материалы о ВОв кружок\Письма Ярославцева\8.jpg"/>
          <p:cNvPicPr/>
          <p:nvPr/>
        </p:nvPicPr>
        <p:blipFill>
          <a:blip r:embed="rId4" cstate="print"/>
          <a:srcRect l="7092" b="4323"/>
          <a:stretch>
            <a:fillRect/>
          </a:stretch>
        </p:blipFill>
        <p:spPr bwMode="auto">
          <a:xfrm>
            <a:off x="4286248" y="250030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ocuments and Settings\Учитель\Рабочий стол\Материалы о ВОв кружок\Письма Ярославцева\1 2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26195">
            <a:off x="3006493" y="3354846"/>
            <a:ext cx="1872503" cy="15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ocuments and Settings\Учитель\Рабочий стол\Материалы о ВОв кружок\Письма Ярославцева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8581">
            <a:off x="5143753" y="313943"/>
            <a:ext cx="1942607" cy="180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ocuments and Settings\Учитель\Рабочий стол\Материалы о ВОв кружок\Письма Ярославцева\3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07852">
            <a:off x="2274665" y="306261"/>
            <a:ext cx="1594273" cy="17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ocuments and Settings\Учитель\Рабочий стол\Материалы о ВОв кружок\Письма Ярославцева\2300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82946">
            <a:off x="6402890" y="2917297"/>
            <a:ext cx="1657811" cy="18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ocuments and Settings\Учитель\Рабочий стол\Материалы о ВОв кружок\Письма Ярославцева\300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5766">
            <a:off x="4433089" y="3914321"/>
            <a:ext cx="1382710" cy="14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Documents and Settings\Учитель\Рабочий стол\Материалы о ВОв кружок\Письма Ярославцева\2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33775">
            <a:off x="3373263" y="863025"/>
            <a:ext cx="1436553" cy="11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Documents and Settings\Учитель\Рабочий стол\Материалы о ВОв кружок\Письма Ярославцева\23000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74866">
            <a:off x="948279" y="2086785"/>
            <a:ext cx="1964578" cy="20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Documents and Settings\Учитель\Рабочий стол\Материалы о ВОв кружок\Письма Ярославцева\3456000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22048">
            <a:off x="2144799" y="4695134"/>
            <a:ext cx="2064174" cy="16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:\Documents and Settings\Учитель\Рабочий стол\Материалы о ВОв кружок\Письма Ярославцева\3456000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73908">
            <a:off x="6350005" y="4947112"/>
            <a:ext cx="1906808" cy="14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:\Documents and Settings\Учитель\Рабочий стол\Материалы о ВОв кружок\Письма Ярославцева\345678990001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433262">
            <a:off x="822099" y="3691207"/>
            <a:ext cx="2232052" cy="15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:\Documents and Settings\Учитель\Рабочий стол\Материалы о ВОв кружок\Письма Ярославцева\326548797958734001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48119">
            <a:off x="7061027" y="1244250"/>
            <a:ext cx="1746148" cy="140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Documents and Settings\Учитель\Рабочий стол\Материалы о ВОв кружок\Письма Ярославцева\3265487979587340016.jpg"/>
          <p:cNvPicPr/>
          <p:nvPr/>
        </p:nvPicPr>
        <p:blipFill>
          <a:blip r:embed="rId15" cstate="print"/>
          <a:srcRect l="1705" b="6288"/>
          <a:stretch>
            <a:fillRect/>
          </a:stretch>
        </p:blipFill>
        <p:spPr bwMode="auto">
          <a:xfrm rot="20449409">
            <a:off x="4232949" y="5251634"/>
            <a:ext cx="1743608" cy="12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Documents and Settings\Учитель\Рабочий стол\Материалы о ВОв кружок\Письма Ярославцева\газета 6.jpg"/>
          <p:cNvPicPr/>
          <p:nvPr/>
        </p:nvPicPr>
        <p:blipFill>
          <a:blip r:embed="rId16" cstate="print"/>
          <a:srcRect l="22419"/>
          <a:stretch>
            <a:fillRect/>
          </a:stretch>
        </p:blipFill>
        <p:spPr bwMode="auto">
          <a:xfrm rot="20088179">
            <a:off x="436542" y="740985"/>
            <a:ext cx="2215665" cy="15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:\Documents and Settings\Учитель\Рабочий стол\Материалы о ВОв кружок\Письма Ярославцева\газета 7.jpg"/>
          <p:cNvPicPr/>
          <p:nvPr/>
        </p:nvPicPr>
        <p:blipFill>
          <a:blip r:embed="rId17" cstate="print"/>
          <a:srcRect l="17689"/>
          <a:stretch>
            <a:fillRect/>
          </a:stretch>
        </p:blipFill>
        <p:spPr bwMode="auto">
          <a:xfrm rot="1796144">
            <a:off x="4572000" y="1714488"/>
            <a:ext cx="1798113" cy="9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8596" y="285728"/>
            <a:ext cx="5556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Письма с фронта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28605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ndara" pitchFamily="34" charset="0"/>
              </a:rPr>
              <a:t>              Я собрала вместе все документы, письма, воспоминания о моём прадеде. Сейчас они будут храниться в школьном музее, к дню Победы в доме культуры мы устроим выставку о фронтовиках, о них узнают жители посёлка, но особенно я хочу, чтобы узнали ученики нашей школы, я расскажу им на классных часах, потому что мой прадед был настоящим героем, и я горжусь им</a:t>
            </a:r>
            <a:endParaRPr lang="ru-RU" sz="2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Documents and Settings\Учитель\Рабочий стол\Материалы о ВОв кружок\фото и письма военных лет\Фото 1.jpg"/>
          <p:cNvPicPr/>
          <p:nvPr/>
        </p:nvPicPr>
        <p:blipFill>
          <a:blip r:embed="rId3" cstate="print"/>
          <a:srcRect l="5265" b="63474"/>
          <a:stretch>
            <a:fillRect/>
          </a:stretch>
        </p:blipFill>
        <p:spPr bwMode="auto">
          <a:xfrm rot="16200000">
            <a:off x="4429120" y="1785927"/>
            <a:ext cx="5786483" cy="307183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5715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ndara" pitchFamily="34" charset="0"/>
              </a:rPr>
              <a:t>Ярославцев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ndara" pitchFamily="34" charset="0"/>
              </a:rPr>
              <a:t>Данил </a:t>
            </a:r>
            <a:r>
              <a:rPr lang="ru-RU" sz="4800" b="1" dirty="0" err="1" smtClean="0">
                <a:solidFill>
                  <a:srgbClr val="0070C0"/>
                </a:solidFill>
                <a:latin typeface="Candara" pitchFamily="34" charset="0"/>
              </a:rPr>
              <a:t>Евграфович</a:t>
            </a:r>
            <a:r>
              <a:rPr lang="ru-RU" sz="4800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Candar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ndara" pitchFamily="34" charset="0"/>
              </a:rPr>
              <a:t>Герой Великой  Отечественной войны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ndara" pitchFamily="34" charset="0"/>
              </a:rPr>
              <a:t>1941-1945 г.г.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142852"/>
            <a:ext cx="8215370" cy="55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Литература и источники.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Окружные книги Памяти;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Великая Отечественная война 1941-1945 гг.: Действующая армия. —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Animi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Fortitudo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Кучково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поле, 2005;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Н. Н. Баранов, С. В. Горшков История Ханты – Мансийского автономного округа с древности до наших дней. Учебник для старших классов/ Екатеринбург НПМП “Волот” 1999;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Воспоминания внучки Т. М. Матвеевой;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Воспоминания внука С. А. Дедюхина;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Сайты: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obd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memorial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http://podvignaroda.mil.ru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http://pobediteli.ru/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Mcy;&amp;ycy; &amp;pcy;&amp;ocy;&amp;mcy;&amp;ncy;&amp;icy;&amp;mcy;, 9 &amp;mcy;&amp;acy;&amp;y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285860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5400" b="1" dirty="0" smtClean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71736" y="285728"/>
            <a:ext cx="657226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Фронтовику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   из п.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Аган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Ярославцеву Д.Е.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             посвящается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Было небо чистым и глубоким.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День был счастлив полностью, до дна.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Было озеро прозрачно 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голубое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Было всё, пока не грянула война.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Вы, надев солдатские шинели,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сжав оружие в натруженных руках.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Шли в атаки, падали на землю,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поднимались с криками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Ура!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Где-то пули рядышком свистели,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Где-то рядом падали друзья.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Так вы шли от Волги до Берлина,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жизнью завоёвывая шаг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Не хочу, чтоб снова повторилось!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Не хочу, чтоб повторилось так!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Ну, а если враг нарушит счастье,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я возьму оружие, шинель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И уйду, чтоб вырвать из ненастья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Вот такой же тёплый летний день.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Ю.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Вэлла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3582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Тема: Мой прадед  Ярославцев Данил </a:t>
            </a:r>
            <a:r>
              <a:rPr lang="ru-RU" sz="2400" b="1" dirty="0" err="1" smtClean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Евграфович</a:t>
            </a:r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Письма с фронта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Актуальность: 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жизненный и  фронтовой путь моего прадедушки никем не исследован. Ярославцев Д.Е. с июня 1941 по февраль 1946 года служил в советской армии, из них 4 года воевал на фронте и внёс свой вклад в дело Великой Победы. Это сейчас особенно важно, так как зарубежные средства массовой информации формируют общественное мнение против России и навязывают мнение о непричастности советского, российского народа к победе над фашистской Германией.</a:t>
            </a:r>
          </a:p>
          <a:p>
            <a:endParaRPr lang="ru-RU" sz="2000" b="1" dirty="0" smtClean="0">
              <a:solidFill>
                <a:srgbClr val="002060"/>
              </a:solidFill>
              <a:latin typeface="Candara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Проблема: 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о своём прадеде я многое слышала от родственников, но я сама хочу убедиться, действительно, ли мой прадед настоящий герой или его заслуги преувеличены?</a:t>
            </a:r>
          </a:p>
          <a:p>
            <a:endParaRPr lang="ru-RU" sz="2000" b="1" dirty="0" smtClean="0">
              <a:solidFill>
                <a:srgbClr val="002060"/>
              </a:solidFill>
              <a:latin typeface="Candara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Гипотеза: 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мой прадед является настоящим героем, защитником 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анкетирования учеников школы: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38ч.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5984" y="1214422"/>
          <a:ext cx="5572164" cy="333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2143108" y="1357298"/>
          <a:ext cx="6072230" cy="367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57356" y="357167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анкетирования учеников школы:</a:t>
            </a:r>
            <a:r>
              <a:rPr lang="ru-RU" sz="2400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38ч.</a:t>
            </a:r>
            <a:endParaRPr lang="ru-RU" sz="24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428728" y="1285860"/>
          <a:ext cx="6715172" cy="37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57290" y="357167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анкетирования учеников школы:</a:t>
            </a:r>
            <a:r>
              <a:rPr lang="ru-RU" sz="2800" dirty="0" smtClean="0"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38ч.</a:t>
            </a:r>
            <a:endParaRPr lang="ru-RU" sz="28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196752"/>
            <a:ext cx="76706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изучила документы из домашнего архива;</a:t>
            </a:r>
          </a:p>
          <a:p>
            <a:pPr>
              <a:buBlip>
                <a:blip r:embed="rId3"/>
              </a:buBlip>
            </a:pP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записала воспоминания родственников;</a:t>
            </a:r>
          </a:p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нашла информацию  в Интернете на сайтах</a:t>
            </a:r>
          </a:p>
          <a:p>
            <a:pPr>
              <a:buBlip>
                <a:blip r:embed="rId3"/>
              </a:buBlip>
            </a:pPr>
            <a:r>
              <a:rPr lang="ru-RU" sz="2800" u="sng" dirty="0" err="1" smtClean="0">
                <a:latin typeface="Candara" pitchFamily="34" charset="0"/>
                <a:hlinkClick r:id="rId4"/>
              </a:rPr>
              <a:t>http</a:t>
            </a:r>
            <a:r>
              <a:rPr lang="be-BY" sz="2800" u="sng" dirty="0" smtClean="0">
                <a:latin typeface="Candara" pitchFamily="34" charset="0"/>
                <a:hlinkClick r:id="rId4"/>
              </a:rPr>
              <a:t>://</a:t>
            </a:r>
            <a:r>
              <a:rPr lang="ru-RU" sz="2800" u="sng" dirty="0" err="1" smtClean="0">
                <a:latin typeface="Candara" pitchFamily="34" charset="0"/>
                <a:hlinkClick r:id="rId4"/>
              </a:rPr>
              <a:t>www</a:t>
            </a:r>
            <a:r>
              <a:rPr lang="be-BY" sz="2800" u="sng" dirty="0" smtClean="0">
                <a:latin typeface="Candara" pitchFamily="34" charset="0"/>
                <a:hlinkClick r:id="rId4"/>
              </a:rPr>
              <a:t>.</a:t>
            </a:r>
            <a:r>
              <a:rPr lang="ru-RU" sz="2800" u="sng" dirty="0" err="1" smtClean="0">
                <a:latin typeface="Candara" pitchFamily="34" charset="0"/>
                <a:hlinkClick r:id="rId4"/>
              </a:rPr>
              <a:t>obd</a:t>
            </a:r>
            <a:r>
              <a:rPr lang="be-BY" sz="2800" u="sng" dirty="0" smtClean="0">
                <a:latin typeface="Candara" pitchFamily="34" charset="0"/>
                <a:hlinkClick r:id="rId4"/>
              </a:rPr>
              <a:t>-</a:t>
            </a:r>
            <a:r>
              <a:rPr lang="ru-RU" sz="2800" u="sng" dirty="0" err="1" smtClean="0">
                <a:latin typeface="Candara" pitchFamily="34" charset="0"/>
                <a:hlinkClick r:id="rId4"/>
              </a:rPr>
              <a:t>memorial</a:t>
            </a:r>
            <a:r>
              <a:rPr lang="be-BY" sz="2800" u="sng" dirty="0" smtClean="0">
                <a:latin typeface="Candara" pitchFamily="34" charset="0"/>
                <a:hlinkClick r:id="rId4"/>
              </a:rPr>
              <a:t>.</a:t>
            </a:r>
            <a:r>
              <a:rPr lang="ru-RU" sz="2800" u="sng" dirty="0" err="1" smtClean="0">
                <a:latin typeface="Candara" pitchFamily="34" charset="0"/>
                <a:hlinkClick r:id="rId4"/>
              </a:rPr>
              <a:t>ru</a:t>
            </a:r>
            <a:r>
              <a:rPr lang="be-BY" sz="2800" u="sng" dirty="0" smtClean="0">
                <a:latin typeface="Candara" pitchFamily="34" charset="0"/>
                <a:hlinkClick r:id="rId4"/>
              </a:rPr>
              <a:t>/</a:t>
            </a:r>
            <a:r>
              <a:rPr lang="ru-RU" sz="2800" dirty="0" smtClean="0">
                <a:latin typeface="Candara" pitchFamily="34" charset="0"/>
              </a:rPr>
              <a:t>, </a:t>
            </a:r>
            <a:r>
              <a:rPr lang="ru-RU" sz="2800" u="sng" dirty="0" smtClean="0">
                <a:latin typeface="Candara" pitchFamily="34" charset="0"/>
                <a:hlinkClick r:id="rId5"/>
              </a:rPr>
              <a:t>http://podvignaroda.mil.ru</a:t>
            </a:r>
            <a:r>
              <a:rPr lang="ru-RU" sz="2800" dirty="0" smtClean="0">
                <a:latin typeface="Candara" pitchFamily="34" charset="0"/>
              </a:rPr>
              <a:t>; </a:t>
            </a:r>
            <a:r>
              <a:rPr lang="ru-RU" sz="2800" u="sng" dirty="0" smtClean="0">
                <a:latin typeface="Candara" pitchFamily="34" charset="0"/>
                <a:hlinkClick r:id="rId6"/>
              </a:rPr>
              <a:t>http://pobediteli.ru/</a:t>
            </a: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;</a:t>
            </a:r>
          </a:p>
          <a:p>
            <a:pPr lvl="0">
              <a:buBlip>
                <a:blip r:embed="rId3"/>
              </a:buBlip>
            </a:pPr>
            <a:r>
              <a:rPr lang="ru-RU" sz="2800" dirty="0" smtClean="0">
                <a:latin typeface="Candara" pitchFamily="34" charset="0"/>
                <a:cs typeface="Times New Roman" pitchFamily="18" charset="0"/>
              </a:rPr>
              <a:t>систематизировала материал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0466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ndara" pitchFamily="34" charset="0"/>
                <a:cs typeface="Times New Roman" pitchFamily="18" charset="0"/>
              </a:rPr>
              <a:t>Исследование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428605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Жизнь Ярославцева Д. Е. в мирное и военное время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itchFamily="34" charset="0"/>
            </a:endParaRPr>
          </a:p>
        </p:txBody>
      </p:sp>
      <p:pic>
        <p:nvPicPr>
          <p:cNvPr id="5" name="Рисунок 4" descr="H:\Documents and Settings\Учитель\Рабочий стол\Материалы о ВОв кружок\Ярославцев фото\яросл фото до войны и после.jpg"/>
          <p:cNvPicPr/>
          <p:nvPr/>
        </p:nvPicPr>
        <p:blipFill>
          <a:blip r:embed="rId3" cstate="print"/>
          <a:srcRect l="9221" t="25593" r="26046" b="43139"/>
          <a:stretch>
            <a:fillRect/>
          </a:stretch>
        </p:blipFill>
        <p:spPr bwMode="auto">
          <a:xfrm>
            <a:off x="4572000" y="2571744"/>
            <a:ext cx="400052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Documents and Settings\Учитель\Рабочий стол\Материалы о ВОв кружок\Ярославцев фото\яросл фото до войны и после_0001.jpg"/>
          <p:cNvPicPr/>
          <p:nvPr/>
        </p:nvPicPr>
        <p:blipFill>
          <a:blip r:embed="rId4" cstate="print"/>
          <a:srcRect l="13503" t="16521" r="17228" b="32286"/>
          <a:stretch>
            <a:fillRect/>
          </a:stretch>
        </p:blipFill>
        <p:spPr bwMode="auto">
          <a:xfrm>
            <a:off x="500034" y="1071546"/>
            <a:ext cx="42862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772</Words>
  <Application>Microsoft Office PowerPoint</Application>
  <PresentationFormat>Экран (4:3)</PresentationFormat>
  <Paragraphs>146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60</cp:revision>
  <dcterms:modified xsi:type="dcterms:W3CDTF">2017-01-06T06:44:35Z</dcterms:modified>
</cp:coreProperties>
</file>