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3" r:id="rId7"/>
    <p:sldId id="261" r:id="rId8"/>
    <p:sldId id="262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7BD7"/>
    <a:srgbClr val="D1B2E8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14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accent4">
                  <a:lumMod val="20000"/>
                  <a:lumOff val="80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rgbClr val="D1B2E8"/>
          </a:solidFill>
          <a:ln w="38100" cap="rnd">
            <a:solidFill>
              <a:srgbClr val="B07B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187624" y="448720"/>
            <a:ext cx="8172399" cy="5958161"/>
            <a:chOff x="1115616" y="1958035"/>
            <a:chExt cx="7634176" cy="46012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1958035"/>
              <a:ext cx="7165477" cy="30835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Мотивация успешности в преподавании иностранного языка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93663" y="5038122"/>
              <a:ext cx="6356129" cy="1521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</a:t>
              </a:r>
              <a:r>
                <a:rPr lang="ru-RU" sz="28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Фокина Галина Владимировна, </a:t>
              </a:r>
              <a:endPara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8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</a:t>
              </a:r>
              <a:r>
                <a:rPr lang="ru-RU" sz="28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немецкого и английского языка</a:t>
              </a:r>
              <a:endPara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8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МАОУ </a:t>
              </a:r>
              <a:r>
                <a:rPr lang="ru-RU" sz="28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«СОШ </a:t>
              </a:r>
              <a:r>
                <a:rPr lang="ru-RU" sz="28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№28» </a:t>
              </a:r>
              <a:endPara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2015</a:t>
              </a:r>
              <a:endParaRPr lang="ru-RU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571184" cy="100811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 descr="Школьники тянут ру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1988840"/>
            <a:ext cx="570547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134706"/>
              </p:ext>
            </p:extLst>
          </p:nvPr>
        </p:nvGraphicFramePr>
        <p:xfrm>
          <a:off x="539552" y="3573016"/>
          <a:ext cx="8352928" cy="2808313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477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Учение, лишенное всякого интереса и взятое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477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только силой принуждения, убивает в ученике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477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охоту к овладению знаниями. Приохотить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477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ребенка к учению гораздо более достойная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477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задача, чем приневолить.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42193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К.Д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Ушинский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88640"/>
            <a:ext cx="3312367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571184" cy="216024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Составляющие факторы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понятия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«мотивация»: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</a:p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sz="4000" dirty="0" smtClean="0">
                <a:solidFill>
                  <a:srgbClr val="FF0000"/>
                </a:solidFill>
              </a:rPr>
              <a:t>- потребность</a:t>
            </a:r>
          </a:p>
          <a:p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      - мотив</a:t>
            </a:r>
          </a:p>
          <a:p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      - цель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4653136"/>
            <a:ext cx="232758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512168"/>
          </a:xfrm>
          <a:solidFill>
            <a:srgbClr val="FFFF00"/>
          </a:solidFill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Побудителями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человеческого поведения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интересы,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стремления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желания и намерения.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ru-RU" dirty="0" smtClean="0"/>
              <a:t>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5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8640"/>
            <a:ext cx="7075473" cy="59766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7864" y="404664"/>
            <a:ext cx="8366136" cy="646331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ru-RU" sz="3600" dirty="0"/>
              <a:t>Кабинет – цитадель иностранного языка.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игра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… в игре человек испытывает такое же наслаждение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algn="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от    свободного   обнаружения   своих    способностей,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algn="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какое художник  испытывает  во  время  творчества.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algn="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Ф. Шиллер</a:t>
            </a: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</a:rPr>
              <a:t>.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25" y="3356992"/>
            <a:ext cx="3114038" cy="3221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052" y="3755369"/>
            <a:ext cx="3175755" cy="27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912768" cy="553062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4000" dirty="0">
                <a:solidFill>
                  <a:srgbClr val="C00000"/>
                </a:solidFill>
              </a:rPr>
              <a:t>Творческая самостоятельная работа </a:t>
            </a:r>
            <a:r>
              <a:rPr lang="ru-RU" sz="4000" dirty="0"/>
              <a:t>– это изложенный устно или написанный на </a:t>
            </a:r>
            <a:r>
              <a:rPr lang="ru-RU" sz="4000" dirty="0" smtClean="0"/>
              <a:t>иностранном </a:t>
            </a:r>
            <a:r>
              <a:rPr lang="ru-RU" sz="4000" dirty="0"/>
              <a:t>языке материал по определенной теме, красочно оформленный учеником в соответствии с его способностями и представленный для оценивания. </a:t>
            </a:r>
          </a:p>
        </p:txBody>
      </p:sp>
    </p:spTree>
    <p:extLst>
      <p:ext uri="{BB962C8B-B14F-4D97-AF65-F5344CB8AC3E}">
        <p14:creationId xmlns:p14="http://schemas.microsoft.com/office/powerpoint/2010/main" val="9308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792088"/>
          </a:xfrm>
          <a:solidFill>
            <a:srgbClr val="FFFF00"/>
          </a:solidFill>
        </p:spPr>
        <p:txBody>
          <a:bodyPr/>
          <a:lstStyle/>
          <a:p>
            <a:r>
              <a:rPr lang="ru-RU" dirty="0"/>
              <a:t>физкультминутки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4680520" cy="5544616"/>
          </a:xfrm>
        </p:spPr>
        <p:txBody>
          <a:bodyPr/>
          <a:lstStyle/>
          <a:p>
            <a:r>
              <a:rPr lang="ru-RU" sz="2800" dirty="0"/>
              <a:t>Использование </a:t>
            </a:r>
            <a:r>
              <a:rPr lang="ru-RU" sz="2800" dirty="0" err="1"/>
              <a:t>физминуток</a:t>
            </a:r>
            <a:r>
              <a:rPr lang="ru-RU" sz="2800" dirty="0"/>
              <a:t> </a:t>
            </a:r>
            <a:r>
              <a:rPr lang="ru-RU" sz="2800" dirty="0" smtClean="0"/>
              <a:t>ведет </a:t>
            </a:r>
            <a:r>
              <a:rPr lang="ru-RU" sz="2800" dirty="0"/>
              <a:t>к повышению творческого потенциала учащихся, к осмысленному и быстрому освоению лексического, грамматического, фонетического материала (согласно программе) и позволяет компенсировать негативные последствия переутомления.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849" y="956590"/>
            <a:ext cx="3286405" cy="2695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849" y="3941770"/>
            <a:ext cx="3283768" cy="260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Внеклассная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4680520" cy="5400600"/>
          </a:xfrm>
        </p:spPr>
        <p:txBody>
          <a:bodyPr/>
          <a:lstStyle/>
          <a:p>
            <a:r>
              <a:rPr lang="ru-RU" sz="2800" dirty="0"/>
              <a:t>При организации и проведении внеклассного мероприятия от учителя требуется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тонкое и умелое наблюдение и изучение интересов учащихся, учет их возрастных и психологических особенностей, их интересов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252" y="3737012"/>
            <a:ext cx="3240360" cy="2832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196752"/>
            <a:ext cx="3246243" cy="28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5F49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197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Mistral</vt:lpstr>
      <vt:lpstr>Monotype Corsiva</vt:lpstr>
      <vt:lpstr>Times New Roman</vt:lpstr>
      <vt:lpstr>Verdana</vt:lpstr>
      <vt:lpstr>Тема Office</vt:lpstr>
      <vt:lpstr>Презентация PowerPoint</vt:lpstr>
      <vt:lpstr>Презентация PowerPoint</vt:lpstr>
      <vt:lpstr>Составляющие факторы понятия «мотивация»: </vt:lpstr>
      <vt:lpstr>Побудителями человеческого поведения являются   интересы,  стремления, желания и намерения.  </vt:lpstr>
      <vt:lpstr>Презентация PowerPoint</vt:lpstr>
      <vt:lpstr>игра</vt:lpstr>
      <vt:lpstr> Творческая самостоятельная работа – это изложенный устно или написанный на иностранном языке материал по определенной теме, красочно оформленный учеником в соответствии с его способностями и представленный для оценивания. </vt:lpstr>
      <vt:lpstr>физкультминутки</vt:lpstr>
      <vt:lpstr>Внеклассная работа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Андрей</cp:lastModifiedBy>
  <cp:revision>20</cp:revision>
  <dcterms:created xsi:type="dcterms:W3CDTF">2014-11-07T17:01:55Z</dcterms:created>
  <dcterms:modified xsi:type="dcterms:W3CDTF">2015-08-23T07:14:51Z</dcterms:modified>
</cp:coreProperties>
</file>