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86" r:id="rId6"/>
    <p:sldId id="262" r:id="rId7"/>
    <p:sldId id="279" r:id="rId8"/>
    <p:sldId id="259" r:id="rId9"/>
    <p:sldId id="260" r:id="rId10"/>
    <p:sldId id="275" r:id="rId11"/>
    <p:sldId id="261" r:id="rId12"/>
    <p:sldId id="263" r:id="rId13"/>
    <p:sldId id="276" r:id="rId14"/>
    <p:sldId id="264" r:id="rId15"/>
    <p:sldId id="272" r:id="rId16"/>
    <p:sldId id="268" r:id="rId17"/>
    <p:sldId id="283" r:id="rId18"/>
    <p:sldId id="265" r:id="rId19"/>
    <p:sldId id="277" r:id="rId20"/>
    <p:sldId id="266" r:id="rId21"/>
    <p:sldId id="278" r:id="rId22"/>
    <p:sldId id="280" r:id="rId23"/>
    <p:sldId id="267" r:id="rId24"/>
    <p:sldId id="269" r:id="rId25"/>
    <p:sldId id="270" r:id="rId26"/>
    <p:sldId id="271" r:id="rId27"/>
    <p:sldId id="273" r:id="rId28"/>
    <p:sldId id="274" r:id="rId29"/>
    <p:sldId id="284" r:id="rId30"/>
    <p:sldId id="281" r:id="rId31"/>
    <p:sldId id="282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523"/>
    <a:srgbClr val="604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6;&#1083;&#1103;%20&#1051;&#1102;&#1076;&#1084;&#1080;&#1083;&#1099;%20&#1040;&#1083;&#1077;&#1082;&#1089;&#1072;&#1085;&#1076;&#1088;&#1086;&#1074;&#1085;&#1099;\&#1086;&#1090;&#1082;&#1088;&#1099;&#1090;&#1099;&#1081;%20&#1091;&#1088;&#1086;&#1082;\&#1091;&#1088;&#1086;&#1082;\Scriabin's%20Prometheus-%20Poem%20of%20Fire%20(online-video-cutter.com).mp4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76;&#1083;&#1103;%20&#1051;&#1102;&#1076;&#1084;&#1080;&#1083;&#1099;%20&#1040;&#1083;&#1077;&#1082;&#1089;&#1072;&#1085;&#1076;&#1088;&#1086;&#1074;&#1085;&#1099;\&#1086;&#1090;&#1082;&#1088;&#1099;&#1090;&#1099;&#1081;%20&#1091;&#1088;&#1086;&#1082;\&#1091;&#1088;&#1086;&#1082;\&#1052;&#1091;&#1079;&#1099;&#1082;&#1072;%20&#1101;&#1087;&#1086;&#1093;&#1080;%20&#1042;&#1086;&#1079;&#1088;&#1086;&#1078;&#1076;&#1077;&#1085;&#1080;&#1103;.%20&#8211;%20Galliard%20(www.petamusic.ru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76;&#1083;&#1103;%20&#1051;&#1102;&#1076;&#1084;&#1080;&#1083;&#1099;%20&#1040;&#1083;&#1077;&#1082;&#1089;&#1072;&#1085;&#1076;&#1088;&#1086;&#1074;&#1085;&#1099;\&#1086;&#1090;&#1082;&#1088;&#1099;&#1090;&#1099;&#1081;%20&#1091;&#1088;&#1086;&#1082;\&#1091;&#1088;&#1086;&#1082;\&#1084;&#1077;&#1083;&#1086;&#1076;&#1080;&#1103;.mp3" TargetMode="Externa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51;&#1102;&#1076;&#1084;&#1080;&#1083;&#1099;%20&#1040;&#1083;&#1077;&#1082;&#1089;&#1072;&#1085;&#1076;&#1088;&#1086;&#1074;&#1085;&#1099;\&#1086;&#1090;&#1082;&#1088;&#1099;&#1090;&#1099;&#1081;%20&#1091;&#1088;&#1086;&#1082;\&#1091;&#1088;&#1086;&#1082;\&#1088;&#1072;&#1093;&#1084;&#1072;&#1085;&#1080;&#1085;&#1086;&#1074;.mp3" TargetMode="Externa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76;&#1083;&#1103;%20&#1051;&#1102;&#1076;&#1084;&#1080;&#1083;&#1099;%20&#1040;&#1083;&#1077;&#1082;&#1089;&#1072;&#1085;&#1076;&#1088;&#1086;&#1074;&#1085;&#1099;\&#1086;&#1090;&#1082;&#1088;&#1099;&#1090;&#1099;&#1081;%20&#1091;&#1088;&#1086;&#1082;\&#1091;&#1088;&#1086;&#1082;\&#1040;&#1085;&#1075;&#1083;&#1080;&#1081;&#1089;&#1082;&#1072;&#1103;%20&#1052;&#1091;&#1079;&#1099;&#1082;&#1072;%20&#1101;&#1087;&#1086;&#1093;&#1080;%20&#1042;&#1086;&#1079;&#1088;&#1086;&#1078;&#1076;&#1077;&#1085;&#1080;&#1103;%20&#8211;%20Greensleeves%20(www.petamusic.ru)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908720"/>
            <a:ext cx="803240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Искусство</a:t>
            </a:r>
            <a:r>
              <a:rPr kumimoji="0" lang="ru-RU" sz="44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«Серебряного века» в контексте культурного пространства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500438"/>
            <a:ext cx="4406904" cy="228601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Интегрированный 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в 11-м классе с использованием ИКТ.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МХК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Сердюкова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Л.А.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АДЕККК МО РФ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мвдонна литта леонард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57818"/>
            <a:ext cx="4429156" cy="5635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йная вечеря леонардо да винч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63618"/>
            <a:ext cx="7929618" cy="430842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Джотто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«Бегство в Египет»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джотто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1924050" cy="2047875"/>
          </a:xfrm>
        </p:spPr>
      </p:pic>
      <p:pic>
        <p:nvPicPr>
          <p:cNvPr id="6" name="Содержимое 5" descr="бегство в египет джотто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29058" y="1357298"/>
            <a:ext cx="4598696" cy="4643470"/>
          </a:xfrm>
        </p:spPr>
      </p:pic>
      <p:sp>
        <p:nvSpPr>
          <p:cNvPr id="11" name="TextBox 10"/>
          <p:cNvSpPr txBox="1"/>
          <p:nvPr/>
        </p:nvSpPr>
        <p:spPr>
          <a:xfrm>
            <a:off x="1000100" y="41433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Джотто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Бондоне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(1266-1337)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Иван Алексеевич Бунин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(1870 – 1953)</a:t>
            </a: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i="1" dirty="0" smtClean="0">
                <a:solidFill>
                  <a:schemeClr val="bg2">
                    <a:lumMod val="10000"/>
                  </a:schemeClr>
                </a:solidFill>
              </a:rPr>
              <a:t>«Бегство в Египет»</a:t>
            </a:r>
            <a:endParaRPr lang="ru-RU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2143116"/>
            <a:ext cx="4040188" cy="3951288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По лесам бежала божья мать.</a:t>
            </a:r>
            <a:b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Куньей шубкой запахнув младенца.</a:t>
            </a:r>
            <a:b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Стлалось в небе божье полотенце,</a:t>
            </a:r>
            <a:b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Чтобы ей не сбиться, не плутать.</a:t>
            </a:r>
            <a:b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9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Холодна, морозна ночь была,</a:t>
            </a:r>
            <a:b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Дива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дивьи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в эту ночь творились:</a:t>
            </a:r>
            <a:b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Волчьи очи зеленью дымились.</a:t>
            </a:r>
            <a:b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По кустам сверкали без числа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unin_ivan_temnie_allei_v_parizhe_chit_a_demidov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520477"/>
            <a:ext cx="3052739" cy="4145299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Рафаэль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«Сикстинская Мадонна»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rafae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3" y="1643050"/>
            <a:ext cx="1785950" cy="2172965"/>
          </a:xfrm>
          <a:prstGeom prst="rect">
            <a:avLst/>
          </a:prstGeom>
        </p:spPr>
      </p:pic>
      <p:pic>
        <p:nvPicPr>
          <p:cNvPr id="7" name="Рисунок 6" descr="сикстинская мадонна рафаэ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71612"/>
            <a:ext cx="3429024" cy="4670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407194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Рафаэль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Санти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(1483-1520)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632523"/>
                </a:solidFill>
              </a:rPr>
              <a:t>Дрезденская картинная галерея</a:t>
            </a:r>
            <a:br>
              <a:rPr lang="ru-RU" sz="3600" dirty="0" smtClean="0">
                <a:solidFill>
                  <a:srgbClr val="632523"/>
                </a:solidFill>
              </a:rPr>
            </a:br>
            <a:r>
              <a:rPr lang="ru-RU" sz="3600" dirty="0" smtClean="0">
                <a:solidFill>
                  <a:srgbClr val="632523"/>
                </a:solidFill>
              </a:rPr>
              <a:t>1945 год</a:t>
            </a:r>
            <a:endParaRPr lang="ru-RU" sz="3600" dirty="0">
              <a:solidFill>
                <a:srgbClr val="632523"/>
              </a:solidFill>
            </a:endParaRPr>
          </a:p>
        </p:txBody>
      </p:sp>
      <p:pic>
        <p:nvPicPr>
          <p:cNvPr id="3" name="Рисунок 2" descr="8650b1635d5969df31f18dbd9f6e3b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6390736" cy="483391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c3043_42655168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642918"/>
            <a:ext cx="4065388" cy="5929330"/>
          </a:xfrm>
          <a:prstGeom prst="rect">
            <a:avLst/>
          </a:prstGeom>
        </p:spPr>
      </p:pic>
      <p:pic>
        <p:nvPicPr>
          <p:cNvPr id="3" name="Рисунок 2" descr="630c361380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0"/>
            <a:ext cx="5556356" cy="6704670"/>
          </a:xfrm>
          <a:prstGeom prst="rect">
            <a:avLst/>
          </a:prstGeom>
        </p:spPr>
      </p:pic>
      <p:pic>
        <p:nvPicPr>
          <p:cNvPr id="4" name="Рисунок 3" descr="31531a16fee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10039"/>
            <a:ext cx="8715404" cy="6710860"/>
          </a:xfrm>
          <a:prstGeom prst="rect">
            <a:avLst/>
          </a:prstGeom>
        </p:spPr>
      </p:pic>
      <p:pic>
        <p:nvPicPr>
          <p:cNvPr id="5" name="Рисунок 4" descr="gerettene_Bil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iser.info_15428274534c2800873293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532" y="359528"/>
            <a:ext cx="8114872" cy="598471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Тициан «Кающаяся Мария Магдалина»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кающаяся мария магдалена тици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428736"/>
            <a:ext cx="4000528" cy="4631722"/>
          </a:xfrm>
          <a:prstGeom prst="rect">
            <a:avLst/>
          </a:prstGeom>
        </p:spPr>
      </p:pic>
      <p:pic>
        <p:nvPicPr>
          <p:cNvPr id="4" name="Рисунок 3" descr="Tit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000240"/>
            <a:ext cx="1785950" cy="1975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400050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Тициан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Вечеллио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(1477 – 1576)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Борис Пастернак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(1890-1960)</a:t>
            </a: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7261918_5908616_file28816209_172d34b728595cf57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2641718" cy="395128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02225" y="642918"/>
            <a:ext cx="4041775" cy="639762"/>
          </a:xfrm>
        </p:spPr>
        <p:txBody>
          <a:bodyPr/>
          <a:lstStyle/>
          <a:p>
            <a:pPr algn="ctr"/>
            <a:r>
              <a:rPr lang="ru-RU" b="0" i="1" dirty="0" smtClean="0">
                <a:solidFill>
                  <a:schemeClr val="bg2">
                    <a:lumMod val="10000"/>
                  </a:schemeClr>
                </a:solidFill>
              </a:rPr>
              <a:t>«Магдалина»</a:t>
            </a:r>
            <a:endParaRPr lang="ru-RU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643438" y="1857364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 людей пред праздником уборка.                                                 В стороне от этой толчеи Обмываю миром из ведерка       Я стопы пречистые твои.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Шарю и не нахожу сандалий. Ничего не вижу из-за слез.                На глаза мне пеленой упали Пряди распустившихся волос.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Ноги я твои в подол уперла,     Их слезами облила,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Исус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Ниткой бус их обмотала с горла,                                                    В волосы зарыла, как в бурнус.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Цели урока: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Использовать беседу </a:t>
            </a:r>
            <a:r>
              <a:rPr lang="ru-RU" dirty="0" smtClean="0"/>
              <a:t>как активную форму развивающего обучения;</a:t>
            </a:r>
          </a:p>
          <a:p>
            <a:r>
              <a:rPr lang="ru-RU" dirty="0" smtClean="0"/>
              <a:t>Дать доказательное представление о едином культурном пространстве;</a:t>
            </a:r>
          </a:p>
          <a:p>
            <a:r>
              <a:rPr lang="ru-RU" dirty="0" smtClean="0"/>
              <a:t>Повторить материал о поэзии серебряного века.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32523"/>
                </a:solidFill>
                <a:latin typeface="Monotype Corsiva" pitchFamily="66" charset="0"/>
              </a:rPr>
              <a:t>Тициа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 «Святой Себастьян»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святой себастьян тици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169712"/>
            <a:ext cx="2629166" cy="4956451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Валерий Брюсов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(1873 – 1924)</a:t>
            </a: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78922"/>
            <a:ext cx="2867028" cy="4107018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i="1" dirty="0" smtClean="0">
                <a:solidFill>
                  <a:schemeClr val="bg2">
                    <a:lumMod val="10000"/>
                  </a:schemeClr>
                </a:solidFill>
              </a:rPr>
              <a:t>«Себастьян»</a:t>
            </a:r>
            <a:endParaRPr lang="ru-RU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 медленном огне горишь ты и сгораешь, Душа моя!                                    На медленном огне горишь ты и сгораешь,                            Свой стон тая.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Стоишь, как Себастьян, пронизанный стрелами,                Без сил вздохнуть.    Стоишь, как Себастьян, пронизанный стрелами       В плечо и грудь.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Николай Гумилев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(1886 – 1921)</a:t>
            </a: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0312Литературные-чтения.-Николай-Гумилё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2295914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i="1" dirty="0" smtClean="0">
                <a:solidFill>
                  <a:schemeClr val="bg2">
                    <a:lumMod val="10000"/>
                  </a:schemeClr>
                </a:solidFill>
              </a:rPr>
              <a:t>«Юдифь»</a:t>
            </a:r>
            <a:endParaRPr lang="ru-RU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Какой мудрейшею из мудрых пифий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Поведан будет нам нелицемерный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Рассказ об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иудеянке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Юдифи,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 вавилонянине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Олоферне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Ведь много дней томилась Иудея,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Опалена горячими ветрами,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Ни спорить, ни покорствовать не смея,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Пред красными, как зарево, шатрами.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Джорджоне «Юдифь»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юдифь джорджо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214422"/>
            <a:ext cx="2232244" cy="5072074"/>
          </a:xfrm>
          <a:prstGeom prst="rect">
            <a:avLst/>
          </a:prstGeom>
        </p:spPr>
      </p:pic>
      <p:pic>
        <p:nvPicPr>
          <p:cNvPr id="5" name="Рисунок 4" descr="Giorgione_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500174"/>
            <a:ext cx="1531909" cy="1857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342900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32523"/>
                </a:solidFill>
              </a:rPr>
              <a:t>Джорджоне </a:t>
            </a:r>
          </a:p>
          <a:p>
            <a:r>
              <a:rPr lang="ru-RU" dirty="0" smtClean="0">
                <a:solidFill>
                  <a:srgbClr val="632523"/>
                </a:solidFill>
              </a:rPr>
              <a:t>(1478-1510)</a:t>
            </a:r>
            <a:endParaRPr lang="ru-RU" dirty="0">
              <a:solidFill>
                <a:srgbClr val="632523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Михаил Александрович Врубель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(1856-1910)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128586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632523"/>
                </a:solidFill>
              </a:rPr>
              <a:t>«Пан»</a:t>
            </a:r>
            <a:endParaRPr lang="ru-RU" sz="1800" dirty="0">
              <a:solidFill>
                <a:srgbClr val="632523"/>
              </a:solidFill>
            </a:endParaRPr>
          </a:p>
        </p:txBody>
      </p:sp>
      <p:pic>
        <p:nvPicPr>
          <p:cNvPr id="5" name="Содержимое 4" descr="пан врубел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1928802"/>
            <a:ext cx="3400613" cy="4121955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121442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632523"/>
                </a:solidFill>
              </a:rPr>
              <a:t>«Царевна лебедь»</a:t>
            </a:r>
            <a:endParaRPr lang="ru-RU" sz="1800" dirty="0">
              <a:solidFill>
                <a:srgbClr val="632523"/>
              </a:solidFill>
            </a:endParaRPr>
          </a:p>
        </p:txBody>
      </p:sp>
      <p:pic>
        <p:nvPicPr>
          <p:cNvPr id="6" name="Содержимое 5" descr="Vrubel_Tsarevna_Leb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907078"/>
            <a:ext cx="2863089" cy="4219085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rubel_De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775" y="785794"/>
            <a:ext cx="7593439" cy="4302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535782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32523"/>
                </a:solidFill>
              </a:rPr>
              <a:t>«Демон сидящий»</a:t>
            </a:r>
            <a:endParaRPr lang="ru-RU" b="1" dirty="0">
              <a:solidFill>
                <a:srgbClr val="632523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«Демон поверженный»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демон поверже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7842" y="1350870"/>
            <a:ext cx="8066123" cy="422127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32523"/>
                </a:solidFill>
              </a:rPr>
              <a:t>Симфоническая «Поэма огня»</a:t>
            </a:r>
            <a:endParaRPr lang="ru-RU" dirty="0">
              <a:solidFill>
                <a:srgbClr val="63252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4500562" y="2428868"/>
            <a:ext cx="4114799" cy="274001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632523"/>
                </a:solidFill>
              </a:rPr>
              <a:t>Все мы – единый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632523"/>
                </a:solidFill>
              </a:rPr>
              <a:t>    Ток, устремленный,   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632523"/>
                </a:solidFill>
              </a:rPr>
              <a:t>    К мигу от вечности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632523"/>
                </a:solidFill>
              </a:rPr>
              <a:t>    В путь человечности</a:t>
            </a:r>
            <a:r>
              <a:rPr lang="ru-RU" i="1" dirty="0" smtClean="0">
                <a:solidFill>
                  <a:srgbClr val="632523"/>
                </a:solidFill>
              </a:rPr>
              <a:t>.   </a:t>
            </a:r>
            <a:endParaRPr lang="ru-RU" dirty="0"/>
          </a:p>
        </p:txBody>
      </p:sp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735"/>
            <a:ext cx="2571768" cy="2890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3042" y="442913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632523"/>
                </a:solidFill>
              </a:rPr>
              <a:t>Скрябин А.Н.</a:t>
            </a:r>
          </a:p>
          <a:p>
            <a:pPr algn="ctr"/>
            <a:r>
              <a:rPr lang="ru-RU" sz="2000" dirty="0" smtClean="0">
                <a:solidFill>
                  <a:srgbClr val="632523"/>
                </a:solidFill>
              </a:rPr>
              <a:t>(1871-1915</a:t>
            </a:r>
            <a:r>
              <a:rPr lang="ru-RU" dirty="0" smtClean="0">
                <a:solidFill>
                  <a:srgbClr val="632523"/>
                </a:solidFill>
              </a:rPr>
              <a:t>)</a:t>
            </a:r>
            <a:endParaRPr lang="ru-RU" dirty="0">
              <a:solidFill>
                <a:srgbClr val="632523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32523"/>
                </a:solidFill>
              </a:rPr>
              <a:t>«Поэма огня»</a:t>
            </a:r>
            <a:endParaRPr lang="ru-RU" dirty="0">
              <a:solidFill>
                <a:srgbClr val="632523"/>
              </a:solidFill>
            </a:endParaRPr>
          </a:p>
        </p:txBody>
      </p:sp>
      <p:pic>
        <p:nvPicPr>
          <p:cNvPr id="7" name="Scriabin's Prometheus- Poem of Fire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0512" y="1330497"/>
            <a:ext cx="7549140" cy="4246391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Проблемный вопрос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Почему существует единство культурного пространства?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i="1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«Искусство – это посредствующее звено между нами и вечностью»       Э.Гофман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7" name="Содержимое 16" descr="0042-042-Italjanskoe-Vozrozhdeni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90535" y="1285860"/>
            <a:ext cx="4133851" cy="3100388"/>
          </a:xfrm>
        </p:spPr>
      </p:pic>
      <p:pic>
        <p:nvPicPr>
          <p:cNvPr id="16" name="Содержимое 15" descr="img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52936" y="2928934"/>
            <a:ext cx="4300539" cy="3225405"/>
          </a:xfrm>
        </p:spPr>
      </p:pic>
      <p:pic>
        <p:nvPicPr>
          <p:cNvPr id="18" name="Музыка эпохи Возрождения. – Galliard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00364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8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Творческая мастерская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(создание образовательного продукта)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1857364"/>
            <a:ext cx="4038600" cy="2400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Напишите мини-сочинение по высказыванию поэта Серебряного века </a:t>
            </a:r>
            <a:r>
              <a:rPr lang="ru-RU" i="1" dirty="0" smtClean="0"/>
              <a:t>Валерия Брюсова:</a:t>
            </a:r>
          </a:p>
        </p:txBody>
      </p:sp>
      <p:pic>
        <p:nvPicPr>
          <p:cNvPr id="7" name="Содержимое 6" descr="v_ja_brusov_unomu_poetu_18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57884" y="1571612"/>
            <a:ext cx="2214578" cy="2587372"/>
          </a:xfrm>
        </p:spPr>
      </p:pic>
      <p:sp>
        <p:nvSpPr>
          <p:cNvPr id="8" name="TextBox 7"/>
          <p:cNvSpPr txBox="1"/>
          <p:nvPr/>
        </p:nvSpPr>
        <p:spPr>
          <a:xfrm>
            <a:off x="1214414" y="4357694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«Создание искусства – это притворённые двери в Вечность»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Урок закончен!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720190071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42909" y="428604"/>
            <a:ext cx="8030995" cy="5214974"/>
          </a:xfrm>
        </p:spPr>
      </p:pic>
      <p:pic>
        <p:nvPicPr>
          <p:cNvPr id="8" name="рахманин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2899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49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Автор презентации преподаватель МХК АДЕККК МО РФ </a:t>
            </a:r>
          </a:p>
          <a:p>
            <a:pPr algn="ctr"/>
            <a:r>
              <a:rPr lang="ru-RU" sz="2000" dirty="0" err="1" smtClean="0"/>
              <a:t>Сердюкова</a:t>
            </a:r>
            <a:r>
              <a:rPr lang="ru-RU" sz="2000" dirty="0" smtClean="0"/>
              <a:t> Людмила Александровна</a:t>
            </a:r>
            <a:endParaRPr lang="ru-RU" sz="2000" dirty="0"/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Проблемный вопрос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Почему существует единство культурного пространства?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Эпоха Возрождения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da_vin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340768"/>
            <a:ext cx="3400637" cy="2592288"/>
          </a:xfrm>
          <a:prstGeom prst="rect">
            <a:avLst/>
          </a:prstGeom>
        </p:spPr>
      </p:pic>
      <p:pic>
        <p:nvPicPr>
          <p:cNvPr id="7" name="Рисунок 6" descr="Giorgione_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40768"/>
            <a:ext cx="2553789" cy="3096344"/>
          </a:xfrm>
          <a:prstGeom prst="rect">
            <a:avLst/>
          </a:prstGeom>
        </p:spPr>
      </p:pic>
      <p:pic>
        <p:nvPicPr>
          <p:cNvPr id="8" name="Рисунок 7" descr="rafae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852936"/>
            <a:ext cx="2522364" cy="3068960"/>
          </a:xfrm>
          <a:prstGeom prst="rect">
            <a:avLst/>
          </a:prstGeom>
        </p:spPr>
      </p:pic>
      <p:pic>
        <p:nvPicPr>
          <p:cNvPr id="9" name="Рисунок 8" descr="джот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149080"/>
            <a:ext cx="1924050" cy="204787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Дмитрий Мережковский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(1865 – 1941)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merejkovski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59141"/>
            <a:ext cx="2428892" cy="347188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497205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О, Винчи, ты во всем — единый: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Ты победил старинный плен.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Какою мудростью змеиной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Твой страшный лик запечатлен!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Уже, как мы, разнообразный,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Сомненьем дерзким ты велик,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Ты в глубочайшие соблазны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Всего, что двойственно, проник.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Возрождение 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(Ренессанс)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i="1" dirty="0">
              <a:latin typeface="Monotype Corsiva" pitchFamily="66" charset="0"/>
            </a:endParaRPr>
          </a:p>
        </p:txBody>
      </p:sp>
      <p:pic>
        <p:nvPicPr>
          <p:cNvPr id="5" name="Содержимое 4" descr="da_vinchi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928802"/>
            <a:ext cx="4310304" cy="3286128"/>
          </a:xfrm>
        </p:spPr>
      </p:pic>
      <p:sp>
        <p:nvSpPr>
          <p:cNvPr id="7" name="TextBox 6"/>
          <p:cNvSpPr txBox="1"/>
          <p:nvPr/>
        </p:nvSpPr>
        <p:spPr>
          <a:xfrm>
            <a:off x="857224" y="414338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Леонардо да Винчи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(1452 – 1519)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28599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«Где дух не водит рукой художника, там нет искусства»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Английская Музыка эпохи Возрождения – Greensleeves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na-lis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5984" y="596552"/>
            <a:ext cx="5643602" cy="5143833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мадонна с цветком леонардо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928926" y="409342"/>
            <a:ext cx="3786214" cy="5934539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389</Words>
  <Application>Microsoft Office PowerPoint</Application>
  <PresentationFormat>Экран (4:3)</PresentationFormat>
  <Paragraphs>70</Paragraphs>
  <Slides>32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Цели урока:</vt:lpstr>
      <vt:lpstr> «Искусство – это посредствующее звено между нами и вечностью»       Э.Гофман </vt:lpstr>
      <vt:lpstr>Проблемный вопрос:</vt:lpstr>
      <vt:lpstr>Эпоха Возрождения</vt:lpstr>
      <vt:lpstr>Дмитрий Мережковский  (1865 – 1941) </vt:lpstr>
      <vt:lpstr> Возрождение  (Ренессанс) </vt:lpstr>
      <vt:lpstr>Слайд 8</vt:lpstr>
      <vt:lpstr>Слайд 9</vt:lpstr>
      <vt:lpstr>Слайд 10</vt:lpstr>
      <vt:lpstr>Слайд 11</vt:lpstr>
      <vt:lpstr>Джотто «Бегство в Египет»</vt:lpstr>
      <vt:lpstr>Иван Алексеевич Бунин (1870 – 1953)</vt:lpstr>
      <vt:lpstr>Рафаэль  «Сикстинская Мадонна»</vt:lpstr>
      <vt:lpstr>Дрезденская картинная галерея 1945 год</vt:lpstr>
      <vt:lpstr>Слайд 16</vt:lpstr>
      <vt:lpstr>Слайд 17</vt:lpstr>
      <vt:lpstr>Тициан «Кающаяся Мария Магдалина»</vt:lpstr>
      <vt:lpstr>Борис Пастернак (1890-1960)</vt:lpstr>
      <vt:lpstr>Тициан «Святой Себастьян»</vt:lpstr>
      <vt:lpstr>Валерий Брюсов (1873 – 1924)</vt:lpstr>
      <vt:lpstr>Николай Гумилев (1886 – 1921)</vt:lpstr>
      <vt:lpstr>Джорджоне «Юдифь»</vt:lpstr>
      <vt:lpstr>Михаил Александрович Врубель  (1856-1910)</vt:lpstr>
      <vt:lpstr>Слайд 25</vt:lpstr>
      <vt:lpstr>«Демон поверженный»</vt:lpstr>
      <vt:lpstr>Симфоническая «Поэма огня»</vt:lpstr>
      <vt:lpstr>«Поэма огня»</vt:lpstr>
      <vt:lpstr>Проблемный вопрос:</vt:lpstr>
      <vt:lpstr>Творческая мастерская (создание образовательного продукта)</vt:lpstr>
      <vt:lpstr>Урок закончен!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Кадетский Корпус Аксайский</cp:lastModifiedBy>
  <cp:revision>55</cp:revision>
  <dcterms:created xsi:type="dcterms:W3CDTF">2013-08-18T07:43:00Z</dcterms:created>
  <dcterms:modified xsi:type="dcterms:W3CDTF">2016-12-29T10:01:53Z</dcterms:modified>
</cp:coreProperties>
</file>