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8"/>
  </p:notesMasterIdLst>
  <p:sldIdLst>
    <p:sldId id="281" r:id="rId2"/>
    <p:sldId id="282" r:id="rId3"/>
    <p:sldId id="286" r:id="rId4"/>
    <p:sldId id="292" r:id="rId5"/>
    <p:sldId id="296" r:id="rId6"/>
    <p:sldId id="283" r:id="rId7"/>
    <p:sldId id="285" r:id="rId8"/>
    <p:sldId id="258" r:id="rId9"/>
    <p:sldId id="297" r:id="rId10"/>
    <p:sldId id="260" r:id="rId11"/>
    <p:sldId id="275" r:id="rId12"/>
    <p:sldId id="262" r:id="rId13"/>
    <p:sldId id="263" r:id="rId14"/>
    <p:sldId id="264" r:id="rId15"/>
    <p:sldId id="295" r:id="rId16"/>
    <p:sldId id="291" r:id="rId17"/>
    <p:sldId id="267" r:id="rId18"/>
    <p:sldId id="276" r:id="rId19"/>
    <p:sldId id="269" r:id="rId20"/>
    <p:sldId id="270" r:id="rId21"/>
    <p:sldId id="299" r:id="rId22"/>
    <p:sldId id="277" r:id="rId23"/>
    <p:sldId id="279" r:id="rId24"/>
    <p:sldId id="293" r:id="rId25"/>
    <p:sldId id="294" r:id="rId26"/>
    <p:sldId id="28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8E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94" autoAdjust="0"/>
    <p:restoredTop sz="94660"/>
  </p:normalViewPr>
  <p:slideViewPr>
    <p:cSldViewPr>
      <p:cViewPr varScale="1">
        <p:scale>
          <a:sx n="68" d="100"/>
          <a:sy n="68" d="100"/>
        </p:scale>
        <p:origin x="-14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9CEB16-83A2-4F91-B4FB-847C7F809486}" type="datetimeFigureOut">
              <a:rPr lang="ru-RU" smtClean="0"/>
              <a:pPr/>
              <a:t>16.10.2016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9BB5A7-66B7-49B2-B09B-EF39306B7B6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BB5A7-66B7-49B2-B09B-EF39306B7B6C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</a:t>
            </a:r>
            <a:r>
              <a:rPr lang="ru-RU" dirty="0" smtClean="0"/>
              <a:t>цены</a:t>
            </a:r>
            <a:r>
              <a:rPr lang="ru-RU" baseline="0" dirty="0" smtClean="0"/>
              <a:t> из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BB5A7-66B7-49B2-B09B-EF39306B7B6C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16.10.2016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16" descr="Описание: http://www.astrakhan-24.ru/upload/images/2015/april/9/news_09042015_0957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911519"/>
            <a:ext cx="8572560" cy="5660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857224" y="1142984"/>
            <a:ext cx="73581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latin typeface="a_CityNovaTtlSpUpLt" pitchFamily="18" charset="-52"/>
              </a:rPr>
              <a:t>Здравствуй, театр!</a:t>
            </a:r>
            <a:endParaRPr lang="ru-RU" sz="5400" b="1" dirty="0">
              <a:solidFill>
                <a:schemeClr val="bg1"/>
              </a:solidFill>
            </a:endParaRPr>
          </a:p>
        </p:txBody>
      </p:sp>
      <p:pic>
        <p:nvPicPr>
          <p:cNvPr id="1029" name="Рисунок 0" descr="Описание: Маск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3786190"/>
            <a:ext cx="1143008" cy="1143008"/>
          </a:xfrm>
          <a:prstGeom prst="flowChartConnector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Дом\Desktop\Мой театр Жар-птица на сайт\Вавилина0003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8333" t="5660" r="5556"/>
          <a:stretch>
            <a:fillRect/>
          </a:stretch>
        </p:blipFill>
        <p:spPr bwMode="auto">
          <a:xfrm>
            <a:off x="6643702" y="3571876"/>
            <a:ext cx="1571636" cy="1643074"/>
          </a:xfrm>
          <a:prstGeom prst="flowChartConnector">
            <a:avLst/>
          </a:prstGeom>
          <a:noFill/>
        </p:spPr>
      </p:pic>
      <p:pic>
        <p:nvPicPr>
          <p:cNvPr id="9" name="Рисунок 77" descr="Описание: http://www.evgenik.biz/jpg/1_1-maski-shut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2" y="3571876"/>
            <a:ext cx="1707709" cy="1643074"/>
          </a:xfrm>
          <a:prstGeom prst="flowChartConnector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7467600" cy="1571636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357298"/>
            <a:ext cx="8215370" cy="5286412"/>
          </a:xfrm>
        </p:spPr>
        <p:txBody>
          <a:bodyPr>
            <a:normAutofit/>
          </a:bodyPr>
          <a:lstStyle/>
          <a:p>
            <a:pPr>
              <a:buNone/>
            </a:pPr>
            <a:endParaRPr lang="ru-RU" b="1" u="sng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ru-RU" b="1" u="sng" dirty="0" smtClean="0">
              <a:solidFill>
                <a:srgbClr val="FF0000"/>
              </a:solidFill>
            </a:endParaRPr>
          </a:p>
        </p:txBody>
      </p:sp>
      <p:pic>
        <p:nvPicPr>
          <p:cNvPr id="5" name="Рисунок 4" descr="img1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642918"/>
            <a:ext cx="8358246" cy="542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24" y="1071547"/>
            <a:ext cx="6286576" cy="5000660"/>
          </a:xfrm>
          <a:prstGeom prst="rect">
            <a:avLst/>
          </a:prstGeom>
        </p:spPr>
      </p:pic>
      <p:pic>
        <p:nvPicPr>
          <p:cNvPr id="3" name="Рисунок 2" descr="img1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500041"/>
            <a:ext cx="8143932" cy="59966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0"/>
            <a:ext cx="8429684" cy="6572272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Первым результатом работы театра-студии стали: оформление сцены и зрительного зала. Создание костюмерной. </a:t>
            </a:r>
          </a:p>
          <a:p>
            <a:pPr>
              <a:buNone/>
            </a:pPr>
            <a:endParaRPr lang="ru-RU" sz="2000" dirty="0" smtClean="0"/>
          </a:p>
        </p:txBody>
      </p:sp>
      <p:pic>
        <p:nvPicPr>
          <p:cNvPr id="4" name="Рисунок 3" descr="img1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571612"/>
            <a:ext cx="2848098" cy="42729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img1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7620" y="1571612"/>
            <a:ext cx="4936057" cy="44090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85721" y="6000768"/>
            <a:ext cx="32861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Эмблема театра –   студии 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14810" y="6143644"/>
            <a:ext cx="4429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Зрительный зал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7467600" cy="57148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Оформление сцены  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img1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857232"/>
            <a:ext cx="8072494" cy="54983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Оформление холла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img1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6263" y="1000108"/>
            <a:ext cx="4709943" cy="332143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img1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1934" y="2643182"/>
            <a:ext cx="4429156" cy="406275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полов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1785926"/>
            <a:ext cx="7358114" cy="478634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85720" y="0"/>
            <a:ext cx="85725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Были поставлены два спектакля «Золушка» по сказке Ш. Перро либретто Чуриловой с </a:t>
            </a:r>
            <a:r>
              <a:rPr lang="ru-RU" sz="2800" b="1" dirty="0" smtClean="0">
                <a:solidFill>
                  <a:srgbClr val="C00000"/>
                </a:solidFill>
              </a:rPr>
              <a:t>д</a:t>
            </a:r>
            <a:r>
              <a:rPr lang="ru-RU" sz="2800" b="1" dirty="0" smtClean="0">
                <a:solidFill>
                  <a:srgbClr val="C00000"/>
                </a:solidFill>
              </a:rPr>
              <a:t>вумя </a:t>
            </a:r>
            <a:r>
              <a:rPr lang="ru-RU" sz="2800" b="1" dirty="0" smtClean="0">
                <a:solidFill>
                  <a:srgbClr val="C00000"/>
                </a:solidFill>
              </a:rPr>
              <a:t>составами. В первый состав входили дети подготовительных групп.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500034" y="0"/>
            <a:ext cx="828680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Одна из любимых сказок детей «ЗОЛУШКА»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 самостоятельно выбирали для себя роли и с удовольствием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исполняли их, раскрывая характер своего героя.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Большую радость детям доставили костюмы.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156.jpg"/>
          <p:cNvPicPr>
            <a:picLocks noChangeAspect="1"/>
          </p:cNvPicPr>
          <p:nvPr/>
        </p:nvPicPr>
        <p:blipFill>
          <a:blip r:embed="rId2" cstate="print"/>
          <a:srcRect l="7272" t="7658" r="7273" b="16907"/>
          <a:stretch>
            <a:fillRect/>
          </a:stretch>
        </p:blipFill>
        <p:spPr>
          <a:xfrm>
            <a:off x="285720" y="1857364"/>
            <a:ext cx="2571768" cy="4643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Дом\Desktop\Мой театр Жар-птица на сайт\Вавилина00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2285992"/>
            <a:ext cx="5715040" cy="43465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Сцены из спектакля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 «Золушка»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43050"/>
            <a:ext cx="8401080" cy="4830902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000" b="1" dirty="0"/>
          </a:p>
        </p:txBody>
      </p:sp>
      <p:pic>
        <p:nvPicPr>
          <p:cNvPr id="4" name="Рисунок 3" descr="img1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16" y="3571876"/>
            <a:ext cx="2143140" cy="30185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img160.jpg"/>
          <p:cNvPicPr>
            <a:picLocks noChangeAspect="1"/>
          </p:cNvPicPr>
          <p:nvPr/>
        </p:nvPicPr>
        <p:blipFill>
          <a:blip r:embed="rId3" cstate="print"/>
          <a:srcRect t="14894"/>
          <a:stretch>
            <a:fillRect/>
          </a:stretch>
        </p:blipFill>
        <p:spPr>
          <a:xfrm>
            <a:off x="6858016" y="428604"/>
            <a:ext cx="2086851" cy="3071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img1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1214422"/>
            <a:ext cx="3000396" cy="52864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img16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57554" y="1285860"/>
            <a:ext cx="3357586" cy="52864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214422"/>
            <a:ext cx="3643338" cy="54292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 descr="img1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1214422"/>
            <a:ext cx="3714776" cy="5429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57158" y="0"/>
            <a:ext cx="82153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Во второй состав входили взрослые – воспитатели. Спектакль был показан на Новогоднем празднике.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58272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Взрослые принимали активное участие в постановке спектакля вместе с детьми, что вызывало повышенный интерес у детей и желание лучше и ярче раскрывать свою роль – как взрослые артисты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43050"/>
            <a:ext cx="8329642" cy="4830902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 descr="img1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5" y="2000240"/>
            <a:ext cx="4000529" cy="45720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img1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1928802"/>
            <a:ext cx="3643338" cy="46434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4" descr="Описание: http://ds-parkoviy.ucoz.ru/tea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46" y="3547556"/>
            <a:ext cx="3535122" cy="3310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14282" y="428604"/>
            <a:ext cx="892971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Мир детства, внутренний мир ребёнка-ключ ко многим волнующим проблемам нашей жизни, а раскрыть эту заветную дверь в мир детского сознания, поможет игра.</a:t>
            </a:r>
            <a:endParaRPr lang="en-US" sz="2400" b="1" dirty="0" smtClean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Вся жизнь детей насыщена игрой, каждый ребенок хочет сыграть свою роль. </a:t>
            </a:r>
            <a:endParaRPr lang="en-US" sz="2400" b="1" dirty="0" smtClean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 как это сделать? </a:t>
            </a:r>
            <a:endParaRPr lang="en-US" sz="2400" b="1" dirty="0" smtClean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научить малыша играть, брать на себя роль и действовать?</a:t>
            </a:r>
            <a:endParaRPr lang="en-US" sz="2400" b="1" dirty="0" smtClean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29058" y="3571876"/>
            <a:ext cx="50006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Этому поможет театр </a:t>
            </a:r>
            <a:endParaRPr lang="en-US" sz="4000" b="1" dirty="0" smtClean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театрализованные игры.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6154758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Большое место в жизни детей занимают сказки. Первые сказки, которые мы начинали драматизировать с детьми младшей группы, были «Теремок» и «Рукавичка». Дети, изображая зверушек, подражали им мимикой, интонацией и жестами. Дети очень полюбили эту сказку, играли в теремок и днем и вечером. И конечно же, такая игра -  драматизация переросла в музыкальный спектакль «Теремок».</a:t>
            </a:r>
            <a:b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6572272"/>
            <a:ext cx="8358246" cy="71438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0"/>
            <a:ext cx="80724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Каждому полюбилась своя роль, но при необходимости дети могли заменить друг друга. Каждый знал чужую роль не хуже своей. Интерес к этой сказке усилили костюмы и декорации, которые нам помогали делать родители.</a:t>
            </a:r>
            <a:endParaRPr lang="ru-RU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 descr="img1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928802"/>
            <a:ext cx="3833192" cy="465897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 descr="img1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928802"/>
            <a:ext cx="3918200" cy="471490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928670"/>
            <a:ext cx="3929090" cy="5760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mg1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1000108"/>
            <a:ext cx="3714776" cy="5643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786181" y="0"/>
            <a:ext cx="50006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спектакля «Теремок».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85918" y="0"/>
            <a:ext cx="34074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C</a:t>
            </a:r>
            <a:r>
              <a:rPr lang="ru-RU" sz="3200" dirty="0" smtClean="0">
                <a:solidFill>
                  <a:srgbClr val="C00000"/>
                </a:solidFill>
              </a:rPr>
              <a:t>цены из</a:t>
            </a:r>
            <a:endParaRPr lang="ru-RU"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1643050"/>
            <a:ext cx="7412120" cy="48767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28596" y="0"/>
            <a:ext cx="82153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Всем нашлись роли по душе, даже малоактивные дети, надев маски зайчиков,  с удовольствием резвились на полянке, пока не пришел страшный волк. 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0"/>
            <a:ext cx="757242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Итоги наблюдений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осуществленных в процессе этой сложной, но такой важной и интересной работы, позволили сделать выводы о позитивных результатах проведенной работы. </a:t>
            </a: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Подавляющее число детей -</a:t>
            </a: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свободно владеют импровизационными умениями,</a:t>
            </a: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умело используют средства театральной выразительности: мимику, жест, движения, интонацию,</a:t>
            </a: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владеют техникой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кукловождения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 </a:t>
            </a: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владеют простейшими исполнительскими навыками и активно участвуют в театрализованных представлениях; </a:t>
            </a: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удовольствием выполняют творческие задания; стали намного добрее, общительней, внимательней друг к другу.</a:t>
            </a:r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0"/>
            <a:ext cx="8501122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200" b="1" dirty="0" smtClean="0">
                <a:solidFill>
                  <a:srgbClr val="C00000"/>
                </a:solidFill>
              </a:rPr>
              <a:t>Своей целью в работе над спектаклями я ставила:</a:t>
            </a:r>
          </a:p>
          <a:p>
            <a:pPr>
              <a:buFont typeface="Wingdings" pitchFamily="2" charset="2"/>
              <a:buChar char="v"/>
            </a:pPr>
            <a:r>
              <a:rPr lang="ru-RU" sz="3200" dirty="0" smtClean="0">
                <a:solidFill>
                  <a:srgbClr val="C00000"/>
                </a:solidFill>
              </a:rPr>
              <a:t>научить ребенка передавать эмоциональное состояние;</a:t>
            </a:r>
          </a:p>
          <a:p>
            <a:pPr>
              <a:buFont typeface="Wingdings" pitchFamily="2" charset="2"/>
              <a:buChar char="v"/>
            </a:pPr>
            <a:r>
              <a:rPr lang="ru-RU" sz="3200" dirty="0" smtClean="0">
                <a:solidFill>
                  <a:srgbClr val="C00000"/>
                </a:solidFill>
              </a:rPr>
              <a:t>преодолеть скованность;</a:t>
            </a:r>
          </a:p>
          <a:p>
            <a:pPr>
              <a:buFont typeface="Wingdings" pitchFamily="2" charset="2"/>
              <a:buChar char="v"/>
            </a:pPr>
            <a:r>
              <a:rPr lang="ru-RU" sz="3200" dirty="0" smtClean="0">
                <a:solidFill>
                  <a:srgbClr val="C00000"/>
                </a:solidFill>
              </a:rPr>
              <a:t>научить владеть средствами образной выразительности;</a:t>
            </a:r>
          </a:p>
          <a:p>
            <a:pPr>
              <a:buFont typeface="Wingdings" pitchFamily="2" charset="2"/>
              <a:buChar char="v"/>
            </a:pPr>
            <a:r>
              <a:rPr lang="ru-RU" sz="3200" dirty="0" smtClean="0">
                <a:solidFill>
                  <a:srgbClr val="C00000"/>
                </a:solidFill>
              </a:rPr>
              <a:t>научить слушать и отвечать, т.е. вести диалог, монолог;</a:t>
            </a:r>
          </a:p>
          <a:p>
            <a:pPr algn="ctr">
              <a:buNone/>
            </a:pPr>
            <a:r>
              <a:rPr lang="ru-RU" sz="3200" dirty="0" smtClean="0">
                <a:solidFill>
                  <a:srgbClr val="C00000"/>
                </a:solidFill>
              </a:rPr>
              <a:t>Я думаю, что многое из того, что перечислила, мне удалось сделать. </a:t>
            </a:r>
          </a:p>
          <a:p>
            <a:pPr algn="ctr">
              <a:buNone/>
            </a:pPr>
            <a:r>
              <a:rPr lang="ru-RU" sz="3200" b="1" dirty="0" smtClean="0">
                <a:solidFill>
                  <a:srgbClr val="C00000"/>
                </a:solidFill>
              </a:rPr>
              <a:t>А спектакль – это не самоцель, а повод, чтобы заниматься…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357166"/>
            <a:ext cx="807249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6000" dirty="0" smtClean="0">
                <a:solidFill>
                  <a:srgbClr val="FF0000"/>
                </a:solidFill>
              </a:rPr>
              <a:t> </a:t>
            </a:r>
            <a:endParaRPr lang="ru-RU" sz="6000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ru-RU" sz="6000" b="1" dirty="0" smtClean="0">
                <a:solidFill>
                  <a:srgbClr val="C00000"/>
                </a:solidFill>
              </a:rPr>
              <a:t>Спасибо за внимание!</a:t>
            </a:r>
            <a:endParaRPr lang="ru-RU" sz="6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214291"/>
            <a:ext cx="857256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Театрализованная деятельность –  </a:t>
            </a:r>
            <a:r>
              <a:rPr lang="ru-RU" sz="3200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это самый распространенный вид детского творчества. Она близка и понятна ребенку, глубоко лежит в его природе и находит свое отражение стихийно, потому что связана с игрой. Всякую свою выдумку, впечатление из окружающей жизни ребенку хочется воплотить в живые образы и действия. Входя в образ, он играет любые роли, стараясь подражать тому, что видел, и что его заинтересовало, получая огромное эмоциональное наслаждение.</a:t>
            </a:r>
            <a:endParaRPr lang="ru-RU" sz="3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14290"/>
            <a:ext cx="857256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Театрализованная деятельность </a:t>
            </a:r>
            <a:r>
              <a:rPr lang="ru-RU" sz="3200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позволяет решать многие педагогические задачи, в</a:t>
            </a:r>
            <a:r>
              <a:rPr lang="ru-RU" sz="3200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особенности речевого, интеллектуального и художественно-эстетического развития и воспитания детей; она является неисчерпаемым источником развития эмоций и чувств, средством приобщения ребёнка к духовным ценностям, выполняет психотерапевтическую функцию. Детский театр позволяет педагогу решать задачи не только исполнительного характера, но и познавательные.</a:t>
            </a:r>
            <a:endParaRPr lang="ru-RU" sz="3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857233"/>
            <a:ext cx="85725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Театр – это всегда интересно, это праздник!</a:t>
            </a:r>
          </a:p>
          <a:p>
            <a:pPr>
              <a:buFont typeface="Wingdings" pitchFamily="2" charset="2"/>
              <a:buChar char="v"/>
            </a:pP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Дети учатся творческому общению.</a:t>
            </a:r>
          </a:p>
          <a:p>
            <a:pPr>
              <a:buFont typeface="Wingdings" pitchFamily="2" charset="2"/>
              <a:buChar char="v"/>
            </a:pP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Естественная речевая среда.</a:t>
            </a:r>
          </a:p>
          <a:p>
            <a:pPr>
              <a:buFont typeface="Wingdings" pitchFamily="2" charset="2"/>
              <a:buChar char="v"/>
            </a:pP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Театральное искусство помогает осознать свое собственное «Я».</a:t>
            </a:r>
          </a:p>
          <a:p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Потому и создан </a:t>
            </a:r>
          </a:p>
          <a:p>
            <a:pPr>
              <a:buNone/>
            </a:pP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детский театр </a:t>
            </a:r>
          </a:p>
          <a:p>
            <a:pPr>
              <a:buNone/>
            </a:pP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«Жар-птица»</a:t>
            </a:r>
            <a:endParaRPr lang="ru-RU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0"/>
            <a:ext cx="87868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Почему именно театр?</a:t>
            </a:r>
            <a:endParaRPr lang="ru-RU" sz="5400" dirty="0"/>
          </a:p>
        </p:txBody>
      </p:sp>
      <p:pic>
        <p:nvPicPr>
          <p:cNvPr id="4" name="Picture 3" descr="C:\Users\Дом\Desktop\Мой театр Жар-птица на сайт\Вавилина0003.JPG"/>
          <p:cNvPicPr>
            <a:picLocks noChangeAspect="1" noChangeArrowheads="1"/>
          </p:cNvPicPr>
          <p:nvPr/>
        </p:nvPicPr>
        <p:blipFill>
          <a:blip r:embed="rId2" cstate="print"/>
          <a:srcRect l="8333" t="5660" r="5556"/>
          <a:stretch>
            <a:fillRect/>
          </a:stretch>
        </p:blipFill>
        <p:spPr bwMode="auto">
          <a:xfrm>
            <a:off x="6858016" y="3571876"/>
            <a:ext cx="2143140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14282" y="285728"/>
            <a:ext cx="4143404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Театр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«ЖАР-ПТИЦА»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Рисунок 5" descr="Описание: Описание: Описание: https://img-fotki.yandex.ru/get/15552/60116191.8f/0_13b259_d0f9bb_ori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71612"/>
            <a:ext cx="1200150" cy="1790700"/>
          </a:xfrm>
          <a:prstGeom prst="rect">
            <a:avLst/>
          </a:prstGeom>
          <a:noFill/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22479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14810" y="1"/>
            <a:ext cx="47149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8E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дошкольное </a:t>
            </a:r>
            <a:endParaRPr lang="ru-RU" sz="2000" b="1" dirty="0" smtClean="0">
              <a:solidFill>
                <a:srgbClr val="8E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8E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образовательное учреждение </a:t>
            </a:r>
            <a:endParaRPr lang="ru-RU" sz="2000" b="1" dirty="0" smtClean="0">
              <a:solidFill>
                <a:srgbClr val="8E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8E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«Детский сад комбинированного вида №113»</a:t>
            </a:r>
            <a:endParaRPr lang="ru-RU" sz="2000" b="1" dirty="0" smtClean="0">
              <a:solidFill>
                <a:srgbClr val="8E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8E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Заводского района г. Саратова</a:t>
            </a:r>
            <a:endParaRPr lang="ru-RU" sz="2000" b="1" dirty="0" smtClean="0">
              <a:solidFill>
                <a:srgbClr val="8E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8E0000"/>
                </a:solidFill>
                <a:latin typeface="Monotype Corsiva" pitchFamily="66" charset="0"/>
                <a:ea typeface="Calibri" pitchFamily="34" charset="0"/>
                <a:cs typeface="Arial" pitchFamily="34" charset="0"/>
              </a:rPr>
              <a:t> </a:t>
            </a:r>
            <a:endParaRPr lang="ru-RU" sz="2000" b="1" dirty="0" smtClean="0">
              <a:solidFill>
                <a:srgbClr val="8E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Дом\Desktop\Мой театр Жар-птица на сайт\Вавилина0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1714488"/>
            <a:ext cx="6643735" cy="4929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720" y="2714620"/>
            <a:ext cx="514353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оборудованию: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оборудование сцены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оформление интерьера театра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оформление костюмерной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изготовление костюмов, декораций и атрибутов к спектаклям и театрализованным представлениям.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оформление альбомов, афиш, программ, пригласительных билетов и т.д.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Дом\Desktop\Мой театр Жар-птица на сайт\Вавилина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214290"/>
            <a:ext cx="3429024" cy="3000396"/>
          </a:xfrm>
          <a:prstGeom prst="roundRect">
            <a:avLst/>
          </a:prstGeom>
          <a:noFill/>
        </p:spPr>
      </p:pic>
      <p:pic>
        <p:nvPicPr>
          <p:cNvPr id="2051" name="Picture 3" descr="C:\Users\Дом\Desktop\Мой театр Жар-птица на сайт\Вавилина00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3429000"/>
            <a:ext cx="3429024" cy="3000396"/>
          </a:xfrm>
          <a:prstGeom prst="round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4282" y="0"/>
            <a:ext cx="535785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Началом реализации намеченных задач стала работа по созданию театральной студии «Жар-птица».</a:t>
            </a:r>
            <a:b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 разработан план работы: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57161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 задачи работы театральной студии  </a:t>
            </a:r>
            <a:b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142984"/>
            <a:ext cx="6786610" cy="521497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3000" dirty="0" smtClean="0"/>
              <a:t> </a:t>
            </a:r>
            <a:r>
              <a:rPr lang="ru-RU" sz="3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Развивать познавательные интересы о жанрах и видах театральной деятельности</a:t>
            </a:r>
          </a:p>
          <a:p>
            <a:pPr>
              <a:buNone/>
            </a:pPr>
            <a:r>
              <a:rPr lang="ru-RU" sz="3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Создавать естественную выразительную речевую среду</a:t>
            </a:r>
          </a:p>
          <a:p>
            <a:pPr>
              <a:buNone/>
            </a:pPr>
            <a:r>
              <a:rPr lang="ru-RU" sz="3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Научить детей действовать в предлагаемых обстоятельствах самостоятельно</a:t>
            </a:r>
          </a:p>
          <a:p>
            <a:pPr>
              <a:buNone/>
            </a:pPr>
            <a:r>
              <a:rPr lang="ru-RU" sz="3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Учить держаться на сцене свободно, не стесняясь.</a:t>
            </a:r>
            <a:endParaRPr lang="ru-RU" sz="3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77" descr="Описание: http://www.evgenik.biz/jpg/1_1-maski-shut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8" y="1857364"/>
            <a:ext cx="2500330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0"/>
            <a:ext cx="86439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Подготовка  к спектаклю и театрализованным представлениям:</a:t>
            </a:r>
            <a:b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1028343"/>
            <a:ext cx="842968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800" b="1" dirty="0" smtClean="0">
                <a:solidFill>
                  <a:srgbClr val="C00000"/>
                </a:solidFill>
              </a:rPr>
              <a:t>выявление и развитие способностей детей, необходимые для создания роли</a:t>
            </a:r>
          </a:p>
          <a:p>
            <a:pPr>
              <a:buFont typeface="Wingdings" pitchFamily="2" charset="2"/>
              <a:buChar char="v"/>
            </a:pPr>
            <a:r>
              <a:rPr lang="ru-RU" sz="2800" b="1" dirty="0" smtClean="0">
                <a:solidFill>
                  <a:srgbClr val="C00000"/>
                </a:solidFill>
              </a:rPr>
              <a:t>распределение ролей</a:t>
            </a:r>
          </a:p>
          <a:p>
            <a:pPr>
              <a:buFont typeface="Wingdings" pitchFamily="2" charset="2"/>
              <a:buChar char="v"/>
            </a:pPr>
            <a:r>
              <a:rPr lang="ru-RU" sz="2800" b="1" dirty="0" smtClean="0">
                <a:solidFill>
                  <a:srgbClr val="C00000"/>
                </a:solidFill>
              </a:rPr>
              <a:t>проведение репетиций(разучивание роли, обучение сценическому движению, сценической речи, мимике, и т.д.)</a:t>
            </a:r>
          </a:p>
          <a:p>
            <a:pPr>
              <a:buFont typeface="Wingdings" pitchFamily="2" charset="2"/>
              <a:buChar char="v"/>
            </a:pPr>
            <a:r>
              <a:rPr lang="ru-RU" sz="2800" b="1" dirty="0" smtClean="0">
                <a:solidFill>
                  <a:srgbClr val="C00000"/>
                </a:solidFill>
              </a:rPr>
              <a:t>подготовка реквизита и музыкального </a:t>
            </a:r>
          </a:p>
          <a:p>
            <a:r>
              <a:rPr lang="ru-RU" sz="2800" b="1" dirty="0" smtClean="0">
                <a:solidFill>
                  <a:srgbClr val="C00000"/>
                </a:solidFill>
              </a:rPr>
              <a:t>оформления, декораций, костюмов</a:t>
            </a:r>
          </a:p>
          <a:p>
            <a:pPr>
              <a:buFont typeface="Wingdings" pitchFamily="2" charset="2"/>
              <a:buChar char="v"/>
            </a:pPr>
            <a:r>
              <a:rPr lang="ru-RU" sz="2800" b="1" dirty="0" smtClean="0">
                <a:solidFill>
                  <a:srgbClr val="C00000"/>
                </a:solidFill>
              </a:rPr>
              <a:t>организационные вопросы</a:t>
            </a:r>
          </a:p>
          <a:p>
            <a:pPr>
              <a:buFont typeface="Wingdings" pitchFamily="2" charset="2"/>
              <a:buChar char="v"/>
            </a:pPr>
            <a:r>
              <a:rPr lang="ru-RU" sz="2800" b="1" dirty="0" smtClean="0">
                <a:solidFill>
                  <a:srgbClr val="C00000"/>
                </a:solidFill>
              </a:rPr>
              <a:t>работа с литературой</a:t>
            </a:r>
          </a:p>
          <a:p>
            <a:pPr>
              <a:buFont typeface="Wingdings" pitchFamily="2" charset="2"/>
              <a:buChar char="v"/>
            </a:pPr>
            <a:r>
              <a:rPr lang="ru-RU" sz="2800" b="1" dirty="0" smtClean="0">
                <a:solidFill>
                  <a:srgbClr val="C00000"/>
                </a:solidFill>
              </a:rPr>
              <a:t>работа с воспитателями и родителями</a:t>
            </a:r>
          </a:p>
          <a:p>
            <a:pPr>
              <a:buFont typeface="Wingdings" pitchFamily="2" charset="2"/>
              <a:buChar char="v"/>
            </a:pPr>
            <a:r>
              <a:rPr lang="ru-RU" sz="2800" b="1" dirty="0" smtClean="0">
                <a:solidFill>
                  <a:srgbClr val="C00000"/>
                </a:solidFill>
              </a:rPr>
              <a:t>работа с музыкальным руководителем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772</TotalTime>
  <Words>830</Words>
  <PresentationFormat>Экран (4:3)</PresentationFormat>
  <Paragraphs>86</Paragraphs>
  <Slides>26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Основные  задачи работы театральной студии   </vt:lpstr>
      <vt:lpstr>Слайд 9</vt:lpstr>
      <vt:lpstr> </vt:lpstr>
      <vt:lpstr>Слайд 11</vt:lpstr>
      <vt:lpstr> </vt:lpstr>
      <vt:lpstr>Оформление сцены  </vt:lpstr>
      <vt:lpstr>Оформление холла</vt:lpstr>
      <vt:lpstr>Слайд 15</vt:lpstr>
      <vt:lpstr>Слайд 16</vt:lpstr>
      <vt:lpstr>Сцены из спектакля  «Золушка» </vt:lpstr>
      <vt:lpstr>Слайд 18</vt:lpstr>
      <vt:lpstr>Взрослые принимали активное участие в постановке спектакля вместе с детьми, что вызывало повышенный интерес у детей и желание лучше и ярче раскрывать свою роль – как взрослые артисты</vt:lpstr>
      <vt:lpstr>Большое место в жизни детей занимают сказки. Первые сказки, которые мы начинали драматизировать с детьми младшей группы, были «Теремок» и «Рукавичка». Дети, изображая зверушек, подражали им мимикой, интонацией и жестами. Дети очень полюбили эту сказку, играли в теремок и днем и вечером. И конечно же, такая игра -  драматизация переросла в музыкальный спектакль «Теремок». 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Здравствуй, театр!</dc:title>
  <dc:creator>maxxx</dc:creator>
  <cp:lastModifiedBy>Дом</cp:lastModifiedBy>
  <cp:revision>85</cp:revision>
  <dcterms:created xsi:type="dcterms:W3CDTF">2014-04-07T10:31:29Z</dcterms:created>
  <dcterms:modified xsi:type="dcterms:W3CDTF">2016-10-16T13:25:34Z</dcterms:modified>
</cp:coreProperties>
</file>