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60" r:id="rId2"/>
    <p:sldId id="261" r:id="rId3"/>
    <p:sldId id="262" r:id="rId4"/>
    <p:sldId id="277" r:id="rId5"/>
    <p:sldId id="263" r:id="rId6"/>
    <p:sldId id="264" r:id="rId7"/>
    <p:sldId id="271" r:id="rId8"/>
    <p:sldId id="272" r:id="rId9"/>
    <p:sldId id="266" r:id="rId10"/>
    <p:sldId id="267" r:id="rId11"/>
    <p:sldId id="268" r:id="rId12"/>
    <p:sldId id="265" r:id="rId13"/>
    <p:sldId id="273" r:id="rId14"/>
    <p:sldId id="275" r:id="rId15"/>
    <p:sldId id="278" r:id="rId16"/>
    <p:sldId id="276" r:id="rId17"/>
    <p:sldId id="27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87097" autoAdjust="0"/>
  </p:normalViewPr>
  <p:slideViewPr>
    <p:cSldViewPr>
      <p:cViewPr varScale="1">
        <p:scale>
          <a:sx n="63" d="100"/>
          <a:sy n="63" d="100"/>
        </p:scale>
        <p:origin x="-136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764704"/>
            <a:ext cx="777686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8000" dirty="0" smtClean="0">
                <a:solidFill>
                  <a:srgbClr val="FFC000"/>
                </a:solidFill>
                <a:latin typeface="Accord Heavy SF" pitchFamily="34" charset="0"/>
              </a:rPr>
              <a:t>Heute ist der </a:t>
            </a:r>
            <a:r>
              <a:rPr lang="ru-RU" sz="8000" dirty="0" smtClean="0">
                <a:solidFill>
                  <a:srgbClr val="FFC000"/>
                </a:solidFill>
              </a:rPr>
              <a:t>7</a:t>
            </a:r>
            <a:r>
              <a:rPr lang="de-DE" sz="8000" dirty="0" err="1" smtClean="0">
                <a:solidFill>
                  <a:srgbClr val="FFC000"/>
                </a:solidFill>
                <a:latin typeface="Accord Heavy SF" pitchFamily="34" charset="0"/>
              </a:rPr>
              <a:t>te</a:t>
            </a:r>
            <a:r>
              <a:rPr lang="de-DE" sz="8000" dirty="0" smtClean="0">
                <a:solidFill>
                  <a:srgbClr val="FFC000"/>
                </a:solidFill>
                <a:latin typeface="Accord Heavy SF" pitchFamily="34" charset="0"/>
              </a:rPr>
              <a:t> April</a:t>
            </a:r>
            <a:r>
              <a:rPr lang="de-DE" sz="8000" dirty="0" smtClean="0">
                <a:solidFill>
                  <a:srgbClr val="FFC000"/>
                </a:solidFill>
                <a:latin typeface="Accord Heavy SF" pitchFamily="34" charset="0"/>
              </a:rPr>
              <a:t>.</a:t>
            </a:r>
            <a:br>
              <a:rPr lang="de-DE" sz="8000" dirty="0" smtClean="0">
                <a:solidFill>
                  <a:srgbClr val="FFC000"/>
                </a:solidFill>
                <a:latin typeface="Accord Heavy SF" pitchFamily="34" charset="0"/>
              </a:rPr>
            </a:br>
            <a:r>
              <a:rPr lang="de-DE" sz="8000" dirty="0" smtClean="0">
                <a:solidFill>
                  <a:srgbClr val="FFC000"/>
                </a:solidFill>
                <a:latin typeface="Accord Heavy SF" pitchFamily="34" charset="0"/>
              </a:rPr>
              <a:t>Heute </a:t>
            </a:r>
            <a:r>
              <a:rPr lang="de-DE" sz="8000" dirty="0" smtClean="0">
                <a:solidFill>
                  <a:srgbClr val="FFC000"/>
                </a:solidFill>
                <a:latin typeface="Accord Heavy SF" pitchFamily="34" charset="0"/>
              </a:rPr>
              <a:t>ist </a:t>
            </a:r>
            <a:r>
              <a:rPr lang="de-DE" sz="8000" dirty="0" smtClean="0">
                <a:solidFill>
                  <a:srgbClr val="FFC000"/>
                </a:solidFill>
                <a:latin typeface="Accord Heavy SF" pitchFamily="34" charset="0"/>
              </a:rPr>
              <a:t>Donn</a:t>
            </a:r>
            <a:r>
              <a:rPr lang="de-DE" sz="8000" dirty="0" smtClean="0">
                <a:solidFill>
                  <a:srgbClr val="FFC000"/>
                </a:solidFill>
                <a:latin typeface="Accord Heavy SF" pitchFamily="34" charset="0"/>
              </a:rPr>
              <a:t>e</a:t>
            </a:r>
            <a:r>
              <a:rPr lang="de-DE" sz="8000" dirty="0" smtClean="0">
                <a:solidFill>
                  <a:srgbClr val="FFC000"/>
                </a:solidFill>
                <a:latin typeface="Accord Heavy SF" pitchFamily="34" charset="0"/>
              </a:rPr>
              <a:t>rstag</a:t>
            </a:r>
            <a:r>
              <a:rPr lang="de-DE" sz="8000" dirty="0" smtClean="0">
                <a:solidFill>
                  <a:srgbClr val="FFC000"/>
                </a:solidFill>
                <a:latin typeface="Accord Heavy SF" pitchFamily="34" charset="0"/>
              </a:rPr>
              <a:t>.</a:t>
            </a:r>
            <a:endParaRPr lang="ru-RU" sz="8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C:\Users\User\Music\0019-021-Linej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3312368" cy="2664296"/>
          </a:xfrm>
          <a:prstGeom prst="rect">
            <a:avLst/>
          </a:prstGeom>
          <a:noFill/>
        </p:spPr>
      </p:pic>
      <p:pic>
        <p:nvPicPr>
          <p:cNvPr id="27651" name="Picture 3" descr="C:\Users\User\Music\0020-020-Flomaster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332656"/>
            <a:ext cx="3600400" cy="2664296"/>
          </a:xfrm>
          <a:prstGeom prst="rect">
            <a:avLst/>
          </a:prstGeom>
          <a:noFill/>
        </p:spPr>
      </p:pic>
      <p:pic>
        <p:nvPicPr>
          <p:cNvPr id="27652" name="Picture 4" descr="C:\Users\User\Music\0017-019-Krask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429000"/>
            <a:ext cx="3456384" cy="2952328"/>
          </a:xfrm>
          <a:prstGeom prst="rect">
            <a:avLst/>
          </a:prstGeom>
          <a:noFill/>
        </p:spPr>
      </p:pic>
      <p:pic>
        <p:nvPicPr>
          <p:cNvPr id="27653" name="Picture 5" descr="C:\Users\User\Music\0026-028-Lasti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3968" y="3429000"/>
            <a:ext cx="3600400" cy="30243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C:\Users\User\Music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9" y="332656"/>
            <a:ext cx="3600399" cy="3240360"/>
          </a:xfrm>
          <a:prstGeom prst="rect">
            <a:avLst/>
          </a:prstGeom>
          <a:noFill/>
        </p:spPr>
      </p:pic>
      <p:pic>
        <p:nvPicPr>
          <p:cNvPr id="28676" name="Picture 4" descr="http://skachat-kartinki.ru/img/picture/Dec/15/9546aade1f2f8812bc0c11a3c147ba86/mini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32655"/>
            <a:ext cx="3384375" cy="3240361"/>
          </a:xfrm>
          <a:prstGeom prst="rect">
            <a:avLst/>
          </a:prstGeom>
          <a:noFill/>
        </p:spPr>
      </p:pic>
      <p:pic>
        <p:nvPicPr>
          <p:cNvPr id="1026" name="Picture 2" descr="http://www.sunilstationary.com/collection/colour_pencil/colour_penci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717032"/>
            <a:ext cx="3456384" cy="3140968"/>
          </a:xfrm>
          <a:prstGeom prst="rect">
            <a:avLst/>
          </a:prstGeom>
          <a:noFill/>
        </p:spPr>
      </p:pic>
      <p:pic>
        <p:nvPicPr>
          <p:cNvPr id="1028" name="Picture 4" descr="https://otvet.imgsmail.ru/download/u_278aad3b2945cc96473447e89a9135f7_8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3789041"/>
            <a:ext cx="3672408" cy="30689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de-DE" sz="4400" dirty="0" smtClean="0">
                <a:solidFill>
                  <a:srgbClr val="FFC000"/>
                </a:solidFill>
              </a:rPr>
              <a:t>Brauchen, nehmen, malen</a:t>
            </a:r>
            <a:r>
              <a:rPr lang="ru-RU" sz="4400" dirty="0" smtClean="0">
                <a:solidFill>
                  <a:srgbClr val="FFC000"/>
                </a:solidFill>
              </a:rPr>
              <a:t>+</a:t>
            </a:r>
            <a:r>
              <a:rPr lang="de-DE" sz="4400" dirty="0" smtClean="0">
                <a:solidFill>
                  <a:srgbClr val="FFC000"/>
                </a:solidFill>
              </a:rPr>
              <a:t>Akkusativ</a:t>
            </a:r>
            <a:endParaRPr lang="ru-RU" sz="4400" dirty="0">
              <a:solidFill>
                <a:srgbClr val="FFC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sz="3200" dirty="0" smtClean="0">
                <a:solidFill>
                  <a:srgbClr val="FFC000"/>
                </a:solidFill>
              </a:rPr>
              <a:t>Nominativ</a:t>
            </a:r>
            <a:endParaRPr lang="ru-RU" sz="3200" dirty="0" smtClean="0">
              <a:solidFill>
                <a:srgbClr val="FFC000"/>
              </a:solidFill>
            </a:endParaRPr>
          </a:p>
          <a:p>
            <a:endParaRPr lang="ru-RU" dirty="0" smtClean="0"/>
          </a:p>
          <a:p>
            <a:r>
              <a:rPr lang="de-DE" sz="4400" dirty="0" smtClean="0"/>
              <a:t>d</a:t>
            </a:r>
            <a:r>
              <a:rPr lang="de-DE" sz="4400" dirty="0" smtClean="0"/>
              <a:t>er</a:t>
            </a:r>
            <a:endParaRPr lang="de-DE" sz="4400" dirty="0" smtClean="0"/>
          </a:p>
          <a:p>
            <a:r>
              <a:rPr lang="de-DE" sz="4400" dirty="0" smtClean="0"/>
              <a:t>d</a:t>
            </a:r>
            <a:r>
              <a:rPr lang="de-DE" sz="4400" dirty="0" smtClean="0"/>
              <a:t>as</a:t>
            </a:r>
            <a:endParaRPr lang="de-DE" sz="4400" dirty="0" smtClean="0"/>
          </a:p>
          <a:p>
            <a:r>
              <a:rPr lang="de-DE" sz="4400" dirty="0" smtClean="0"/>
              <a:t>d</a:t>
            </a:r>
            <a:r>
              <a:rPr lang="de-DE" sz="4400" dirty="0" smtClean="0"/>
              <a:t>ie</a:t>
            </a:r>
            <a:endParaRPr lang="de-DE" sz="4400" dirty="0" smtClean="0"/>
          </a:p>
          <a:p>
            <a:r>
              <a:rPr lang="de-DE" sz="4400" dirty="0" smtClean="0"/>
              <a:t>d</a:t>
            </a:r>
            <a:r>
              <a:rPr lang="de-DE" sz="4400" dirty="0" smtClean="0"/>
              <a:t>ie(</a:t>
            </a:r>
            <a:r>
              <a:rPr lang="de-DE" sz="4400" dirty="0" smtClean="0"/>
              <a:t>P</a:t>
            </a:r>
            <a:r>
              <a:rPr lang="de-DE" sz="4400" dirty="0" smtClean="0"/>
              <a:t>l</a:t>
            </a:r>
            <a:r>
              <a:rPr lang="de-DE" sz="4400" dirty="0" smtClean="0"/>
              <a:t>.)</a:t>
            </a:r>
            <a:endParaRPr lang="ru-RU" sz="4400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e-DE" sz="3200" dirty="0" smtClean="0">
                <a:solidFill>
                  <a:srgbClr val="FFC000"/>
                </a:solidFill>
              </a:rPr>
              <a:t>Akkusativ</a:t>
            </a:r>
            <a:endParaRPr lang="ru-RU" sz="3200" dirty="0" smtClean="0"/>
          </a:p>
          <a:p>
            <a:endParaRPr lang="ru-RU" dirty="0" smtClean="0"/>
          </a:p>
          <a:p>
            <a:r>
              <a:rPr lang="de-DE" sz="4400" dirty="0" smtClean="0"/>
              <a:t>den (einen)</a:t>
            </a:r>
            <a:endParaRPr lang="de-DE" sz="4400" dirty="0" smtClean="0"/>
          </a:p>
          <a:p>
            <a:r>
              <a:rPr lang="de-DE" sz="4400" dirty="0" smtClean="0"/>
              <a:t>d</a:t>
            </a:r>
            <a:r>
              <a:rPr lang="de-DE" sz="4400" dirty="0" smtClean="0"/>
              <a:t>as (ein)</a:t>
            </a:r>
            <a:endParaRPr lang="de-DE" sz="4400" dirty="0" smtClean="0"/>
          </a:p>
          <a:p>
            <a:r>
              <a:rPr lang="de-DE" sz="4400" dirty="0" smtClean="0"/>
              <a:t>d</a:t>
            </a:r>
            <a:r>
              <a:rPr lang="de-DE" sz="4400" dirty="0" smtClean="0"/>
              <a:t>ie (eine)</a:t>
            </a:r>
            <a:endParaRPr lang="de-DE" sz="4400" dirty="0" smtClean="0"/>
          </a:p>
          <a:p>
            <a:r>
              <a:rPr lang="de-DE" sz="4400" dirty="0" smtClean="0"/>
              <a:t>d</a:t>
            </a:r>
            <a:r>
              <a:rPr lang="de-DE" sz="4400" dirty="0" smtClean="0"/>
              <a:t>ie (</a:t>
            </a:r>
            <a:r>
              <a:rPr lang="ru-RU" sz="4400" dirty="0" smtClean="0"/>
              <a:t>------</a:t>
            </a:r>
            <a:r>
              <a:rPr lang="de-DE" sz="4400" dirty="0" smtClean="0"/>
              <a:t>)</a:t>
            </a:r>
            <a:endParaRPr lang="ru-RU" sz="4400" dirty="0"/>
          </a:p>
        </p:txBody>
      </p:sp>
      <p:sp>
        <p:nvSpPr>
          <p:cNvPr id="10" name="Стрелка вправо 9"/>
          <p:cNvSpPr/>
          <p:nvPr/>
        </p:nvSpPr>
        <p:spPr>
          <a:xfrm>
            <a:off x="2627784" y="2852936"/>
            <a:ext cx="1410456" cy="1944216"/>
          </a:xfrm>
          <a:prstGeom prst="rightArrow">
            <a:avLst>
              <a:gd name="adj1" fmla="val 50000"/>
              <a:gd name="adj2" fmla="val 4783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4400" dirty="0" smtClean="0">
                <a:solidFill>
                  <a:srgbClr val="FFC000"/>
                </a:solidFill>
              </a:rPr>
              <a:t>Das kettenspiel.</a:t>
            </a:r>
            <a:endParaRPr lang="ru-RU" sz="4400" dirty="0">
              <a:solidFill>
                <a:srgbClr val="FFC000"/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707448"/>
          </a:xfrm>
        </p:spPr>
        <p:txBody>
          <a:bodyPr>
            <a:noAutofit/>
          </a:bodyPr>
          <a:lstStyle/>
          <a:p>
            <a:endParaRPr lang="ru-RU" sz="4400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457200" y="3933056"/>
            <a:ext cx="7239000" cy="2572296"/>
          </a:xfrm>
        </p:spPr>
        <p:txBody>
          <a:bodyPr>
            <a:normAutofit/>
          </a:bodyPr>
          <a:lstStyle/>
          <a:p>
            <a:pPr marL="274320" lvl="8" indent="-274320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</a:pPr>
            <a:r>
              <a:rPr lang="de-DE" sz="5200" dirty="0" smtClean="0"/>
              <a:t>Ich brauche und nehme… </a:t>
            </a:r>
            <a:r>
              <a:rPr lang="de-DE" sz="5200" dirty="0" smtClean="0"/>
              <a:t>     Und </a:t>
            </a:r>
            <a:r>
              <a:rPr lang="de-DE" sz="5200" dirty="0" smtClean="0"/>
              <a:t>du</a:t>
            </a:r>
            <a:r>
              <a:rPr lang="ru-RU" sz="5200" dirty="0" smtClean="0"/>
              <a:t>?</a:t>
            </a:r>
            <a:endParaRPr lang="de-DE" sz="5200" dirty="0" smtClean="0"/>
          </a:p>
          <a:p>
            <a:pPr>
              <a:buNone/>
            </a:pPr>
            <a:endParaRPr lang="ru-RU" sz="4400" dirty="0" smtClean="0"/>
          </a:p>
          <a:p>
            <a:endParaRPr lang="de-DE" sz="4400" dirty="0" smtClean="0"/>
          </a:p>
        </p:txBody>
      </p:sp>
      <p:pic>
        <p:nvPicPr>
          <p:cNvPr id="4098" name="Picture 2" descr="http://babadu.ru/upload/resize_cache/iblock/48d/342_340_16618cb697c69b94a7367e4ac60f836c2/ms00933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84784"/>
            <a:ext cx="7704856" cy="118755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11560" y="2852936"/>
            <a:ext cx="45847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800" dirty="0" smtClean="0">
                <a:latin typeface="Accord SF" pitchFamily="34" charset="0"/>
              </a:rPr>
              <a:t>Muster:</a:t>
            </a:r>
            <a:endParaRPr lang="ru-RU" sz="4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58400" y="260648"/>
            <a:ext cx="71105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400" b="1" dirty="0" smtClean="0">
                <a:solidFill>
                  <a:srgbClr val="FFFF00"/>
                </a:solidFill>
                <a:latin typeface="Accord SF" pitchFamily="34" charset="0"/>
              </a:rPr>
              <a:t>Beschreibe deine Stadt:</a:t>
            </a:r>
            <a:endParaRPr lang="ru-RU" sz="4400" b="1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1412776"/>
            <a:ext cx="633462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de-DE" sz="3600" b="1" dirty="0" smtClean="0">
                <a:latin typeface="Times New Roman" pitchFamily="18" charset="0"/>
                <a:cs typeface="Times New Roman" pitchFamily="18" charset="0"/>
              </a:rPr>
              <a:t>Die Stadt ist …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de-DE" sz="3600" b="1" dirty="0" smtClean="0">
                <a:latin typeface="Times New Roman" pitchFamily="18" charset="0"/>
                <a:cs typeface="Times New Roman" pitchFamily="18" charset="0"/>
              </a:rPr>
              <a:t>Hier gibt es …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de-DE" sz="3600" b="1" dirty="0" smtClean="0">
                <a:latin typeface="Times New Roman" pitchFamily="18" charset="0"/>
                <a:cs typeface="Times New Roman" pitchFamily="18" charset="0"/>
              </a:rPr>
              <a:t>Hier wohnen …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de-DE" sz="3600" b="1" dirty="0" smtClean="0">
                <a:latin typeface="Times New Roman" pitchFamily="18" charset="0"/>
                <a:cs typeface="Times New Roman" pitchFamily="18" charset="0"/>
              </a:rPr>
              <a:t>Das sind …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de-DE" sz="3600" b="1" dirty="0" smtClean="0">
                <a:latin typeface="Times New Roman" pitchFamily="18" charset="0"/>
                <a:cs typeface="Times New Roman" pitchFamily="18" charset="0"/>
              </a:rPr>
              <a:t>Die Menschen sind …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de-DE" sz="3600" b="1" dirty="0" smtClean="0">
                <a:latin typeface="Times New Roman" pitchFamily="18" charset="0"/>
                <a:cs typeface="Times New Roman" pitchFamily="18" charset="0"/>
              </a:rPr>
              <a:t>Ich finde meine Stadt …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260648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b="1" dirty="0" smtClean="0">
                <a:solidFill>
                  <a:srgbClr val="FFFF00"/>
                </a:solidFill>
                <a:latin typeface="Accord SF" pitchFamily="34" charset="0"/>
              </a:rPr>
              <a:t>Was haben wir in der Stunde gemacht?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179512" y="1916832"/>
            <a:ext cx="3808472" cy="4525963"/>
          </a:xfrm>
        </p:spPr>
        <p:txBody>
          <a:bodyPr/>
          <a:lstStyle/>
          <a:p>
            <a:pPr>
              <a:buNone/>
            </a:pPr>
            <a:endParaRPr lang="de-DE" dirty="0" smtClean="0"/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r>
              <a:rPr lang="de-DE" sz="4400" dirty="0" smtClean="0">
                <a:latin typeface="Accord SF" pitchFamily="34" charset="0"/>
              </a:rPr>
              <a:t>Wir haben</a:t>
            </a:r>
            <a:endParaRPr lang="ru-RU" sz="4400" dirty="0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3923928" y="1916832"/>
            <a:ext cx="4896544" cy="4536504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de-DE" sz="3200" b="1" dirty="0" smtClean="0">
                <a:latin typeface="Times New Roman" pitchFamily="18" charset="0"/>
                <a:cs typeface="Times New Roman" pitchFamily="18" charset="0"/>
              </a:rPr>
              <a:t>Wörter wiederholt.</a:t>
            </a:r>
          </a:p>
          <a:p>
            <a:pPr>
              <a:lnSpc>
                <a:spcPct val="120000"/>
              </a:lnSpc>
            </a:pPr>
            <a:r>
              <a:rPr lang="de-DE" sz="3200" b="1" dirty="0" smtClean="0">
                <a:latin typeface="Times New Roman" pitchFamily="18" charset="0"/>
                <a:cs typeface="Times New Roman" pitchFamily="18" charset="0"/>
              </a:rPr>
              <a:t>Dialoge mit verteilten Rollen gelesen.</a:t>
            </a:r>
          </a:p>
          <a:p>
            <a:pPr>
              <a:lnSpc>
                <a:spcPct val="120000"/>
              </a:lnSpc>
            </a:pPr>
            <a:r>
              <a:rPr lang="de-DE" sz="3200" b="1" dirty="0" smtClean="0">
                <a:latin typeface="Times New Roman" pitchFamily="18" charset="0"/>
                <a:cs typeface="Times New Roman" pitchFamily="18" charset="0"/>
              </a:rPr>
              <a:t>Fragen gestellt und beantwortet.</a:t>
            </a:r>
          </a:p>
          <a:p>
            <a:pPr>
              <a:lnSpc>
                <a:spcPct val="120000"/>
              </a:lnSpc>
            </a:pPr>
            <a:r>
              <a:rPr lang="de-DE" sz="3200" b="1" dirty="0" smtClean="0">
                <a:latin typeface="Times New Roman" pitchFamily="18" charset="0"/>
                <a:cs typeface="Times New Roman" pitchFamily="18" charset="0"/>
              </a:rPr>
              <a:t>gespielt.</a:t>
            </a:r>
          </a:p>
          <a:p>
            <a:pPr>
              <a:lnSpc>
                <a:spcPct val="120000"/>
              </a:lnSpc>
            </a:pPr>
            <a:r>
              <a:rPr lang="de-DE" sz="32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de-DE" sz="3200" b="1" dirty="0" smtClean="0">
                <a:latin typeface="Times New Roman" pitchFamily="18" charset="0"/>
                <a:cs typeface="Times New Roman" pitchFamily="18" charset="0"/>
              </a:rPr>
              <a:t>iel deutsch gesprochen.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643192" cy="1173480"/>
          </a:xfrm>
        </p:spPr>
        <p:txBody>
          <a:bodyPr>
            <a:normAutofit/>
          </a:bodyPr>
          <a:lstStyle/>
          <a:p>
            <a:pPr algn="ctr"/>
            <a:r>
              <a:rPr lang="de-DE" sz="6600" dirty="0" smtClean="0">
                <a:solidFill>
                  <a:srgbClr val="FFC000"/>
                </a:solidFill>
              </a:rPr>
              <a:t>Hausaufgabe.</a:t>
            </a:r>
            <a:endParaRPr lang="ru-RU" sz="6600" dirty="0">
              <a:solidFill>
                <a:srgbClr val="FFC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844824"/>
            <a:ext cx="7239000" cy="4660528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de-DE" sz="6000" dirty="0" smtClean="0"/>
              <a:t>AB. S. 79 Stunde 3.</a:t>
            </a:r>
          </a:p>
          <a:p>
            <a:pPr>
              <a:lnSpc>
                <a:spcPct val="200000"/>
              </a:lnSpc>
            </a:pPr>
            <a:r>
              <a:rPr lang="ru-RU" sz="6000" dirty="0" smtClean="0"/>
              <a:t>РТ. с. 79 Урок 3.</a:t>
            </a:r>
            <a:endParaRPr lang="ru-RU" sz="6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7242048" cy="2088232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de-DE" sz="4800" dirty="0" smtClean="0">
                <a:solidFill>
                  <a:srgbClr val="FFFF00"/>
                </a:solidFill>
              </a:rPr>
              <a:t/>
            </a:r>
            <a:br>
              <a:rPr lang="de-DE" sz="4800" dirty="0" smtClean="0">
                <a:solidFill>
                  <a:srgbClr val="FFFF00"/>
                </a:solidFill>
              </a:rPr>
            </a:br>
            <a:r>
              <a:rPr lang="de-DE" sz="4800" dirty="0" smtClean="0">
                <a:solidFill>
                  <a:srgbClr val="FFFF00"/>
                </a:solidFill>
              </a:rPr>
              <a:t/>
            </a:r>
            <a:br>
              <a:rPr lang="de-DE" sz="4800" dirty="0" smtClean="0">
                <a:solidFill>
                  <a:srgbClr val="FFFF00"/>
                </a:solidFill>
              </a:rPr>
            </a:br>
            <a:r>
              <a:rPr lang="de-DE" sz="4800" dirty="0" smtClean="0">
                <a:solidFill>
                  <a:srgbClr val="FFFF00"/>
                </a:solidFill>
              </a:rPr>
              <a:t>Die stunde ist aus.</a:t>
            </a:r>
            <a:br>
              <a:rPr lang="de-DE" sz="4800" dirty="0" smtClean="0">
                <a:solidFill>
                  <a:srgbClr val="FFFF00"/>
                </a:solidFill>
              </a:rPr>
            </a:br>
            <a:r>
              <a:rPr lang="de-DE" sz="4800" dirty="0" smtClean="0">
                <a:solidFill>
                  <a:srgbClr val="FFFF00"/>
                </a:solidFill>
              </a:rPr>
              <a:t>Auf Wiedersehen!</a:t>
            </a:r>
            <a:endParaRPr lang="ru-RU" sz="4800" dirty="0">
              <a:solidFill>
                <a:srgbClr val="FFFF00"/>
              </a:solidFill>
            </a:endParaRPr>
          </a:p>
        </p:txBody>
      </p:sp>
      <p:pic>
        <p:nvPicPr>
          <p:cNvPr id="1026" name="Picture 2" descr="C:\Users\User\Music\4072c230ea149c61ec61faf7d2c384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348879"/>
            <a:ext cx="6258272" cy="39604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study-russian.net/wp-content/uploads/2014/05/91041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60648"/>
            <a:ext cx="7920880" cy="640871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320040"/>
            <a:ext cx="8136904" cy="1143000"/>
          </a:xfrm>
        </p:spPr>
        <p:txBody>
          <a:bodyPr>
            <a:normAutofit/>
          </a:bodyPr>
          <a:lstStyle/>
          <a:p>
            <a:pPr algn="ctr"/>
            <a:r>
              <a:rPr lang="de-DE" sz="7200" dirty="0" smtClean="0">
                <a:solidFill>
                  <a:srgbClr val="FFC000"/>
                </a:solidFill>
              </a:rPr>
              <a:t>Der Frühling</a:t>
            </a:r>
            <a:r>
              <a:rPr lang="de-DE" sz="7200" dirty="0" smtClean="0"/>
              <a:t>.</a:t>
            </a:r>
            <a:endParaRPr lang="ru-RU" sz="7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de-DE" sz="4800" dirty="0" smtClean="0">
                <a:solidFill>
                  <a:srgbClr val="FFC000"/>
                </a:solidFill>
              </a:rPr>
              <a:t>Wie ist das Wetter im Frühling</a:t>
            </a:r>
            <a:r>
              <a:rPr lang="ru-RU" sz="4800" dirty="0" smtClean="0">
                <a:solidFill>
                  <a:srgbClr val="FFC000"/>
                </a:solidFill>
              </a:rPr>
              <a:t>?</a:t>
            </a:r>
            <a:endParaRPr lang="ru-RU" sz="4800" dirty="0">
              <a:solidFill>
                <a:srgbClr val="FFC000"/>
              </a:solidFill>
            </a:endParaRPr>
          </a:p>
        </p:txBody>
      </p:sp>
      <p:pic>
        <p:nvPicPr>
          <p:cNvPr id="20482" name="Picture 2" descr="C:\Users\User\Music\v-krym-vozvrashchaetsya-teplo_foto-iz-intereneta_1_2013-10-7-11-27-47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609725"/>
            <a:ext cx="3600400" cy="2179315"/>
          </a:xfrm>
          <a:prstGeom prst="rect">
            <a:avLst/>
          </a:prstGeom>
          <a:noFill/>
        </p:spPr>
      </p:pic>
      <p:pic>
        <p:nvPicPr>
          <p:cNvPr id="20484" name="Picture 4" descr="http://pro-pereslavl.ru/upload/iblock/b32/b32287d5bdda68433089550f9d598c6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1628800"/>
            <a:ext cx="3888432" cy="2160240"/>
          </a:xfrm>
          <a:prstGeom prst="rect">
            <a:avLst/>
          </a:prstGeom>
          <a:noFill/>
        </p:spPr>
      </p:pic>
      <p:pic>
        <p:nvPicPr>
          <p:cNvPr id="20486" name="Picture 6" descr="http://bashny.net/uploads/images/00/00/35/2013/05/10/a88210e3d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1" y="4005064"/>
            <a:ext cx="3600399" cy="2852936"/>
          </a:xfrm>
          <a:prstGeom prst="rect">
            <a:avLst/>
          </a:prstGeom>
          <a:noFill/>
        </p:spPr>
      </p:pic>
      <p:pic>
        <p:nvPicPr>
          <p:cNvPr id="20488" name="Picture 8" descr="http://club.foto.ru/gallery/images/photo/2004/05/22/21000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960" y="3933056"/>
            <a:ext cx="3744416" cy="29249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load.wikimedia.org/wikipedia/commons/9/92/Galanthus_nivalis_(sneeuwklok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6000" dirty="0" smtClean="0">
                <a:solidFill>
                  <a:srgbClr val="FFC000"/>
                </a:solidFill>
              </a:rPr>
              <a:t>Der Reim</a:t>
            </a:r>
            <a:r>
              <a:rPr lang="de-DE" sz="6000" dirty="0" smtClean="0">
                <a:solidFill>
                  <a:srgbClr val="FFC000"/>
                </a:solidFill>
              </a:rPr>
              <a:t>.</a:t>
            </a:r>
            <a:endParaRPr lang="ru-RU" sz="6000" dirty="0">
              <a:solidFill>
                <a:srgbClr val="FFC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79512" y="2132856"/>
            <a:ext cx="8964488" cy="3744416"/>
          </a:xfrm>
        </p:spPr>
        <p:txBody>
          <a:bodyPr>
            <a:noAutofit/>
          </a:bodyPr>
          <a:lstStyle/>
          <a:p>
            <a:r>
              <a:rPr lang="de-DE" sz="4400" dirty="0" smtClean="0"/>
              <a:t>Wir malen unsere eigene Stadt</a:t>
            </a:r>
          </a:p>
          <a:p>
            <a:pPr>
              <a:buNone/>
            </a:pPr>
            <a:r>
              <a:rPr lang="de-DE" sz="4400" dirty="0" smtClean="0"/>
              <a:t>so, wie sie uns gefällt.</a:t>
            </a:r>
          </a:p>
          <a:p>
            <a:r>
              <a:rPr lang="de-DE" sz="4400" dirty="0" smtClean="0"/>
              <a:t>Doch bleiben soll hier die Natur</a:t>
            </a:r>
            <a:r>
              <a:rPr lang="ru-RU" sz="4400" dirty="0" smtClean="0"/>
              <a:t>:</a:t>
            </a:r>
            <a:endParaRPr lang="de-DE" sz="4400" dirty="0" smtClean="0"/>
          </a:p>
          <a:p>
            <a:pPr>
              <a:buNone/>
            </a:pPr>
            <a:r>
              <a:rPr lang="de-DE" sz="4400" dirty="0" smtClean="0"/>
              <a:t>Der </a:t>
            </a:r>
            <a:r>
              <a:rPr lang="de-DE" sz="4400" dirty="0" err="1" smtClean="0"/>
              <a:t>Fluß</a:t>
            </a:r>
            <a:r>
              <a:rPr lang="de-DE" sz="4400" dirty="0" smtClean="0"/>
              <a:t>, der Wald, das Feld.</a:t>
            </a:r>
          </a:p>
          <a:p>
            <a:pPr>
              <a:buNone/>
            </a:pPr>
            <a:endParaRPr lang="ru-RU" sz="3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sz="5300" dirty="0">
              <a:solidFill>
                <a:srgbClr val="FFC0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5508104" y="764704"/>
            <a:ext cx="3429000" cy="5040560"/>
          </a:xfrm>
        </p:spPr>
        <p:txBody>
          <a:bodyPr>
            <a:normAutofit/>
          </a:bodyPr>
          <a:lstStyle/>
          <a:p>
            <a:pPr algn="ctr"/>
            <a:r>
              <a:rPr lang="de-DE" sz="4800" dirty="0" smtClean="0">
                <a:solidFill>
                  <a:srgbClr val="FFC000"/>
                </a:solidFill>
              </a:rPr>
              <a:t>Das </a:t>
            </a:r>
            <a:r>
              <a:rPr lang="de-DE" sz="4800" dirty="0" smtClean="0">
                <a:solidFill>
                  <a:srgbClr val="FFC000"/>
                </a:solidFill>
              </a:rPr>
              <a:t>Thema </a:t>
            </a:r>
            <a:r>
              <a:rPr lang="de-DE" sz="4800" dirty="0" smtClean="0">
                <a:solidFill>
                  <a:srgbClr val="FFC000"/>
                </a:solidFill>
              </a:rPr>
              <a:t>der Stunde</a:t>
            </a:r>
            <a:r>
              <a:rPr lang="ru-RU" sz="4800" dirty="0" smtClean="0">
                <a:solidFill>
                  <a:srgbClr val="FFC000"/>
                </a:solidFill>
              </a:rPr>
              <a:t>:</a:t>
            </a:r>
            <a:r>
              <a:rPr lang="de-DE" sz="4800" dirty="0" smtClean="0">
                <a:solidFill>
                  <a:srgbClr val="FFC000"/>
                </a:solidFill>
              </a:rPr>
              <a:t/>
            </a:r>
            <a:br>
              <a:rPr lang="de-DE" sz="4800" dirty="0" smtClean="0">
                <a:solidFill>
                  <a:srgbClr val="FFC000"/>
                </a:solidFill>
              </a:rPr>
            </a:br>
            <a:r>
              <a:rPr lang="ru-RU" sz="4800" dirty="0" smtClean="0">
                <a:solidFill>
                  <a:srgbClr val="FFC000"/>
                </a:solidFill>
              </a:rPr>
              <a:t>«</a:t>
            </a:r>
            <a:r>
              <a:rPr lang="de-DE" sz="4800" dirty="0" smtClean="0">
                <a:solidFill>
                  <a:srgbClr val="FFC000"/>
                </a:solidFill>
              </a:rPr>
              <a:t>Wir malen unsere eigene Stadt</a:t>
            </a:r>
            <a:r>
              <a:rPr lang="ru-RU" sz="4800" dirty="0" smtClean="0">
                <a:solidFill>
                  <a:srgbClr val="FFC000"/>
                </a:solidFill>
              </a:rPr>
              <a:t>»</a:t>
            </a:r>
            <a:r>
              <a:rPr lang="de-DE" sz="4800" dirty="0" smtClean="0">
                <a:solidFill>
                  <a:srgbClr val="FFC000"/>
                </a:solidFill>
              </a:rPr>
              <a:t> </a:t>
            </a:r>
            <a:endParaRPr lang="ru-RU" sz="4800" dirty="0"/>
          </a:p>
        </p:txBody>
      </p:sp>
      <p:pic>
        <p:nvPicPr>
          <p:cNvPr id="11266" name="Picture 2" descr="http://lamcdn.net/lookatme.ru/post_image-image/bdadnG7xid8o2PJw5jRHuQ-article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12443" r="12443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de-DE" sz="4400" dirty="0" smtClean="0">
                <a:solidFill>
                  <a:srgbClr val="FFC000"/>
                </a:solidFill>
              </a:rPr>
              <a:t>Was machen wir</a:t>
            </a:r>
            <a:r>
              <a:rPr lang="ru-RU" sz="4400" dirty="0" smtClean="0">
                <a:solidFill>
                  <a:srgbClr val="FFC000"/>
                </a:solidFill>
              </a:rPr>
              <a:t> </a:t>
            </a:r>
            <a:r>
              <a:rPr lang="de-DE" sz="4400" dirty="0" smtClean="0">
                <a:solidFill>
                  <a:srgbClr val="FFC000"/>
                </a:solidFill>
              </a:rPr>
              <a:t>in der stunde</a:t>
            </a:r>
            <a:r>
              <a:rPr lang="ru-RU" sz="4400" dirty="0" smtClean="0">
                <a:solidFill>
                  <a:srgbClr val="FFC000"/>
                </a:solidFill>
              </a:rPr>
              <a:t>?</a:t>
            </a:r>
            <a:r>
              <a:rPr lang="de-DE" sz="4400" dirty="0" smtClean="0">
                <a:solidFill>
                  <a:srgbClr val="FFC000"/>
                </a:solidFill>
              </a:rPr>
              <a:t> </a:t>
            </a:r>
            <a:endParaRPr lang="ru-RU" sz="4400" dirty="0">
              <a:solidFill>
                <a:srgbClr val="FFC000"/>
              </a:solidFill>
            </a:endParaRPr>
          </a:p>
        </p:txBody>
      </p:sp>
      <p:pic>
        <p:nvPicPr>
          <p:cNvPr id="23554" name="Picture 2" descr="C:\Users\User\Music\lecture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556792"/>
            <a:ext cx="3240360" cy="2304256"/>
          </a:xfrm>
          <a:prstGeom prst="rect">
            <a:avLst/>
          </a:prstGeom>
          <a:noFill/>
        </p:spPr>
      </p:pic>
      <p:pic>
        <p:nvPicPr>
          <p:cNvPr id="23555" name="Picture 3" descr="C:\Users\User\Music\400_F_53288458_n9YHjMMLsxNemWcgIDO6QDTypKSniec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1556792"/>
            <a:ext cx="3960440" cy="2376264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dirty="0" smtClean="0"/>
              <a:t>http:/</a:t>
            </a:r>
            <a:endParaRPr lang="ru-RU" dirty="0"/>
          </a:p>
        </p:txBody>
      </p:sp>
      <p:pic>
        <p:nvPicPr>
          <p:cNvPr id="23558" name="Picture 6" descr="C:\Users\User\Music\jpg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9" y="4077072"/>
            <a:ext cx="7632848" cy="2520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C:\Users\User\Music\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4000" dirty="0" smtClean="0">
                <a:solidFill>
                  <a:srgbClr val="FFC000"/>
                </a:solidFill>
              </a:rPr>
              <a:t>Was brauchen </a:t>
            </a:r>
            <a:r>
              <a:rPr lang="de-DE" sz="4000" dirty="0" err="1" smtClean="0">
                <a:solidFill>
                  <a:srgbClr val="FFC000"/>
                </a:solidFill>
              </a:rPr>
              <a:t>wir,um</a:t>
            </a:r>
            <a:r>
              <a:rPr lang="de-DE" sz="4000" dirty="0" smtClean="0">
                <a:solidFill>
                  <a:srgbClr val="FFC000"/>
                </a:solidFill>
              </a:rPr>
              <a:t> eine </a:t>
            </a:r>
            <a:r>
              <a:rPr lang="de-DE" sz="4000" dirty="0" err="1" smtClean="0">
                <a:solidFill>
                  <a:srgbClr val="FFC000"/>
                </a:solidFill>
              </a:rPr>
              <a:t>stadt</a:t>
            </a:r>
            <a:r>
              <a:rPr lang="de-DE" sz="4000" dirty="0" smtClean="0">
                <a:solidFill>
                  <a:srgbClr val="FFC000"/>
                </a:solidFill>
              </a:rPr>
              <a:t> zu malen</a:t>
            </a:r>
            <a:r>
              <a:rPr lang="ru-RU" sz="4000" dirty="0" smtClean="0">
                <a:solidFill>
                  <a:srgbClr val="FFC000"/>
                </a:solidFill>
              </a:rPr>
              <a:t>?</a:t>
            </a:r>
            <a:endParaRPr lang="ru-RU" sz="4000" dirty="0">
              <a:solidFill>
                <a:srgbClr val="FFC000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ru-RU" sz="4000" dirty="0" smtClean="0"/>
          </a:p>
          <a:p>
            <a:r>
              <a:rPr lang="ru-RU" sz="4000" dirty="0" smtClean="0"/>
              <a:t>Лист бумаги</a:t>
            </a:r>
            <a:endParaRPr lang="ru-RU" sz="4000" dirty="0"/>
          </a:p>
        </p:txBody>
      </p:sp>
      <p:pic>
        <p:nvPicPr>
          <p:cNvPr id="26626" name="Picture 2" descr="http://sun-58.com/photo/5604f51f3da0b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1982" r="1982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342</TotalTime>
  <Words>190</Words>
  <Application>Microsoft Office PowerPoint</Application>
  <PresentationFormat>Экран (4:3)</PresentationFormat>
  <Paragraphs>52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Изящная</vt:lpstr>
      <vt:lpstr>Слайд 1</vt:lpstr>
      <vt:lpstr>Der Frühling.</vt:lpstr>
      <vt:lpstr>Wie ist das Wetter im Frühling?</vt:lpstr>
      <vt:lpstr>Слайд 4</vt:lpstr>
      <vt:lpstr>Der Reim.</vt:lpstr>
      <vt:lpstr>  </vt:lpstr>
      <vt:lpstr>Was machen wir in der stunde? </vt:lpstr>
      <vt:lpstr>Слайд 8</vt:lpstr>
      <vt:lpstr>Was brauchen wir,um eine stadt zu malen?</vt:lpstr>
      <vt:lpstr>Слайд 10</vt:lpstr>
      <vt:lpstr>Слайд 11</vt:lpstr>
      <vt:lpstr>Brauchen, nehmen, malen+Akkusativ</vt:lpstr>
      <vt:lpstr>Das kettenspiel.</vt:lpstr>
      <vt:lpstr>Слайд 14</vt:lpstr>
      <vt:lpstr>Слайд 15</vt:lpstr>
      <vt:lpstr>Hausaufgabe.</vt:lpstr>
      <vt:lpstr>  Die stunde ist aus. Auf Wiedersehen!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60</cp:revision>
  <dcterms:created xsi:type="dcterms:W3CDTF">2016-04-05T07:14:10Z</dcterms:created>
  <dcterms:modified xsi:type="dcterms:W3CDTF">2016-04-07T07:19:47Z</dcterms:modified>
</cp:coreProperties>
</file>