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7" r:id="rId2"/>
  </p:sldMasterIdLst>
  <p:sldIdLst>
    <p:sldId id="284" r:id="rId3"/>
    <p:sldId id="273" r:id="rId4"/>
    <p:sldId id="259" r:id="rId5"/>
    <p:sldId id="263" r:id="rId6"/>
    <p:sldId id="264" r:id="rId7"/>
    <p:sldId id="265" r:id="rId8"/>
    <p:sldId id="277" r:id="rId9"/>
    <p:sldId id="257" r:id="rId10"/>
    <p:sldId id="261" r:id="rId11"/>
    <p:sldId id="279" r:id="rId12"/>
    <p:sldId id="280" r:id="rId13"/>
    <p:sldId id="258" r:id="rId14"/>
    <p:sldId id="281" r:id="rId15"/>
    <p:sldId id="282" r:id="rId16"/>
    <p:sldId id="283" r:id="rId17"/>
    <p:sldId id="262" r:id="rId18"/>
    <p:sldId id="271" r:id="rId19"/>
    <p:sldId id="272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788C6E"/>
    <a:srgbClr val="000000"/>
    <a:srgbClr val="C0C0C0"/>
    <a:srgbClr val="777777"/>
    <a:srgbClr val="4D4D4D"/>
    <a:srgbClr val="33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37" autoAdjust="0"/>
  </p:normalViewPr>
  <p:slideViewPr>
    <p:cSldViewPr>
      <p:cViewPr>
        <p:scale>
          <a:sx n="78" d="100"/>
          <a:sy n="78" d="100"/>
        </p:scale>
        <p:origin x="-2388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B0B419-C2F0-4D5A-AFE2-F57120865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EE3FA-B9D4-4AFE-A54A-F7ADF400B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70123-06F6-4352-9637-D19EB03A0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CA0F3-2B82-42BC-A88D-69AEE519D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578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7909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6566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2711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5750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7365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8960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9C9EC-A4C9-44C3-B339-7627663B0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3443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1634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0978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0705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EDE8F-2D34-4EE7-B764-3590768E3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A2B2D-7B3B-449E-9FF9-BA95BE360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5C44E-1B41-4149-AC80-BD2E8DAB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A204E-040A-4386-B15D-28A1ABAAC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D6C8-ADC7-4C6E-B4D7-28889CA9A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D66F-9D97-4809-912E-A0DEC4BDE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81594DB-2650-4198-92A4-255825289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E359A47-874A-431D-9E07-6C807E02E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6" r:id="rId9"/>
    <p:sldLayoutId id="2147483722" r:id="rId10"/>
    <p:sldLayoutId id="2147483723" r:id="rId11"/>
    <p:sldLayoutId id="21474837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06.11.2016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05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3410272" y="548680"/>
            <a:ext cx="5410200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Calibri"/>
              </a:rPr>
              <a:t>Зеленина </a:t>
            </a:r>
            <a:endParaRPr lang="en-US" sz="3600" b="1" dirty="0">
              <a:solidFill>
                <a:srgbClr val="FF0000"/>
              </a:solidFill>
              <a:latin typeface="Calibri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Calibri"/>
              </a:rPr>
              <a:t>Татьяна Герасимовна</a:t>
            </a:r>
            <a:endParaRPr lang="ru-RU" sz="3600" b="1" dirty="0">
              <a:solidFill>
                <a:srgbClr val="FF0000"/>
              </a:solidFill>
              <a:latin typeface="Calibri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учитель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истории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МБОУ ВМР «Федотовская средняя общеобразовательная школа»</a:t>
            </a:r>
          </a:p>
        </p:txBody>
      </p:sp>
      <p:sp>
        <p:nvSpPr>
          <p:cNvPr id="8196" name="Прямоугольник 6"/>
          <p:cNvSpPr>
            <a:spLocks noChangeArrowheads="1"/>
          </p:cNvSpPr>
          <p:nvPr/>
        </p:nvSpPr>
        <p:spPr bwMode="auto">
          <a:xfrm>
            <a:off x="838200" y="4191000"/>
            <a:ext cx="77724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000" b="1" dirty="0">
                <a:solidFill>
                  <a:srgbClr val="7030A0"/>
                </a:solidFill>
                <a:latin typeface="Calibri"/>
              </a:rPr>
              <a:t>Учебное занятие в </a:t>
            </a:r>
            <a:r>
              <a:rPr lang="ru-RU" sz="3000" b="1" dirty="0" smtClean="0">
                <a:solidFill>
                  <a:srgbClr val="7030A0"/>
                </a:solidFill>
                <a:latin typeface="Calibri"/>
              </a:rPr>
              <a:t>11 </a:t>
            </a:r>
            <a:r>
              <a:rPr lang="ru-RU" sz="3000" b="1" dirty="0">
                <a:solidFill>
                  <a:srgbClr val="7030A0"/>
                </a:solidFill>
                <a:latin typeface="Calibri"/>
              </a:rPr>
              <a:t>классе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000" b="1" dirty="0">
                <a:solidFill>
                  <a:srgbClr val="7030A0"/>
                </a:solidFill>
                <a:latin typeface="Calibri"/>
              </a:rPr>
              <a:t>Тема: «Белое» движение в годы Гражданской войны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5075"/>
            <a:ext cx="2953072" cy="372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13064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Колчак Александр Васильевич</a:t>
            </a:r>
          </a:p>
          <a:p>
            <a:pPr eaLnBrk="1" hangingPunct="1"/>
            <a:endParaRPr lang="ru-RU" smtClean="0"/>
          </a:p>
        </p:txBody>
      </p:sp>
      <p:pic>
        <p:nvPicPr>
          <p:cNvPr id="2253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2819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3505200" y="685800"/>
            <a:ext cx="4572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Вождь Белого движения во время Гражданской войны, Верховный правитель России Александр Колчак родился 16 ноября 1874 года в Санкт-Петербурге. Александр Васильевич Колчак был прямым ставленником Запада и именно поэтому оказался Верховным правителем.</a:t>
            </a:r>
          </a:p>
          <a:p>
            <a:r>
              <a:rPr lang="ru-RU" sz="1400"/>
              <a:t>В ноябре 1919 года под натиском Красной армии Колчак оставил Омск. В декабре поезд Колчака оказался блокированным в Нижнеудинске чехословаками. 4 января 1920-го он передал всю полноту уже мифической власти Деникину, а командование вооружёнными силами на востоке — Семёнову. Колчаку союзным командованием была гарантирована безопасность. Но после перехода власти в Иркутске к большевистскому ревкому в его распоряжении оказался и Колчак. Узнав о захвате Колчака, Владимир Ильич Ленин дал указание расстрелять его. Александр Колчак был расстрелян вместе с председателем Совета министров Пепеляевым на берегу реки Ушаковки. Трупы расстрелянных были опущены в прорубь на Ангаре.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Корнилов Лавр Георгиевич</a:t>
            </a:r>
          </a:p>
          <a:p>
            <a:pPr eaLnBrk="1" hangingPunct="1"/>
            <a:endParaRPr lang="ru-RU" smtClean="0"/>
          </a:p>
        </p:txBody>
      </p:sp>
      <p:pic>
        <p:nvPicPr>
          <p:cNvPr id="2355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2857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3733800" y="790575"/>
            <a:ext cx="457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Лавр Корнилов — русский военачальник, участник Гражданской войны, один из организаторов и Главнокомандующий Добровольческой армии, вождь Белого движения на Юге России.   </a:t>
            </a:r>
          </a:p>
          <a:p>
            <a:r>
              <a:rPr lang="ru-RU" i="1"/>
              <a:t>13 апреля 1918 года убит при штурме Екатеринодара неприятельской гранатой. Гроб с телом Корнилова был тайно захоронен при отступлении через немецкую колонию Гначбау. Могилу сровняли с землёй. Позже организованные раскопки обнаружили лишь гроб с телом полковника Неженцева. В разрытой могиле Корнилова был найден лишь кусок соснового гроба.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3200400" y="5286375"/>
            <a:ext cx="2447925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Краснов Пётр Николаевич</a:t>
            </a:r>
          </a:p>
          <a:p>
            <a:pPr eaLnBrk="1" hangingPunct="1"/>
            <a:endParaRPr lang="ru-RU" smtClean="0"/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762000"/>
            <a:ext cx="26289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2971800" y="533400"/>
            <a:ext cx="6027738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/>
              <a:t>Пётр Николаевич Краснов — генерал Русской императорской армии, атаман Всевеликого Войска Донского, военный и политический деятель, писатель и публицист. Во время Второй мировой войны занимал пост начальника Главного управления казачьих войск Имперского министерства восточных оккупированных территорий. В июне 1917 года был назначен начальником 1-й Кубанской казачьей дивизии, в сентябре — командующим 3-м конным корпусом, произведён в генерал-лейтенанты. Был арестован в ходе Корниловского выступления по прибытии в Псков комиссаром Северного фронта, но затем освобождён. 16 мая 1918 года Краснов был избран атаманом Донского казачества. Сделав ставку на Германию, опираясь на её поддержку и не подчиняясь А.И. Деникину, по-прежнему ориентировавшемуся на «союзников», он развернул борьбу с большевиками во главе Донской армии.   </a:t>
            </a:r>
          </a:p>
          <a:p>
            <a:r>
              <a:rPr lang="ru-RU" sz="1600" i="1"/>
              <a:t>Военная коллегия Верховного суда СССР объявила решение о казни Краснова П.Н., Краснова С.Н., Шкуро, Султан-Гирея Клыча, фона Паннвица — за то, что «вели посредством сформированных ими белогвардейских отрядов вооружённую борьбу против Советского Союза и проводили активную шпионско-диверсионную и террористическую деятельность против СССР». 16 января 1947 года Краснов и другие были повешены в Лефортовской тюрьме</a:t>
            </a:r>
            <a:r>
              <a:rPr lang="ru-RU" sz="1400" i="1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Врангель Пётр Николаевич </a:t>
            </a:r>
          </a:p>
          <a:p>
            <a:pPr eaLnBrk="1" hangingPunct="1"/>
            <a:endParaRPr lang="ru-RU" smtClean="0"/>
          </a:p>
        </p:txBody>
      </p:sp>
      <p:pic>
        <p:nvPicPr>
          <p:cNvPr id="2560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914400"/>
            <a:ext cx="30337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3657600" y="914400"/>
            <a:ext cx="50292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Пётр Николаевич Врангель — русский военачальник из главных руководителей Белого движения в годы Гражданской войны. Главнокомандующий Русской армии в Крыму и Польше. Генерал-лейтенант Генерального штаба. Георгиевский кавалер. Получил прозвище «Чёрный барон» за свою традиционную повседневную форму одежды — чёрную казачью черкеску с газырями.   </a:t>
            </a:r>
          </a:p>
          <a:p>
            <a:r>
              <a:rPr lang="ru-RU" i="1"/>
              <a:t>25 апреля 1928 года скоропостижно скончался в Брюсселе, после внезапного заражения туберкулёзом. По предположениям его родных, он был отравлен братом своего слуги, который являлся большевистским агентом. Был похоронен в Брюсселе. Впоследствии прах Врангеля был перенесён в Белград, где торжественно перезахоронен 6 октября 1929 года в русском храме Святой Троицы.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ru-RU" smtClean="0"/>
              <a:t>Юденич Николай Николаевич</a:t>
            </a:r>
            <a:endParaRPr lang="en-US" smtClean="0"/>
          </a:p>
          <a:p>
            <a:pPr eaLnBrk="1" hangingPunct="1"/>
            <a:endParaRPr lang="ru-RU" smtClean="0"/>
          </a:p>
        </p:txBody>
      </p:sp>
      <p:pic>
        <p:nvPicPr>
          <p:cNvPr id="2662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2857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4038600" y="914400"/>
            <a:ext cx="45720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Николай Юденич — русский военный деятель, генерал от инфантерии — во время Гражданской войны возглавлял силы, действовавшие против советской власти на северо-западном направлении. </a:t>
            </a:r>
          </a:p>
          <a:p>
            <a:endParaRPr lang="ru-RU" i="1"/>
          </a:p>
          <a:p>
            <a:r>
              <a:rPr lang="ru-RU" i="1"/>
              <a:t>Умер в 1962 году от туберкулёза лёгких. Был похоронен сначала в Нижней церкви в Канне, но впоследствии его гроб был перенесён в Ниццу на кладбище Кокад. 20 октября 2008 года в церковной ограде около алтаря церкви Крестовоздвиженского храма в селе Ополье Кингисеппского района Ленинградской области как дань памяти погибшим чинам армии генерала Юденича был установлен памятник воинам Северо-Западной армии.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Алексеев Михаил Васильевич</a:t>
            </a:r>
            <a:endParaRPr lang="en-US" smtClean="0"/>
          </a:p>
          <a:p>
            <a:pPr eaLnBrk="1" hangingPunct="1"/>
            <a:endParaRPr lang="ru-RU" smtClean="0"/>
          </a:p>
        </p:txBody>
      </p:sp>
      <p:pic>
        <p:nvPicPr>
          <p:cNvPr id="2765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71550"/>
            <a:ext cx="2362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3352800" y="685800"/>
            <a:ext cx="45720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/>
              <a:t>Михаил Алексеев — активный участник Белого движения в годы Гражданской войны. Один из создателей, Верховный руководитель Добровольческой армии.   </a:t>
            </a:r>
          </a:p>
          <a:p>
            <a:r>
              <a:rPr lang="ru-RU" sz="1600" i="1"/>
              <a:t>Скончался 8 октября 1918 года от воспаления лёгких и после двухдневного многотысячного прощания был похоронен в Войсковом соборе Кубанского казачьего войска в Екатеринодаре. Среди венков, положенных на его могилу, один привлёк внимание общественности своей неподдельной трогательностью. На нём было написано: «Не видели, но знали и любили». При отступлении белых войск в начале 1920 года его прах был вывезен в Сербию родственниками и сослуживцами и перезахоронен в Белграде. В годы коммунистического правления, чтобы избегнуть уничтожения могилы родоначальника и вождя «Белого дела», плиту на его могиле заменили на другую, на которой лаконично было написано только два слова: «Воин Михаил».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WordArt 11"/>
          <p:cNvSpPr>
            <a:spLocks noChangeArrowheads="1" noChangeShapeType="1" noTextEdit="1"/>
          </p:cNvSpPr>
          <p:nvPr/>
        </p:nvSpPr>
        <p:spPr bwMode="auto">
          <a:xfrm>
            <a:off x="1143000" y="609600"/>
            <a:ext cx="2971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А. В. Колчак на </a:t>
            </a:r>
          </a:p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флагманском корабле </a:t>
            </a:r>
          </a:p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черноморского флота</a:t>
            </a:r>
          </a:p>
        </p:txBody>
      </p:sp>
      <p:pic>
        <p:nvPicPr>
          <p:cNvPr id="28674" name="Объект 2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676400"/>
            <a:ext cx="3175000" cy="3657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09600" y="69850"/>
            <a:ext cx="63246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Добровольческая армия в 1917-20</a:t>
            </a:r>
          </a:p>
        </p:txBody>
      </p:sp>
      <p:pic>
        <p:nvPicPr>
          <p:cNvPr id="68614" name="Picture 6" descr="arm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76925" y="3733800"/>
            <a:ext cx="2736850" cy="2589213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4478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-152400" y="152400"/>
            <a:ext cx="6248400" cy="6705600"/>
          </a:xfrm>
          <a:prstGeom prst="verticalScroll">
            <a:avLst>
              <a:gd name="adj" fmla="val 12500"/>
            </a:avLst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ru-RU" sz="1200" b="1">
                <a:solidFill>
                  <a:srgbClr val="000000"/>
                </a:solidFill>
              </a:rPr>
              <a:t>Из материалов командования Вооруженными</a:t>
            </a:r>
          </a:p>
          <a:p>
            <a:pPr marL="457200" indent="-457200" algn="ctr"/>
            <a:r>
              <a:rPr lang="ru-RU" sz="1200" b="1">
                <a:solidFill>
                  <a:srgbClr val="000000"/>
                </a:solidFill>
              </a:rPr>
              <a:t> силами Юга России</a:t>
            </a:r>
            <a:r>
              <a:rPr lang="ru-RU" sz="1200"/>
              <a:t> </a:t>
            </a:r>
            <a:endParaRPr lang="en-US" sz="1200"/>
          </a:p>
          <a:p>
            <a:pPr marL="457200" indent="-457200" algn="ctr"/>
            <a:endParaRPr lang="en-US" sz="1200"/>
          </a:p>
          <a:p>
            <a:pPr marL="457200" indent="-457200" algn="ctr"/>
            <a:endParaRPr lang="ru-RU" sz="1200"/>
          </a:p>
          <a:p>
            <a:pPr marL="457200" indent="-457200" algn="ctr"/>
            <a:r>
              <a:rPr lang="ru-RU" sz="1200">
                <a:solidFill>
                  <a:srgbClr val="000000"/>
                </a:solidFill>
              </a:rPr>
              <a:t>«Прошу вас довести до </a:t>
            </a:r>
          </a:p>
          <a:p>
            <a:pPr marL="457200" indent="-457200" algn="ctr"/>
            <a:r>
              <a:rPr lang="ru-RU" sz="1200">
                <a:solidFill>
                  <a:srgbClr val="000000"/>
                </a:solidFill>
              </a:rPr>
              <a:t>сведения Ваших правительств о </a:t>
            </a:r>
          </a:p>
          <a:p>
            <a:pPr marL="457200" indent="-457200" algn="ctr"/>
            <a:r>
              <a:rPr lang="ru-RU" sz="1200">
                <a:solidFill>
                  <a:srgbClr val="000000"/>
                </a:solidFill>
              </a:rPr>
              <a:t>целях, какие преследует Командование вооруженными </a:t>
            </a:r>
          </a:p>
          <a:p>
            <a:pPr marL="457200" indent="-457200" algn="ctr"/>
            <a:r>
              <a:rPr lang="ru-RU" sz="1200">
                <a:solidFill>
                  <a:srgbClr val="000000"/>
                </a:solidFill>
              </a:rPr>
              <a:t>силами Юга России в </a:t>
            </a:r>
          </a:p>
          <a:p>
            <a:pPr marL="457200" indent="-457200" algn="ctr"/>
            <a:r>
              <a:rPr lang="ru-RU" sz="1200">
                <a:solidFill>
                  <a:srgbClr val="000000"/>
                </a:solidFill>
              </a:rPr>
              <a:t>вооруженной борьбе с Советской властью и в</a:t>
            </a:r>
          </a:p>
          <a:p>
            <a:pPr marL="457200" indent="-457200" algn="ctr"/>
            <a:r>
              <a:rPr lang="ru-RU" sz="1200">
                <a:solidFill>
                  <a:srgbClr val="000000"/>
                </a:solidFill>
              </a:rPr>
              <a:t> государственном строительстве.</a:t>
            </a:r>
          </a:p>
          <a:p>
            <a:pPr marL="457200" indent="-457200" algn="ctr"/>
            <a:r>
              <a:rPr lang="en-US" sz="1200">
                <a:solidFill>
                  <a:srgbClr val="000000"/>
                </a:solidFill>
              </a:rPr>
              <a:t>I. </a:t>
            </a:r>
            <a:r>
              <a:rPr lang="ru-RU" sz="1200">
                <a:solidFill>
                  <a:srgbClr val="000000"/>
                </a:solidFill>
              </a:rPr>
              <a:t>Уничтожение большевистской анархии и водворение</a:t>
            </a:r>
          </a:p>
          <a:p>
            <a:pPr marL="457200" indent="-457200" algn="ctr"/>
            <a:r>
              <a:rPr lang="ru-RU" sz="1200">
                <a:solidFill>
                  <a:srgbClr val="000000"/>
                </a:solidFill>
              </a:rPr>
              <a:t>II.</a:t>
            </a:r>
            <a:r>
              <a:rPr lang="ru-RU" sz="1200"/>
              <a:t> </a:t>
            </a:r>
            <a:r>
              <a:rPr lang="ru-RU" sz="1200">
                <a:solidFill>
                  <a:srgbClr val="000000"/>
                </a:solidFill>
              </a:rPr>
              <a:t>В стране правового порядка.</a:t>
            </a:r>
          </a:p>
          <a:p>
            <a:pPr marL="457200" indent="-457200" algn="ctr"/>
            <a:r>
              <a:rPr lang="ru-RU" sz="1200">
                <a:solidFill>
                  <a:srgbClr val="000000"/>
                </a:solidFill>
              </a:rPr>
              <a:t>II. Восстановление могущественной единой и неделимой России.</a:t>
            </a:r>
          </a:p>
          <a:p>
            <a:pPr marL="457200" indent="-457200" algn="ctr"/>
            <a:r>
              <a:rPr lang="ru-RU" sz="1200">
                <a:solidFill>
                  <a:srgbClr val="000000"/>
                </a:solidFill>
              </a:rPr>
              <a:t>III. Созыв народного собрания на основе </a:t>
            </a:r>
          </a:p>
          <a:p>
            <a:pPr marL="457200" indent="-457200" algn="ctr"/>
            <a:r>
              <a:rPr lang="ru-RU" sz="1200">
                <a:solidFill>
                  <a:srgbClr val="000000"/>
                </a:solidFill>
              </a:rPr>
              <a:t>всеобщего избирательного права.</a:t>
            </a:r>
          </a:p>
          <a:p>
            <a:pPr marL="457200" indent="-457200" algn="ctr"/>
            <a:r>
              <a:rPr lang="ru-RU" sz="1200">
                <a:solidFill>
                  <a:srgbClr val="000000"/>
                </a:solidFill>
              </a:rPr>
              <a:t>IV. Проведение децентрализации власти путем установления </a:t>
            </a:r>
          </a:p>
          <a:p>
            <a:pPr marL="457200" indent="-457200" algn="ctr"/>
            <a:r>
              <a:rPr lang="ru-RU" sz="1200">
                <a:solidFill>
                  <a:srgbClr val="000000"/>
                </a:solidFill>
              </a:rPr>
              <a:t>областной автономии и широкого местного самоуправления»</a:t>
            </a:r>
          </a:p>
        </p:txBody>
      </p:sp>
      <p:pic>
        <p:nvPicPr>
          <p:cNvPr id="3072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990600"/>
            <a:ext cx="3175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/>
              <a:t>Причины поражения белых словами современников</a:t>
            </a:r>
          </a:p>
        </p:txBody>
      </p:sp>
      <p:sp>
        <p:nvSpPr>
          <p:cNvPr id="101381" name="Rectangle 5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«Люди искали идею и пятнали знамя. Да, это было. Мы хорошо знали свои грехи... Добровольчество не смогло сохранить свои белые ризы. Наряду с исповедниками, героями, мучениками белой идеи были стяжатели и душегубы...», «Россия не может быть освобождена вопреки воле народа» (П. Н. Милюков)</a:t>
            </a:r>
          </a:p>
          <a:p>
            <a:pPr eaLnBrk="1" hangingPunct="1"/>
            <a:r>
              <a:rPr lang="ru-RU" sz="2400" smtClean="0"/>
              <a:t>«Точек опоры в массах не было» (В. Шульгин)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8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7772400" cy="457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«Белое» движение в годы Гражданской войны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cap="none" smtClean="0"/>
              <a:t>ВЫПОЛНИЛА УЧЕНИЦА </a:t>
            </a:r>
          </a:p>
          <a:p>
            <a:pPr algn="r" eaLnBrk="1" hangingPunct="1"/>
            <a:r>
              <a:rPr lang="en-US" cap="none" smtClean="0"/>
              <a:t>11 </a:t>
            </a:r>
            <a:r>
              <a:rPr lang="ru-RU" cap="none" smtClean="0"/>
              <a:t>класс РОЧЕВА АЛЁНА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2" name="WordArt 6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7308850" cy="1292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Трагедия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белой борьбы</a:t>
            </a:r>
          </a:p>
        </p:txBody>
      </p:sp>
      <p:sp>
        <p:nvSpPr>
          <p:cNvPr id="106503" name="WordArt 7"/>
          <p:cNvSpPr>
            <a:spLocks noChangeArrowheads="1" noChangeShapeType="1" noTextEdit="1"/>
          </p:cNvSpPr>
          <p:nvPr/>
        </p:nvSpPr>
        <p:spPr bwMode="auto">
          <a:xfrm>
            <a:off x="1295400" y="1524000"/>
            <a:ext cx="6762750" cy="1292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9D1E2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была в том, что она не могла</a:t>
            </a:r>
          </a:p>
        </p:txBody>
      </p:sp>
      <p:sp>
        <p:nvSpPr>
          <p:cNvPr id="106504" name="WordArt 8"/>
          <p:cNvSpPr>
            <a:spLocks noChangeArrowheads="1" noChangeShapeType="1" noTextEdit="1"/>
          </p:cNvSpPr>
          <p:nvPr/>
        </p:nvSpPr>
        <p:spPr bwMode="auto">
          <a:xfrm>
            <a:off x="1676400" y="2743200"/>
            <a:ext cx="6096000" cy="1292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9D1E2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не быть, и в то же время </a:t>
            </a:r>
          </a:p>
        </p:txBody>
      </p:sp>
      <p:sp>
        <p:nvSpPr>
          <p:cNvPr id="106505" name="WordArt 9"/>
          <p:cNvSpPr>
            <a:spLocks noChangeArrowheads="1" noChangeShapeType="1" noTextEdit="1"/>
          </p:cNvSpPr>
          <p:nvPr/>
        </p:nvSpPr>
        <p:spPr bwMode="auto">
          <a:xfrm>
            <a:off x="1981200" y="4038600"/>
            <a:ext cx="5334000" cy="1292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она была обречена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</a:t>
            </a:r>
          </a:p>
        </p:txBody>
      </p:sp>
      <p:sp>
        <p:nvSpPr>
          <p:cNvPr id="106506" name="WordArt 10"/>
          <p:cNvSpPr>
            <a:spLocks noChangeArrowheads="1" noChangeShapeType="1" noTextEdit="1"/>
          </p:cNvSpPr>
          <p:nvPr/>
        </p:nvSpPr>
        <p:spPr bwMode="auto">
          <a:xfrm>
            <a:off x="5638800" y="5791200"/>
            <a:ext cx="3073400" cy="679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526DB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Н. Чайковский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 animBg="1"/>
      <p:bldP spid="106504" grpId="0" animBg="1"/>
      <p:bldP spid="1065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1529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-381000" y="-533400"/>
            <a:ext cx="6858000" cy="5791200"/>
          </a:xfrm>
          <a:prstGeom prst="cloudCallout">
            <a:avLst>
              <a:gd name="adj1" fmla="val 57867"/>
              <a:gd name="adj2" fmla="val 441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…Слушайте русские люди!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За что боремся?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За поруганную веру и оскорбленные святыни.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За освобождение русского народа от ига коммунистов,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бродяг, каторжников, вконец разоривших святую Русь.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За прекращение междоусобной брани.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За то, чтобы крестьянин приобрел в собственность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обрабатываемую им землю и занялся бы мирным трудом.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За то, чтобы истинная свобода и право царили на Руси.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За то, чтобы русский народ сам выбирал себе хозяина.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Помогите мне, русские люди, спасите Родину.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5943600" y="6369050"/>
            <a:ext cx="2857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Генерал Врангель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Белое движение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635125"/>
            <a:ext cx="4572000" cy="4373563"/>
          </a:xfrm>
        </p:spPr>
        <p:txBody>
          <a:bodyPr/>
          <a:lstStyle/>
          <a:p>
            <a:pPr eaLnBrk="1" hangingPunct="1">
              <a:buFont typeface="Arial" charset="0"/>
              <a:buChar char="►"/>
            </a:pPr>
            <a:r>
              <a:rPr lang="ru-RU" smtClean="0"/>
              <a:t>БЕЛОЕ ДВИЖЕНИЕ антибольшевистское движение в годы Гражданской войны в России. Белый цвет-противостояние красному.</a:t>
            </a:r>
          </a:p>
          <a:p>
            <a:pPr eaLnBrk="1" hangingPunct="1">
              <a:buFont typeface="Arial" charset="0"/>
              <a:buChar char="►"/>
            </a:pPr>
            <a:r>
              <a:rPr lang="ru-RU" smtClean="0"/>
              <a:t>Социальный состав: офицеры-монархисты, казачество, духовенство, часть интеллигенции, помещики, представители крупного капитала</a:t>
            </a:r>
          </a:p>
        </p:txBody>
      </p:sp>
      <p:pic>
        <p:nvPicPr>
          <p:cNvPr id="1638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3463" y="1539875"/>
            <a:ext cx="41243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953000"/>
            <a:ext cx="3500438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57912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Цели белых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81000" y="2057400"/>
            <a:ext cx="3292475" cy="4525963"/>
          </a:xfrm>
        </p:spPr>
        <p:txBody>
          <a:bodyPr/>
          <a:lstStyle/>
          <a:p>
            <a:pPr eaLnBrk="1" hangingPunct="1">
              <a:buFont typeface="Arial" charset="0"/>
              <a:buChar char="►"/>
            </a:pPr>
            <a:r>
              <a:rPr lang="ru-RU" smtClean="0"/>
              <a:t>Борьба за возвращение утраченной власти и восстановление себя в прежних социально-экономических правах.</a:t>
            </a:r>
          </a:p>
        </p:txBody>
      </p:sp>
      <p:sp>
        <p:nvSpPr>
          <p:cNvPr id="22532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648200" y="2133600"/>
            <a:ext cx="3749675" cy="4525963"/>
          </a:xfrm>
        </p:spPr>
        <p:txBody>
          <a:bodyPr/>
          <a:lstStyle/>
          <a:p>
            <a:pPr eaLnBrk="1" hangingPunct="1">
              <a:buFont typeface="Arial" charset="0"/>
              <a:buChar char="►"/>
            </a:pPr>
            <a:r>
              <a:rPr lang="ru-RU" smtClean="0"/>
              <a:t>Воссоздать дофевральскую государственность, прежде всего ее военный аппарат, традиционные социальные отношения и рыночную экономику.</a:t>
            </a: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228600" y="1143000"/>
            <a:ext cx="83058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 единую, неделимую Россию!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  <p:bldP spid="22532" grpId="0" build="p"/>
      <p:bldP spid="225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57912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 первом этапе</a:t>
            </a:r>
          </a:p>
        </p:txBody>
      </p:sp>
      <p:sp>
        <p:nvSpPr>
          <p:cNvPr id="24598" name="Rectangle 22"/>
          <p:cNvSpPr>
            <a:spLocks noGrp="1" noRot="1" noChangeArrowheads="1"/>
          </p:cNvSpPr>
          <p:nvPr>
            <p:ph idx="1"/>
          </p:nvPr>
        </p:nvSpPr>
        <p:spPr>
          <a:xfrm>
            <a:off x="457200" y="2286000"/>
            <a:ext cx="7620000" cy="43735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80000"/>
              </a:lnSpc>
              <a:buFont typeface="Arial" pitchFamily="34" charset="0"/>
              <a:buChar char="►"/>
              <a:defRPr/>
            </a:pPr>
            <a:r>
              <a:rPr lang="ru-RU" sz="2400" dirty="0" smtClean="0"/>
              <a:t>ПЕРВЫЙ ЭТАП(ноябрь1917 — февраль 1918): на Дону и Кубани сформировались Добровольческая и Донская армия. Закладывались идейные и организационные основы будущих белых армий. </a:t>
            </a:r>
          </a:p>
          <a:p>
            <a:pPr eaLnBrk="1" fontAlgn="auto" hangingPunct="1">
              <a:lnSpc>
                <a:spcPct val="80000"/>
              </a:lnSpc>
              <a:buFont typeface="Arial" pitchFamily="34" charset="0"/>
              <a:buChar char="►"/>
              <a:defRPr/>
            </a:pPr>
            <a:r>
              <a:rPr lang="ru-RU" sz="2400" dirty="0" smtClean="0"/>
              <a:t>ВТОРОЙ ЭТАП(март — ноябрь 1918): произошли изменения в соотношении социальных сил внутри страны.  Белые получили в хлебопроизводящих районах юга и востока страны социально-экономическую опору.</a:t>
            </a:r>
          </a:p>
          <a:p>
            <a:pPr eaLnBrk="1" fontAlgn="auto" hangingPunct="1">
              <a:lnSpc>
                <a:spcPct val="80000"/>
              </a:lnSpc>
              <a:buFont typeface="Arial" pitchFamily="34" charset="0"/>
              <a:buChar char="►"/>
              <a:defRPr/>
            </a:pPr>
            <a:r>
              <a:rPr lang="ru-RU" sz="2400" dirty="0" smtClean="0"/>
              <a:t>ТРЕТИЙ ЭТАП(ноябрь 1918 — март 1919): реальное содействие держав Антанты Белому движению.</a:t>
            </a:r>
          </a:p>
          <a:p>
            <a:pPr eaLnBrk="1" fontAlgn="auto" hangingPunct="1">
              <a:lnSpc>
                <a:spcPct val="80000"/>
              </a:lnSpc>
              <a:buFont typeface="Arial" pitchFamily="34" charset="0"/>
              <a:buChar char="►"/>
              <a:defRPr/>
            </a:pPr>
            <a:r>
              <a:rPr lang="ru-RU" sz="2400" dirty="0" smtClean="0"/>
              <a:t>ЧЕТВЕРТЫЙ ЭТАП (март 1919 — март 1920): отличался наибольшим размахом вооруженной борьбы.</a:t>
            </a:r>
          </a:p>
          <a:p>
            <a:pPr eaLnBrk="1" fontAlgn="auto" hangingPunct="1">
              <a:lnSpc>
                <a:spcPct val="80000"/>
              </a:lnSpc>
              <a:buFont typeface="Arial" pitchFamily="34" charset="0"/>
              <a:buChar char="►"/>
              <a:defRPr/>
            </a:pPr>
            <a:endParaRPr lang="ru-RU" sz="2400" dirty="0" smtClean="0"/>
          </a:p>
        </p:txBody>
      </p:sp>
      <p:sp>
        <p:nvSpPr>
          <p:cNvPr id="24600" name="WordArt 24"/>
          <p:cNvSpPr>
            <a:spLocks noChangeArrowheads="1" noChangeShapeType="1" noTextEdit="1"/>
          </p:cNvSpPr>
          <p:nvPr/>
        </p:nvSpPr>
        <p:spPr bwMode="auto">
          <a:xfrm>
            <a:off x="152400" y="762000"/>
            <a:ext cx="8229600" cy="96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Борьба с большевизмом до конца!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98" grpId="0" build="p"/>
      <p:bldP spid="246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60" name="Rectangle 1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/>
              <a:t>Действия, линии фронтов</a:t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104453" name="Picture 5" descr="IMG_26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066800"/>
            <a:ext cx="5892800" cy="5230813"/>
          </a:xfrm>
        </p:spPr>
      </p:pic>
      <p:sp>
        <p:nvSpPr>
          <p:cNvPr id="104457" name="WordArt 9"/>
          <p:cNvSpPr>
            <a:spLocks noChangeArrowheads="1" noChangeShapeType="1" noTextEdit="1"/>
          </p:cNvSpPr>
          <p:nvPr/>
        </p:nvSpPr>
        <p:spPr bwMode="auto">
          <a:xfrm>
            <a:off x="1524000" y="2133600"/>
            <a:ext cx="1198563" cy="766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Юденич</a:t>
            </a:r>
          </a:p>
        </p:txBody>
      </p:sp>
      <p:sp>
        <p:nvSpPr>
          <p:cNvPr id="104458" name="WordArt 10"/>
          <p:cNvSpPr>
            <a:spLocks noChangeArrowheads="1" noChangeShapeType="1" noTextEdit="1"/>
          </p:cNvSpPr>
          <p:nvPr/>
        </p:nvSpPr>
        <p:spPr bwMode="auto">
          <a:xfrm rot="5400000">
            <a:off x="5495925" y="3859213"/>
            <a:ext cx="1693863" cy="3571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Колчак</a:t>
            </a:r>
          </a:p>
        </p:txBody>
      </p:sp>
      <p:sp>
        <p:nvSpPr>
          <p:cNvPr id="104459" name="WordArt 11"/>
          <p:cNvSpPr>
            <a:spLocks noChangeArrowheads="1" noChangeShapeType="1" noTextEdit="1"/>
          </p:cNvSpPr>
          <p:nvPr/>
        </p:nvSpPr>
        <p:spPr bwMode="auto">
          <a:xfrm>
            <a:off x="2286000" y="4038600"/>
            <a:ext cx="1371600" cy="31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Деникин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0" grpId="0"/>
      <p:bldP spid="104457" grpId="0" animBg="1"/>
      <p:bldP spid="104458" grpId="0" animBg="1"/>
      <p:bldP spid="1044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/>
              <a:t>Предводители белого движения: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1371600" y="6286500"/>
            <a:ext cx="6257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048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828800"/>
            <a:ext cx="5867400" cy="4457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0" y="5638800"/>
            <a:ext cx="68294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333300"/>
                </a:solidFill>
                <a:round/>
                <a:headEnd/>
                <a:tailEnd/>
              </a:ln>
              <a:solidFill>
                <a:srgbClr val="00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1506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Деникин Антон Иванович</a:t>
            </a:r>
          </a:p>
        </p:txBody>
      </p:sp>
      <p:pic>
        <p:nvPicPr>
          <p:cNvPr id="2150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16013"/>
            <a:ext cx="2957513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3733800" y="838200"/>
            <a:ext cx="50292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/>
              <a:t>Антон Иванович Деникин — один из основных руководителей Белого движения в годы Гражданской войны, его лидер на юге России. Добился наибольших военных и политических результатов среди всех руководителей Белого движения. Один из основных организаторов, а затем — командующий Добровольческой армией. Главнокомандующий Вооружёнными силами Юга России, заместитель Верховного правителя и Верховного главнокомандующего Русской армии адмирала Колчака. </a:t>
            </a:r>
          </a:p>
          <a:p>
            <a:r>
              <a:rPr lang="ru-RU" sz="1400" i="1"/>
              <a:t>После гибели Колчака всероссийская власть должна была перейти к Деникину, но 4 апреля 1920 года он передал командование генералу Врангелю и в тот же день отбыл с семьёй в Европу. Деникин жил в Англии, Бельгии, Венгрии, Франции, где занимался литературной деятельностью. Оставаясь убеждённым противником советского строя, он всё же отказался от предложений немцев о сотрудничестве. Советское влияние в Европе вынудило Деникина переехать в США в 1945 году, где он продолжил работу над автобиографической повестью «Путь русского офицера», но закончить её так и не успел. Скончался генерал Антон Иванович Деникин от сердечного приступа 8 августа 1947 года в больнице Мичиганского университета в Энн-Арборе и был похоронен на кладбище в Детройте. В 2005 году прах генерала Деникина и его жены был перевезён в Москву для захоронения в Свято-Донском монастыре.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564</TotalTime>
  <Words>1465</Words>
  <Application>Microsoft Office PowerPoint</Application>
  <PresentationFormat>Экран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Главная</vt:lpstr>
      <vt:lpstr>Тема Office</vt:lpstr>
      <vt:lpstr>Презентация PowerPoint</vt:lpstr>
      <vt:lpstr>«Белое» движение в годы Гражданской войны</vt:lpstr>
      <vt:lpstr>Презентация PowerPoint</vt:lpstr>
      <vt:lpstr>Белое движение</vt:lpstr>
      <vt:lpstr>Цели белых</vt:lpstr>
      <vt:lpstr>На первом этапе</vt:lpstr>
      <vt:lpstr>Действия, линии фронтов </vt:lpstr>
      <vt:lpstr>Предводители белого движения: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Добровольческая армия в 1917-20</vt:lpstr>
      <vt:lpstr>Презентация PowerPoint</vt:lpstr>
      <vt:lpstr>Причины поражения белых словами современников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Алёна</dc:creator>
  <cp:lastModifiedBy>runer87</cp:lastModifiedBy>
  <cp:revision>31</cp:revision>
  <cp:lastPrinted>1601-01-01T00:00:00Z</cp:lastPrinted>
  <dcterms:created xsi:type="dcterms:W3CDTF">1601-01-01T00:00:00Z</dcterms:created>
  <dcterms:modified xsi:type="dcterms:W3CDTF">2016-11-06T18:06:46Z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