
<file path=[Content_Types].xml><?xml version="1.0" encoding="utf-8"?>
<Types xmlns="http://schemas.openxmlformats.org/package/2006/content-types">
  <Default Extension="png" ContentType="image/png"/>
  <Default Extension="jpeg" ContentType="image/jpeg"/>
  <Default Extension="xml" ContentType="application/xml"/>
  <Default Extension="rels" ContentType="application/vnd.openxmlformats-package.relationship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7"/>
    <p:sldId id="258" r:id="rId8"/>
    <p:sldId id="259" r:id="rId9"/>
    <p:sldId id="260" r:id="rId10"/>
    <p:sldId id="261" r:id="rId11"/>
    <p:sldId id="262" r:id="rId12"/>
    <p:sldId id="264" r:id="rId14"/>
    <p:sldId id="265" r:id="rId13"/>
    <p:sldId id="267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24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5" Type="http://schemas.openxmlformats.org/officeDocument/2006/relationships/theme" Target="theme/them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6" Type="http://schemas.openxmlformats.org/officeDocument/2006/relationships/tableStyles" Target="tableStyles.xml"/><Relationship Id="rId2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6" Type="http://schemas.openxmlformats.org/officeDocument/2006/relationships/slide" Target="slides/slide12.xml"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p="http://schemas.openxmlformats.org/presentationml/2006/main" xmlns:r="http://schemas.openxmlformats.org/officeDocument/2006/relationships" xmlns:a="http://schemas.openxmlformats.org/drawing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7306-A728-7F4B-8374-8283E3CC20E6}" type="datetimeFigureOut">
              <a:rPr lang="en-GB" smtClean="0"/>
              <a:pPr/>
              <a:t>01/01/12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1F3D4-57E8-F04C-B7B9-2D75F0E87B43}" type="slidenum">
              <a:rPr lang="en-GB" smtClean="0"/>
              <a:pPr/>
              <a:t>&lt;#&gt;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036347"/>
      </p:ext>
    </p:extLst>
  </p:cSld>
  <p:clrMapOvr>
    <a:masterClrMapping/>
  </p:clrMapOvr>
</p:sldLayout>
</file>

<file path=ppt/slideLayouts/slideLayout2.xml><?xml version="1.0" encoding="utf-8"?>
<p:sldLayout xmlns:p="http://schemas.openxmlformats.org/presentationml/2006/main" xmlns:r="http://schemas.openxmlformats.org/officeDocument/2006/relationships" xmlns:a="http://schemas.openxmlformats.org/drawing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7306-A728-7F4B-8374-8283E3CC20E6}" type="datetimeFigureOut">
              <a:rPr lang="en-GB" smtClean="0"/>
              <a:pPr/>
              <a:t>01/01/12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1F3D4-57E8-F04C-B7B9-2D75F0E87B43}" type="slidenum">
              <a:rPr lang="en-GB" smtClean="0"/>
              <a:pPr/>
              <a:t>&lt;#&gt;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950715"/>
      </p:ext>
    </p:extLst>
  </p:cSld>
  <p:clrMapOvr>
    <a:masterClrMapping/>
  </p:clrMapOvr>
</p:sldLayout>
</file>

<file path=ppt/slideLayouts/slideLayout3.xml><?xml version="1.0" encoding="utf-8"?>
<p:sldLayout xmlns:p="http://schemas.openxmlformats.org/presentationml/2006/main" xmlns:r="http://schemas.openxmlformats.org/officeDocument/2006/relationships" xmlns:a="http://schemas.openxmlformats.org/drawing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7306-A728-7F4B-8374-8283E3CC20E6}" type="datetimeFigureOut">
              <a:rPr lang="en-GB" smtClean="0"/>
              <a:pPr/>
              <a:t>01/01/12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1F3D4-57E8-F04C-B7B9-2D75F0E87B43}" type="slidenum">
              <a:rPr lang="en-GB" smtClean="0"/>
              <a:pPr/>
              <a:t>&lt;#&gt;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879859"/>
      </p:ext>
    </p:extLst>
  </p:cSld>
  <p:clrMapOvr>
    <a:masterClrMapping/>
  </p:clrMapOvr>
</p:sldLayout>
</file>

<file path=ppt/slideLayouts/slideLayout4.xml><?xml version="1.0" encoding="utf-8"?>
<p:sldLayout xmlns:p="http://schemas.openxmlformats.org/presentationml/2006/main" xmlns:r="http://schemas.openxmlformats.org/officeDocument/2006/relationships" xmlns:a="http://schemas.openxmlformats.org/drawing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7306-A728-7F4B-8374-8283E3CC20E6}" type="datetimeFigureOut">
              <a:rPr lang="en-GB" smtClean="0"/>
              <a:pPr/>
              <a:t>01/01/12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1F3D4-57E8-F04C-B7B9-2D75F0E87B43}" type="slidenum">
              <a:rPr lang="en-GB" smtClean="0"/>
              <a:pPr/>
              <a:t>&lt;#&gt;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974749"/>
      </p:ext>
    </p:extLst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/Relationships>
</file>

<file path=ppt/slideMasters/slideMaster1.xml><?xml version="1.0" encoding="utf-8"?>
<p:sldMaster xmlns:p="http://schemas.openxmlformats.org/presentationml/2006/main" xmlns:r="http://schemas.openxmlformats.org/officeDocument/2006/relationships" xmlns:a="http://schemas.openxmlformats.org/drawing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FC4E2-1404-4724-9F2D-AFC210598E09}" type="datetimeFigureOut">
              <a:rPr lang="en-GB" smtClean="0"/>
              <a:pPr/>
              <a:t>01/01/12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F4014-8FCD-43CF-B90E-F962D7342557}" type="slidenum">
              <a:rPr lang="en-GB" smtClean="0"/>
              <a:pPr/>
              <a:t>&lt;#&gt;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-"/>
        <a:defRPr sz="280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-"/>
        <a:defRPr sz="200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j-lt"/>
          <a:ea typeface="+mj-ea"/>
          <a:cs typeface="+mj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j-lt"/>
          <a:ea typeface="+mj-ea"/>
          <a:cs typeface="+mj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j-lt"/>
          <a:ea typeface="+mj-ea"/>
          <a:cs typeface="+mj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j-lt"/>
          <a:ea typeface="+mj-ea"/>
          <a:cs typeface="+mj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j-lt"/>
          <a:ea typeface="+mj-ea"/>
          <a:cs typeface="+mj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j-lt"/>
          <a:ea typeface="+mj-ea"/>
          <a:cs typeface="+mj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j-lt"/>
          <a:ea typeface="+mj-ea"/>
          <a:cs typeface="+mj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j-lt"/>
          <a:ea typeface="+mj-ea"/>
          <a:cs typeface="+mj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j-lt"/>
          <a:ea typeface="+mj-ea"/>
          <a:cs typeface="+mj-cs"/>
        </a:defRPr>
      </a:lvl9pPr>
    </p:otherStyle>
  </p:txStyles>
</p:sldMaster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g4.png"/><Relationship Id="rId3" Type="http://schemas.openxmlformats.org/officeDocument/2006/relationships/image" Target="../media/img5.png"/><Relationship Id="rId4" Type="http://schemas.openxmlformats.org/officeDocument/2006/relationships/image" Target="../media/img6.png"/><Relationship Id="rId5" Type="http://schemas.openxmlformats.org/officeDocument/2006/relationships/image" Target="../media/img7.png"/><Relationship Id="rId6" Type="http://schemas.openxmlformats.org/officeDocument/2006/relationships/image" Target="../media/img8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g11.png"/><Relationship Id="rId3" Type="http://schemas.openxmlformats.org/officeDocument/2006/relationships/image" Target="../media/img12.png"/><Relationship Id="rId4" Type="http://schemas.openxmlformats.org/officeDocument/2006/relationships/image" Target="../media/img13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g14.png"/><Relationship Id="rId3" Type="http://schemas.openxmlformats.org/officeDocument/2006/relationships/image" Target="../media/img15.png"/><Relationship Id="rId4" Type="http://schemas.openxmlformats.org/officeDocument/2006/relationships/image" Target="../media/img16.png"/><Relationship Id="rId5" Type="http://schemas.openxmlformats.org/officeDocument/2006/relationships/image" Target="../media/img17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g1.png"/><Relationship Id="rId3" Type="http://schemas.openxmlformats.org/officeDocument/2006/relationships/image" Target="../media/img3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g9.png"/><Relationship Id="rId3" Type="http://schemas.openxmlformats.org/officeDocument/2006/relationships/image" Target="../media/img10.png"/></Relationships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9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700" dirty="0" smtClean="0"/>
              <a:t>Художественное творчество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157" y="1596549"/>
            <a:ext cx="8229600" cy="4525963"/>
          </a:xfrm>
        </p:spPr>
        <p:txBody>
          <a:bodyPr/>
          <a:lstStyle/>
          <a:p>
            <a:pPr algn="l"/>
            <a:r>
              <a:rPr lang="en-GB" sz="1200" b="1" u="sng" dirty="0" smtClean="0"/>
              <a:t>Лепка</a:t>
            </a:r>
          </a:p>
        </p:txBody>
      </p:sp>
      <p:pic>
        <p:nvPicPr>
          <p:cNvPr id="200" name="Content Placeholder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2403" y="1697677"/>
            <a:ext cx="2425925" cy="2768043"/>
          </a:xfrm>
          <a:prstGeom prst="rect">
            <a:avLst/>
          </a:prstGeom>
        </p:spPr>
      </p:pic>
      <p:pic>
        <p:nvPicPr>
          <p:cNvPr id="200" name="Content Placeholde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1266" y="1676943"/>
            <a:ext cx="2602168" cy="2063073"/>
          </a:xfrm>
          <a:prstGeom prst="rect">
            <a:avLst/>
          </a:prstGeom>
        </p:spPr>
      </p:pic>
      <p:pic>
        <p:nvPicPr>
          <p:cNvPr id="200" name="Content Placeholder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86260" y="3959170"/>
            <a:ext cx="1757273" cy="1387762"/>
          </a:xfrm>
          <a:prstGeom prst="rect">
            <a:avLst/>
          </a:prstGeom>
        </p:spPr>
      </p:pic>
      <p:pic>
        <p:nvPicPr>
          <p:cNvPr id="200" name="Content Placeholder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35280" y="3968094"/>
            <a:ext cx="2394824" cy="1969769"/>
          </a:xfrm>
          <a:prstGeom prst="rect">
            <a:avLst/>
          </a:prstGeom>
        </p:spPr>
      </p:pic>
      <p:pic>
        <p:nvPicPr>
          <p:cNvPr id="200" name="Content Placeholder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33300" y="4133970"/>
            <a:ext cx="2066557" cy="189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52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000" dirty="0" smtClean="0">
                <a:latin typeface="Calibri" pitchFamily="34" charset="0"/>
                <a:cs typeface="Calibri" pitchFamily="34" charset="0"/>
              </a:rPr>
              <a:t>Подвижные игры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GB" sz="1600" dirty="0" smtClean="0">
                <a:latin typeface="Calibri" pitchFamily="34" charset="0"/>
                <a:cs typeface="Calibri" pitchFamily="34" charset="0"/>
              </a:rPr>
              <a:t>Подвижные игры на прогулке</a:t>
            </a:r>
          </a:p>
        </p:txBody>
      </p:sp>
      <p:pic>
        <p:nvPicPr>
          <p:cNvPr id="200" name="Content Placeholder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5316" y="2402837"/>
            <a:ext cx="3299816" cy="3290974"/>
          </a:xfrm>
          <a:prstGeom prst="rect">
            <a:avLst/>
          </a:prstGeom>
        </p:spPr>
      </p:pic>
      <p:pic>
        <p:nvPicPr>
          <p:cNvPr id="200" name="Content Placeholder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9080" y="1164232"/>
            <a:ext cx="3201064" cy="329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52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086" y="968243"/>
            <a:ext cx="7772400" cy="1132384"/>
          </a:xfrm>
        </p:spPr>
        <p:txBody>
          <a:bodyPr/>
          <a:lstStyle/>
          <a:p>
            <a:pPr algn="ctr"/>
          </a:p>
          <a:p>
            <a:pPr algn="ctr"/>
            <a:r>
              <a:rPr lang="en-GB" sz="4400" dirty="0" smtClean="0">
                <a:latin typeface="Calibri" pitchFamily="34" charset="0"/>
                <a:cs typeface="Calibri" pitchFamily="34" charset="0"/>
              </a:rPr>
              <a:t>Жизнь </a:t>
            </a:r>
            <a:r>
              <a:rPr lang="en-GB" sz="4400" dirty="0" smtClean="0">
                <a:latin typeface="Calibri" pitchFamily="34" charset="0"/>
                <a:cs typeface="Calibri" pitchFamily="34" charset="0"/>
              </a:rPr>
              <a:t>д</a:t>
            </a:r>
            <a:r>
              <a:rPr lang="en-GB" sz="4400" dirty="0" smtClean="0">
                <a:latin typeface="Calibri" pitchFamily="34" charset="0"/>
                <a:cs typeface="Calibri" pitchFamily="34" charset="0"/>
              </a:rPr>
              <a:t>ики</a:t>
            </a:r>
            <a:r>
              <a:rPr lang="en-GB" sz="4400" dirty="0" smtClean="0">
                <a:latin typeface="Calibri" pitchFamily="34" charset="0"/>
                <a:cs typeface="Calibri" pitchFamily="34" charset="0"/>
              </a:rPr>
              <a:t>х</a:t>
            </a:r>
            <a:r>
              <a:rPr lang="en-GB" sz="4400" dirty="0" smtClean="0">
                <a:latin typeface="Calibri" pitchFamily="34" charset="0"/>
                <a:cs typeface="Calibri" pitchFamily="34" charset="0"/>
              </a:rPr>
              <a:t> и домашних </a:t>
            </a:r>
            <a:r>
              <a:rPr lang="en-GB" sz="4400" dirty="0" smtClean="0">
                <a:latin typeface="Calibri" pitchFamily="34" charset="0"/>
                <a:cs typeface="Calibri" pitchFamily="34" charset="0"/>
              </a:rPr>
              <a:t>животных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0" flipH="0" flipV="1">
            <a:off x="1175937" y="2416387"/>
            <a:ext cx="53353" cy="1644951"/>
          </a:xfrm>
        </p:spPr>
        <p:txBody>
          <a:bodyPr/>
          <a:lstStyle/>
          <a:p>
            <a:pPr algn="ctr"/>
            <a:r>
              <a:rPr lang="en-GB" dirty="0" smtClean="0"/>
              <a:t>Сс</a:t>
            </a:r>
          </a:p>
        </p:txBody>
      </p:sp>
      <p:sp>
        <p:nvSpPr>
          <p:cNvPr id="201" name="Shape"/>
          <p:cNvSpPr/>
          <p:nvPr/>
        </p:nvSpPr>
        <p:spPr>
          <a:xfrm rot="0" flipH="1" flipV="1">
            <a:off x="7610926" y="5727250"/>
            <a:ext cx="214455" cy="22378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8000">
              <a:alpha val="10000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txBody>
          <a:bodyPr/>
          <a:lstStyle/>
          <a:p>
            <a:pPr algn="ctr"/>
          </a:p>
        </p:txBody>
      </p:sp>
      <p:pic>
        <p:nvPicPr>
          <p:cNvPr id="200" name="Content Placeholder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2208" y="2351874"/>
            <a:ext cx="3527812" cy="3103168"/>
          </a:xfrm>
          <a:prstGeom prst="rect">
            <a:avLst/>
          </a:prstGeom>
        </p:spPr>
      </p:pic>
      <p:pic>
        <p:nvPicPr>
          <p:cNvPr id="200" name="Content Placeholde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1236" y="1632429"/>
            <a:ext cx="2504311" cy="2449869"/>
          </a:xfrm>
          <a:prstGeom prst="rect">
            <a:avLst/>
          </a:prstGeom>
        </p:spPr>
      </p:pic>
      <p:pic>
        <p:nvPicPr>
          <p:cNvPr id="200" name="Content Placeholder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09818" y="3864532"/>
            <a:ext cx="3092279" cy="262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52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9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878" y="446421"/>
            <a:ext cx="8361131" cy="1078487"/>
          </a:xfrm>
        </p:spPr>
        <p:txBody>
          <a:bodyPr/>
          <a:lstStyle/>
          <a:p>
            <a:pPr algn="ctr"/>
            <a:r>
              <a:rPr lang="en-GB" sz="4400" dirty="0" smtClean="0">
                <a:latin typeface="Calibri" pitchFamily="34" charset="0"/>
                <a:cs typeface="Calibri" pitchFamily="34" charset="0"/>
              </a:rPr>
              <a:t> Жизнь диких животных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197" y="2002632"/>
            <a:ext cx="8252248" cy="3244716"/>
          </a:xfrm>
        </p:spPr>
        <p:txBody>
          <a:bodyPr/>
          <a:lstStyle/>
          <a:p>
            <a:pPr algn="l" lvl="0" marL="342900" indent="-342900">
              <a:buFont typeface="Arial" pitchFamily="34" charset="0"/>
              <a:buChar char="•"/>
            </a:pPr>
            <a:r>
              <a:rPr lang="en-GB" sz="1600" i="1" dirty="0" smtClean="0">
                <a:latin typeface="Calibri" pitchFamily="34" charset="0"/>
                <a:cs typeface="Calibri" pitchFamily="34" charset="0"/>
              </a:rPr>
              <a:t>Название проекта-жизнь диких и домаш</a:t>
            </a:r>
            <a:r>
              <a:rPr lang="en-GB" sz="1600" i="1" dirty="0" smtClean="0">
                <a:latin typeface="Calibri" pitchFamily="34" charset="0"/>
                <a:cs typeface="Calibri" pitchFamily="34" charset="0"/>
              </a:rPr>
              <a:t>них </a:t>
            </a:r>
            <a:r>
              <a:rPr lang="en-GB" sz="1600" i="1" dirty="0" smtClean="0">
                <a:latin typeface="Calibri" pitchFamily="34" charset="0"/>
                <a:cs typeface="Calibri" pitchFamily="34" charset="0"/>
              </a:rPr>
              <a:t>животных</a:t>
            </a:r>
          </a:p>
          <a:p>
            <a:pPr algn="l" lvl="0" marL="342900" indent="-342900">
              <a:buFont typeface="Arial" pitchFamily="34" charset="0"/>
              <a:buChar char="•"/>
            </a:pPr>
            <a:r>
              <a:rPr lang="en-GB" sz="1600" i="1" dirty="0" smtClean="0">
                <a:latin typeface="Calibri" pitchFamily="34" charset="0"/>
                <a:cs typeface="Calibri" pitchFamily="34" charset="0"/>
              </a:rPr>
              <a:t>Участники проекта-воспитатель,дети младшей группы,родители</a:t>
            </a:r>
          </a:p>
          <a:p>
            <a:pPr algn="l" lvl="0" marL="342900" indent="-342900">
              <a:buFont typeface="Arial" pitchFamily="34" charset="0"/>
              <a:buChar char="•"/>
            </a:pPr>
            <a:r>
              <a:rPr lang="en-GB" sz="1600" i="1" dirty="0" smtClean="0">
                <a:latin typeface="Calibri" pitchFamily="34" charset="0"/>
                <a:cs typeface="Calibri" pitchFamily="34" charset="0"/>
              </a:rPr>
              <a:t>Сроки реализации-с </a:t>
            </a:r>
            <a:r>
              <a:rPr lang="en-GB" sz="1600" dirty="0" smtClean="0">
                <a:latin typeface="Calibri" pitchFamily="34" charset="0"/>
                <a:cs typeface="Calibri" pitchFamily="34" charset="0"/>
              </a:rPr>
              <a:t>1 по 30 апреля 2015 года</a:t>
            </a:r>
          </a:p>
          <a:p>
            <a:pPr algn="l" lvl="0" marL="342900" indent="-342900">
              <a:buFont typeface="Arial" pitchFamily="34" charset="0"/>
              <a:buChar char="•"/>
            </a:pPr>
            <a:r>
              <a:rPr lang="en-GB" sz="1600" i="1" dirty="0" smtClean="0">
                <a:latin typeface="Calibri" pitchFamily="34" charset="0"/>
                <a:cs typeface="Calibri" pitchFamily="34" charset="0"/>
              </a:rPr>
              <a:t>Цель проекта-развитие познавательных  и </a:t>
            </a:r>
            <a:r>
              <a:rPr lang="en-GB" sz="1600" i="1" dirty="0" smtClean="0">
                <a:latin typeface="Calibri" pitchFamily="34" charset="0"/>
                <a:cs typeface="Calibri" pitchFamily="34" charset="0"/>
              </a:rPr>
              <a:t>творческих способностей детей,умение узнавать,называть и различать особенности внешнего вида и образа жизни животных,воспитывать любовь к животному миру</a:t>
            </a:r>
          </a:p>
        </p:txBody>
      </p:sp>
    </p:spTree>
    <p:extLst>
      <p:ext uri="{BB962C8B-B14F-4D97-AF65-F5344CB8AC3E}">
        <p14:creationId xmlns:p14="http://schemas.microsoft.com/office/powerpoint/2010/main" val="2757852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dirty="0" smtClean="0">
                <a:latin typeface="Calibri" pitchFamily="34" charset="0"/>
                <a:cs typeface="Calibri" pitchFamily="34" charset="0"/>
              </a:rPr>
              <a:t>Жизнь диких и домашних  животных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0405" y="1632429"/>
            <a:ext cx="8229600" cy="4583977"/>
          </a:xfrm>
        </p:spPr>
        <p:txBody>
          <a:bodyPr/>
          <a:lstStyle/>
          <a:p>
            <a:pPr algn="l" lvl="0" marL="342900" indent="-342900">
              <a:buFont typeface="Arial" pitchFamily="34" charset="0"/>
              <a:buChar char="•"/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Задач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и:</a:t>
            </a:r>
          </a:p>
          <a:p>
            <a:pPr algn="l" lvl="0" marL="342900" indent="-342900">
              <a:buFont typeface="Arial" pitchFamily="34" charset="0"/>
              <a:buChar char="•"/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Обогащать представления детей о животных,характерных признаках диких и домашних животных,образе жизни</a:t>
            </a:r>
          </a:p>
          <a:p>
            <a:pPr algn="l" lvl="0" marL="342900" indent="-342900">
              <a:buFont typeface="Arial" pitchFamily="34" charset="0"/>
              <a:buChar char="•"/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Закрепить умение детей сравнивать,находить сходство и различия диких и домашних  животных</a:t>
            </a:r>
          </a:p>
          <a:p>
            <a:pPr algn="l" lvl="0" marL="342900" indent="-342900">
              <a:buFont typeface="Arial" pitchFamily="34" charset="0"/>
              <a:buChar char="•"/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Учить 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называть детенышей животных, называть 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отличительные особенности взрослого животного от детеныша</a:t>
            </a:r>
          </a:p>
        </p:txBody>
      </p:sp>
    </p:spTree>
    <p:extLst>
      <p:ext uri="{BB962C8B-B14F-4D97-AF65-F5344CB8AC3E}">
        <p14:creationId xmlns:p14="http://schemas.microsoft.com/office/powerpoint/2010/main" val="2757852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dirty="0" smtClean="0">
                <a:latin typeface="Calibri" pitchFamily="34" charset="0"/>
                <a:cs typeface="Calibri" pitchFamily="34" charset="0"/>
              </a:rPr>
              <a:t>Жизнь диких и домашних животных</a:t>
            </a:r>
          </a:p>
          <a:p>
            <a:pPr algn="ctr"/>
            <a:r>
              <a:rPr lang="en-GB" sz="4400" dirty="0" smtClean="0">
                <a:latin typeface="Calibri" pitchFamily="34" charset="0"/>
                <a:cs typeface="Calibri" pitchFamily="34" charset="0"/>
              </a:rPr>
              <a:t/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852" y="1512658"/>
            <a:ext cx="8229600" cy="4072227"/>
          </a:xfrm>
        </p:spPr>
        <p:txBody>
          <a:bodyPr/>
          <a:lstStyle/>
          <a:p>
            <a:pPr algn="l"/>
            <a:r>
              <a:rPr lang="en-GB" sz="1400" i="1" u="sng" dirty="0" smtClean="0">
                <a:latin typeface="Calibri" pitchFamily="34" charset="0"/>
                <a:cs typeface="Calibri" pitchFamily="34" charset="0"/>
              </a:rPr>
              <a:t/>
            </a:r>
            <a:r>
              <a:rPr lang="en-GB" sz="1800" i="1" u="sng" dirty="0" smtClean="0">
                <a:latin typeface="Calibri" pitchFamily="34" charset="0"/>
                <a:cs typeface="Calibri" pitchFamily="34" charset="0"/>
              </a:rPr>
              <a:t>Тематический план работы с детьм</a:t>
            </a:r>
            <a:r>
              <a:rPr lang="en-GB" sz="1800" i="1" u="sng" dirty="0" smtClean="0">
                <a:latin typeface="Calibri" pitchFamily="34" charset="0"/>
                <a:cs typeface="Calibri" pitchFamily="34" charset="0"/>
              </a:rPr>
              <a:t>и</a:t>
            </a:r>
            <a:r>
              <a:rPr lang="en-GB" sz="1800" i="1" dirty="0" smtClean="0">
                <a:latin typeface="Calibri" pitchFamily="34" charset="0"/>
                <a:cs typeface="Calibri" pitchFamily="34" charset="0"/>
              </a:rPr>
              <a:t/>
            </a:r>
          </a:p>
          <a:p>
            <a:pPr algn="l"/>
            <a:r>
              <a:rPr lang="en-GB" sz="1800" i="1" dirty="0" smtClean="0">
                <a:latin typeface="Calibri" pitchFamily="34" charset="0"/>
                <a:cs typeface="Calibri" pitchFamily="34" charset="0"/>
              </a:rPr>
              <a:t>-Образовательная деятельность</a:t>
            </a:r>
          </a:p>
          <a:p>
            <a:pPr algn="l"/>
            <a:r>
              <a:rPr lang="en-GB" sz="1800" i="1" dirty="0" smtClean="0">
                <a:latin typeface="Calibri" pitchFamily="34" charset="0"/>
                <a:cs typeface="Calibri" pitchFamily="34" charset="0"/>
              </a:rPr>
              <a:t>-Познание</a:t>
            </a:r>
            <a:r>
              <a:rPr lang="en-GB" sz="1800" i="1" dirty="0" smtClean="0">
                <a:latin typeface="Calibri" pitchFamily="34" charset="0"/>
                <a:cs typeface="Calibri" pitchFamily="34" charset="0"/>
              </a:rPr>
              <a:t>-</a:t>
            </a:r>
            <a:r>
              <a:rPr lang="en-GB" sz="1800" i="1" dirty="0" smtClean="0">
                <a:latin typeface="Calibri" pitchFamily="34" charset="0"/>
                <a:cs typeface="Calibri" pitchFamily="34" charset="0"/>
              </a:rPr>
              <a:t>"</a:t>
            </a:r>
            <a:r>
              <a:rPr lang="en-GB" sz="1800" i="1" dirty="0" smtClean="0">
                <a:latin typeface="Calibri" pitchFamily="34" charset="0"/>
                <a:cs typeface="Calibri" pitchFamily="34" charset="0"/>
              </a:rPr>
              <a:t>дикие</a:t>
            </a:r>
            <a:r>
              <a:rPr lang="en-GB" sz="1800" i="1" dirty="0" smtClean="0">
                <a:latin typeface="Calibri" pitchFamily="34" charset="0"/>
                <a:cs typeface="Calibri" pitchFamily="34" charset="0"/>
              </a:rPr>
              <a:t> и домаш</a:t>
            </a:r>
            <a:r>
              <a:rPr lang="en-GB" sz="1800" i="1" dirty="0" smtClean="0">
                <a:latin typeface="Calibri" pitchFamily="34" charset="0"/>
                <a:cs typeface="Calibri" pitchFamily="34" charset="0"/>
              </a:rPr>
              <a:t>ние </a:t>
            </a:r>
            <a:r>
              <a:rPr lang="en-GB" sz="1800" i="1" dirty="0" smtClean="0">
                <a:latin typeface="Calibri" pitchFamily="34" charset="0"/>
                <a:cs typeface="Calibri" pitchFamily="34" charset="0"/>
              </a:rPr>
              <a:t> животные"</a:t>
            </a:r>
          </a:p>
          <a:p>
            <a:pPr algn="l"/>
            <a:r>
              <a:rPr lang="en-GB" sz="1800" i="1" dirty="0" smtClean="0">
                <a:latin typeface="Calibri" pitchFamily="34" charset="0"/>
                <a:cs typeface="Calibri" pitchFamily="34" charset="0"/>
              </a:rPr>
              <a:t>-ФЭМП</a:t>
            </a:r>
            <a:r>
              <a:rPr lang="en-GB" sz="1800" i="1" dirty="0" smtClean="0">
                <a:latin typeface="Calibri" pitchFamily="34" charset="0"/>
                <a:cs typeface="Calibri" pitchFamily="34" charset="0"/>
              </a:rPr>
              <a:t>-</a:t>
            </a:r>
          </a:p>
          <a:p>
            <a:pPr algn="l"/>
            <a:r>
              <a:rPr lang="en-GB" sz="1800" i="1" dirty="0" smtClean="0">
                <a:latin typeface="Calibri" pitchFamily="34" charset="0"/>
                <a:cs typeface="Calibri" pitchFamily="34" charset="0"/>
              </a:rPr>
              <a:t>-Художественное творчество</a:t>
            </a:r>
          </a:p>
          <a:p>
            <a:pPr algn="l"/>
            <a:r>
              <a:rPr lang="en-GB" sz="1800" i="1" dirty="0" smtClean="0">
                <a:latin typeface="Calibri" pitchFamily="34" charset="0"/>
                <a:cs typeface="Calibri" pitchFamily="34" charset="0"/>
              </a:rPr>
              <a:t>1)лепка-"зайчик-попрыгайчик","мишка-косолапый","ежик"</a:t>
            </a:r>
          </a:p>
          <a:p>
            <a:pPr algn="l"/>
            <a:r>
              <a:rPr lang="en-GB" sz="1800" i="1" dirty="0" smtClean="0">
                <a:latin typeface="Calibri" pitchFamily="34" charset="0"/>
                <a:cs typeface="Calibri" pitchFamily="34" charset="0"/>
              </a:rPr>
              <a:t>2)аппликация-"во поле береза стояла"</a:t>
            </a:r>
          </a:p>
          <a:p>
            <a:pPr algn="l"/>
            <a:r>
              <a:rPr lang="en-GB" sz="1900" dirty="0" smtClean="0">
                <a:latin typeface="Calibri" pitchFamily="34" charset="0"/>
                <a:cs typeface="Calibri" pitchFamily="34" charset="0"/>
              </a:rPr>
              <a:t>-Чтение художественной литературы</a:t>
            </a:r>
            <a:r>
              <a:rPr lang="en-GB" sz="1800" u="sng" dirty="0" smtClean="0">
                <a:latin typeface="Calibri" pitchFamily="34" charset="0"/>
                <a:cs typeface="Calibri" pitchFamily="34" charset="0"/>
              </a:rPr>
              <a:t>-</a:t>
            </a:r>
            <a:r>
              <a:rPr lang="en-GB" sz="1800" u="sng" dirty="0" smtClean="0">
                <a:latin typeface="Calibri" pitchFamily="34" charset="0"/>
                <a:cs typeface="Calibri" pitchFamily="34" charset="0"/>
              </a:rPr>
              <a:t/>
            </a:r>
            <a:r>
              <a:rPr lang="en-GB" sz="1900" dirty="0" smtClean="0">
                <a:latin typeface="Calibri" pitchFamily="34" charset="0"/>
                <a:cs typeface="Calibri" pitchFamily="34" charset="0"/>
              </a:rPr>
              <a:t>К.И.Чуковский "Путаница"</a:t>
            </a:r>
          </a:p>
          <a:p>
            <a:pPr algn="l"/>
            <a:r>
              <a:rPr lang="en-GB" sz="1800" dirty="0" smtClean="0">
                <a:latin typeface="Calibri" pitchFamily="34" charset="0"/>
                <a:cs typeface="Calibri" pitchFamily="34" charset="0"/>
              </a:rPr>
              <a:t>-Коммуникация</a:t>
            </a:r>
            <a:r>
              <a:rPr lang="en-GB" sz="1800" dirty="0" smtClean="0">
                <a:latin typeface="Calibri" pitchFamily="34" charset="0"/>
                <a:cs typeface="Calibri" pitchFamily="34" charset="0"/>
              </a:rPr>
              <a:t>-"Д</a:t>
            </a:r>
            <a:r>
              <a:rPr lang="en-GB" sz="1800" dirty="0" smtClean="0">
                <a:latin typeface="Calibri" pitchFamily="34" charset="0"/>
                <a:cs typeface="Calibri" pitchFamily="34" charset="0"/>
              </a:rPr>
              <a:t>икие </a:t>
            </a:r>
            <a:r>
              <a:rPr lang="en-GB" sz="1800" dirty="0" smtClean="0">
                <a:latin typeface="Calibri" pitchFamily="34" charset="0"/>
                <a:cs typeface="Calibri" pitchFamily="34" charset="0"/>
              </a:rPr>
              <a:t> животные"</a:t>
            </a:r>
          </a:p>
          <a:p>
            <a:pPr algn="l"/>
            <a:r>
              <a:rPr lang="en-GB" sz="1800" dirty="0" smtClean="0">
                <a:latin typeface="Calibri" pitchFamily="34" charset="0"/>
                <a:cs typeface="Calibri" pitchFamily="34" charset="0"/>
              </a:rPr>
              <a:t>-Музыка-</a:t>
            </a:r>
            <a:r>
              <a:rPr lang="en-GB" sz="1800" dirty="0" smtClean="0">
                <a:latin typeface="Calibri" pitchFamily="34" charset="0"/>
                <a:cs typeface="Calibri" pitchFamily="34" charset="0"/>
              </a:rPr>
              <a:t>пение песен о животных</a:t>
            </a:r>
          </a:p>
          <a:p>
            <a:pPr algn="l" lvl="0" marL="342900" indent="-342900">
              <a:buFont typeface="Arial" pitchFamily="34" charset="0"/>
              <a:buChar char="•"/>
            </a:pPr>
            <a:r>
              <a:rPr lang="en-GB" sz="1800" u="sng" dirty="0" smtClean="0">
                <a:latin typeface="Calibri" pitchFamily="34" charset="0"/>
                <a:cs typeface="Calibri" pitchFamily="34" charset="0"/>
              </a:rPr>
              <a:t/>
            </a:r>
          </a:p>
        </p:txBody>
      </p:sp>
    </p:spTree>
    <p:extLst>
      <p:ext uri="{BB962C8B-B14F-4D97-AF65-F5344CB8AC3E}">
        <p14:creationId xmlns:p14="http://schemas.microsoft.com/office/powerpoint/2010/main" val="2757852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9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dirty="0" smtClean="0">
                <a:latin typeface="Calibri" pitchFamily="34" charset="0"/>
                <a:cs typeface="Calibri" pitchFamily="34" charset="0"/>
              </a:rPr>
              <a:t>Жизнь диких и домашних животных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779" y="1769032"/>
            <a:ext cx="8229600" cy="4929603"/>
          </a:xfrm>
        </p:spPr>
        <p:txBody>
          <a:bodyPr/>
          <a:lstStyle/>
          <a:p>
            <a:pPr algn="l"/>
            <a:r>
              <a:rPr lang="en-GB" sz="1500" u="sng" dirty="0" smtClean="0">
                <a:latin typeface="Calibri" pitchFamily="34" charset="0"/>
                <a:cs typeface="Calibri" pitchFamily="34" charset="0"/>
              </a:rPr>
              <a:t>Совместная деятельность:</a:t>
            </a:r>
          </a:p>
          <a:p>
            <a:pPr algn="l"/>
            <a:r>
              <a:rPr lang="en-GB" sz="1400" b="1" i="1" u="sng" dirty="0" smtClean="0">
                <a:latin typeface="Calibri" pitchFamily="34" charset="0"/>
                <a:cs typeface="Calibri" pitchFamily="34" charset="0"/>
              </a:rPr>
              <a:t>Беседы</a:t>
            </a:r>
            <a:r>
              <a:rPr lang="en-GB" sz="1400" i="1" dirty="0" smtClean="0">
                <a:latin typeface="Calibri" pitchFamily="34" charset="0"/>
                <a:cs typeface="Calibri" pitchFamily="34" charset="0"/>
              </a:rPr>
              <a:t>-"Мои домашние питомцы"  "Дикие животные" "Чем </a:t>
            </a:r>
            <a:r>
              <a:rPr lang="en-GB" sz="1400" i="1" dirty="0" smtClean="0">
                <a:latin typeface="Calibri" pitchFamily="34" charset="0"/>
                <a:cs typeface="Calibri" pitchFamily="34" charset="0"/>
              </a:rPr>
              <a:t>п</a:t>
            </a:r>
            <a:r>
              <a:rPr lang="en-GB" sz="1400" i="1" dirty="0" smtClean="0">
                <a:latin typeface="Calibri" pitchFamily="34" charset="0"/>
                <a:cs typeface="Calibri" pitchFamily="34" charset="0"/>
              </a:rPr>
              <a:t>и</a:t>
            </a:r>
            <a:r>
              <a:rPr lang="en-GB" sz="1400" i="1" dirty="0" smtClean="0">
                <a:latin typeface="Calibri" pitchFamily="34" charset="0"/>
                <a:cs typeface="Calibri" pitchFamily="34" charset="0"/>
              </a:rPr>
              <a:t>таются дикие </a:t>
            </a:r>
            <a:r>
              <a:rPr lang="en-GB" sz="1400" i="1" dirty="0" smtClean="0">
                <a:latin typeface="Calibri" pitchFamily="34" charset="0"/>
                <a:cs typeface="Calibri" pitchFamily="34" charset="0"/>
              </a:rPr>
              <a:t>и домашние животные"</a:t>
            </a:r>
          </a:p>
          <a:p>
            <a:pPr algn="l"/>
            <a:r>
              <a:rPr lang="en-GB" sz="1400" b="1" i="1" u="sng" dirty="0" smtClean="0">
                <a:latin typeface="Calibri" pitchFamily="34" charset="0"/>
                <a:cs typeface="Calibri" pitchFamily="34" charset="0"/>
              </a:rPr>
              <a:t>Коммуникация-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К.И.Чуковский "Путаница".Заучивание стихов,отгадывание загадок,чтение 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потешек о животных</a:t>
            </a:r>
          </a:p>
          <a:p>
            <a:pPr algn="l"/>
            <a:r>
              <a:rPr lang="en-GB" sz="1400" b="1" i="1" u="sng" dirty="0" smtClean="0">
                <a:latin typeface="Calibri" pitchFamily="34" charset="0"/>
                <a:cs typeface="Calibri" pitchFamily="34" charset="0"/>
              </a:rPr>
              <a:t>Музыка-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пение "Серенькая кошечка"В.Вейлина.Музыкально-дидактическая игра "Кошка и собачка"</a:t>
            </a:r>
          </a:p>
          <a:p>
            <a:pPr algn="l"/>
            <a:r>
              <a:rPr lang="en-GB" sz="1400" b="1" i="1" u="sng" dirty="0" smtClean="0">
                <a:latin typeface="Calibri" pitchFamily="34" charset="0"/>
                <a:cs typeface="Calibri" pitchFamily="34" charset="0"/>
              </a:rPr>
              <a:t>Игровая деятельность:</a:t>
            </a:r>
          </a:p>
          <a:p>
            <a:pPr algn="l"/>
            <a:r>
              <a:rPr lang="en-GB" sz="1400" dirty="0" smtClean="0">
                <a:latin typeface="Calibri" pitchFamily="34" charset="0"/>
                <a:cs typeface="Calibri" pitchFamily="34" charset="0"/>
              </a:rPr>
              <a:t>1)Дидактические игры и упражнения:</a:t>
            </a:r>
          </a:p>
          <a:p>
            <a:pPr algn="l"/>
            <a:r>
              <a:rPr lang="en-GB" sz="1300" dirty="0" smtClean="0">
                <a:latin typeface="Calibri" pitchFamily="34" charset="0"/>
                <a:cs typeface="Calibri" pitchFamily="34" charset="0"/>
              </a:rPr>
              <a:t>"Чей домик</a:t>
            </a:r>
            <a:r>
              <a:rPr lang="en-GB" sz="1300" dirty="0" smtClean="0">
                <a:latin typeface="Calibri" pitchFamily="34" charset="0"/>
                <a:cs typeface="Calibri" pitchFamily="34" charset="0"/>
              </a:rPr>
              <a:t>?</a:t>
            </a:r>
            <a:r>
              <a:rPr lang="en-GB" sz="1300" dirty="0" smtClean="0">
                <a:latin typeface="Calibri" pitchFamily="34" charset="0"/>
                <a:cs typeface="Calibri" pitchFamily="34" charset="0"/>
              </a:rPr>
              <a:t>" "Большие и маленькие" "Кто где живе</a:t>
            </a:r>
            <a:r>
              <a:rPr lang="en-GB" sz="1300" dirty="0" smtClean="0">
                <a:latin typeface="Calibri" pitchFamily="34" charset="0"/>
                <a:cs typeface="Calibri" pitchFamily="34" charset="0"/>
              </a:rPr>
              <a:t>т?"</a:t>
            </a:r>
          </a:p>
          <a:p>
            <a:pPr algn="l"/>
            <a:r>
              <a:rPr lang="en-GB" sz="1300" dirty="0" smtClean="0">
                <a:latin typeface="Calibri" pitchFamily="34" charset="0"/>
                <a:cs typeface="Calibri" pitchFamily="34" charset="0"/>
              </a:rPr>
              <a:t>2)Подвижные игры:</a:t>
            </a:r>
          </a:p>
          <a:p>
            <a:pPr algn="l"/>
            <a:r>
              <a:rPr lang="en-GB" sz="1100" dirty="0" smtClean="0">
                <a:latin typeface="Calibri" pitchFamily="34" charset="0"/>
                <a:cs typeface="Calibri" pitchFamily="34" charset="0"/>
              </a:rPr>
              <a:t>"Волк и зайцы" "Хитрая лиса" " Кот и мыши"</a:t>
            </a:r>
          </a:p>
          <a:p>
            <a:pPr algn="l"/>
            <a:r>
              <a:rPr lang="en-GB" sz="1300" dirty="0" smtClean="0">
                <a:latin typeface="Calibri" pitchFamily="34" charset="0"/>
                <a:cs typeface="Calibri" pitchFamily="34" charset="0"/>
              </a:rPr>
              <a:t>3)Сюжетно-ролевые игры:</a:t>
            </a:r>
          </a:p>
          <a:p>
            <a:pPr algn="l"/>
            <a:r>
              <a:rPr lang="en-GB" sz="1100" dirty="0" smtClean="0">
                <a:latin typeface="Calibri" pitchFamily="34" charset="0"/>
                <a:cs typeface="Calibri" pitchFamily="34" charset="0"/>
              </a:rPr>
              <a:t>"Зоопарк" "Путешествие в лес"</a:t>
            </a:r>
          </a:p>
        </p:txBody>
      </p:sp>
    </p:spTree>
    <p:extLst>
      <p:ext uri="{BB962C8B-B14F-4D97-AF65-F5344CB8AC3E}">
        <p14:creationId xmlns:p14="http://schemas.microsoft.com/office/powerpoint/2010/main" val="2757852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dirty="0" smtClean="0">
                <a:latin typeface="Calibri" pitchFamily="34" charset="0"/>
                <a:cs typeface="Calibri" pitchFamily="34" charset="0"/>
              </a:rPr>
              <a:t>Жизнь диких и домашних животных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GB" sz="1900" i="1" u="sng" dirty="0" smtClean="0">
                <a:latin typeface="Calibri" pitchFamily="34" charset="0"/>
                <a:cs typeface="Calibri" pitchFamily="34" charset="0"/>
              </a:rPr>
              <a:t>Работа с родителями:</a:t>
            </a:r>
          </a:p>
          <a:p>
            <a:pPr algn="l"/>
            <a:r>
              <a:rPr lang="en-GB" sz="1900" dirty="0" smtClean="0">
                <a:latin typeface="Calibri" pitchFamily="34" charset="0"/>
                <a:cs typeface="Calibri" pitchFamily="34" charset="0"/>
              </a:rPr>
              <a:t>1."Любимое животное  вашего ребенка"</a:t>
            </a:r>
          </a:p>
          <a:p>
            <a:pPr algn="l"/>
            <a:r>
              <a:rPr lang="en-GB" sz="1900" dirty="0" smtClean="0">
                <a:latin typeface="Calibri" pitchFamily="34" charset="0"/>
                <a:cs typeface="Calibri" pitchFamily="34" charset="0"/>
              </a:rPr>
              <a:t>2.Фото-выставка </a:t>
            </a:r>
            <a:r>
              <a:rPr lang="en-GB" sz="1900" dirty="0" smtClean="0">
                <a:latin typeface="Calibri" pitchFamily="34" charset="0"/>
                <a:cs typeface="Calibri" pitchFamily="34" charset="0"/>
              </a:rPr>
              <a:t>"Ребята и зверята</a:t>
            </a:r>
            <a:r>
              <a:rPr lang="en-GB" sz="1900" dirty="0" smtClean="0">
                <a:latin typeface="Calibri" pitchFamily="34" charset="0"/>
                <a:cs typeface="Calibri" pitchFamily="34" charset="0"/>
              </a:rPr>
              <a:t>"</a:t>
            </a:r>
          </a:p>
          <a:p>
            <a:pPr algn="l"/>
            <a:r>
              <a:rPr lang="en-GB" sz="1900" dirty="0" smtClean="0">
                <a:latin typeface="Calibri" pitchFamily="34" charset="0"/>
                <a:cs typeface="Calibri" pitchFamily="34" charset="0"/>
              </a:rPr>
              <a:t>3.</a:t>
            </a:r>
            <a:r>
              <a:rPr lang="en-GB" sz="1900" dirty="0" smtClean="0">
                <a:latin typeface="Calibri" pitchFamily="34" charset="0"/>
                <a:cs typeface="Calibri" pitchFamily="34" charset="0"/>
              </a:rPr>
              <a:t>И</a:t>
            </a:r>
            <a:r>
              <a:rPr lang="en-GB" sz="1900" dirty="0" smtClean="0">
                <a:latin typeface="Calibri" pitchFamily="34" charset="0"/>
                <a:cs typeface="Calibri" pitchFamily="34" charset="0"/>
              </a:rPr>
              <a:t>зготовление родителями совместно с детьми докладов</a:t>
            </a:r>
            <a:r>
              <a:rPr lang="en-GB" sz="1900" dirty="0" smtClean="0">
                <a:latin typeface="Calibri" pitchFamily="34" charset="0"/>
                <a:cs typeface="Calibri" pitchFamily="34" charset="0"/>
              </a:rPr>
              <a:t> "Животн</a:t>
            </a:r>
            <a:r>
              <a:rPr lang="en-GB" sz="1900" dirty="0" smtClean="0">
                <a:latin typeface="Calibri" pitchFamily="34" charset="0"/>
                <a:cs typeface="Calibri" pitchFamily="34" charset="0"/>
              </a:rPr>
              <a:t>ые</a:t>
            </a:r>
            <a:r>
              <a:rPr lang="en-GB" sz="1900" dirty="0" smtClean="0">
                <a:latin typeface="Calibri" pitchFamily="34" charset="0"/>
                <a:cs typeface="Calibri" pitchFamily="34" charset="0"/>
              </a:rPr>
              <a:t>,о котор</a:t>
            </a:r>
            <a:r>
              <a:rPr lang="en-GB" sz="1900" dirty="0" smtClean="0">
                <a:latin typeface="Calibri" pitchFamily="34" charset="0"/>
                <a:cs typeface="Calibri" pitchFamily="34" charset="0"/>
              </a:rPr>
              <a:t>ых</a:t>
            </a:r>
            <a:r>
              <a:rPr lang="en-GB" sz="1900" dirty="0" smtClean="0">
                <a:latin typeface="Calibri" pitchFamily="34" charset="0"/>
                <a:cs typeface="Calibri" pitchFamily="34" charset="0"/>
              </a:rPr>
              <a:t> мне хочется узнать</a:t>
            </a:r>
            <a:r>
              <a:rPr lang="en-GB" sz="1900" dirty="0" smtClean="0">
                <a:latin typeface="Calibri" pitchFamily="34" charset="0"/>
                <a:cs typeface="Calibri" pitchFamily="34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2757852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000" u="sng" dirty="0" smtClean="0">
                <a:latin typeface="Calibri" pitchFamily="34" charset="0"/>
                <a:cs typeface="Calibri" pitchFamily="34" charset="0"/>
              </a:rPr>
              <a:t>Работа с родителями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192" y="1513475"/>
            <a:ext cx="8229600" cy="4525963"/>
          </a:xfrm>
        </p:spPr>
        <p:txBody>
          <a:bodyPr/>
          <a:lstStyle/>
          <a:p>
            <a:pPr algn="l"/>
            <a:r>
              <a:rPr lang="en-GB" sz="1500" dirty="0" smtClean="0">
                <a:latin typeface="Calibri" pitchFamily="34" charset="0"/>
                <a:cs typeface="Calibri" pitchFamily="34" charset="0"/>
              </a:rPr>
              <a:t>"Животные,о которых мне </a:t>
            </a:r>
          </a:p>
          <a:p>
            <a:pPr algn="l"/>
            <a:r>
              <a:rPr lang="en-GB" sz="1400" dirty="0" smtClean="0">
                <a:latin typeface="Calibri" pitchFamily="34" charset="0"/>
                <a:cs typeface="Calibri" pitchFamily="34" charset="0"/>
              </a:rPr>
              <a:t>хоче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тся узнать"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                                                  Фото-выставка "Ребята и зверята"</a:t>
            </a:r>
          </a:p>
          <a:p>
            <a:pPr algn="l"/>
            <a:r>
              <a:rPr lang="en-GB" sz="1400" dirty="0" smtClean="0">
                <a:latin typeface="Calibri" pitchFamily="34" charset="0"/>
                <a:cs typeface="Calibri" pitchFamily="34" charset="0"/>
              </a:rPr>
              <a:t/>
            </a:r>
          </a:p>
          <a:p>
            <a:pPr algn="l"/>
            <a:r>
              <a:rPr lang="en-GB" sz="1400" dirty="0" smtClean="0">
                <a:latin typeface="Calibri" pitchFamily="34" charset="0"/>
                <a:cs typeface="Calibri" pitchFamily="34" charset="0"/>
              </a:rPr>
              <a:t>                                                                                </a:t>
            </a:r>
          </a:p>
          <a:p>
            <a:pPr algn="l"/>
            <a:r>
              <a:rPr lang="en-GB" sz="1400" dirty="0" smtClean="0">
                <a:latin typeface="Calibri" pitchFamily="34" charset="0"/>
                <a:cs typeface="Calibri" pitchFamily="34" charset="0"/>
              </a:rPr>
              <a:t>                                                                                        </a:t>
            </a:r>
          </a:p>
          <a:p>
            <a:pPr algn="l" lvl="0" marL="342900" indent="-342900">
              <a:buFont typeface="Arial" pitchFamily="34" charset="0"/>
              <a:buChar char="•"/>
            </a:pPr>
            <a:r>
              <a:rPr lang="en-GB" sz="1400" dirty="0" smtClean="0">
                <a:latin typeface="Calibri" pitchFamily="34" charset="0"/>
                <a:cs typeface="Calibri" pitchFamily="34" charset="0"/>
              </a:rPr>
              <a:t/>
            </a:r>
          </a:p>
          <a:p>
            <a:pPr algn="l" lvl="0" marL="342900" indent="-342900">
              <a:buFont typeface="Arial" pitchFamily="34" charset="0"/>
              <a:buChar char="•"/>
            </a:pPr>
            <a:r>
              <a:rPr lang="en-GB" sz="1400" dirty="0" smtClean="0">
                <a:latin typeface="Calibri" pitchFamily="34" charset="0"/>
                <a:cs typeface="Calibri" pitchFamily="34" charset="0"/>
              </a:rPr>
              <a:t>         </a:t>
            </a:r>
          </a:p>
          <a:p>
            <a:pPr algn="l" lvl="0" marL="342900" indent="-342900">
              <a:buFont typeface="Arial" pitchFamily="34" charset="0"/>
              <a:buChar char="•"/>
            </a:pPr>
            <a:r>
              <a:rPr lang="en-GB" sz="1400" dirty="0" smtClean="0">
                <a:latin typeface="Calibri" pitchFamily="34" charset="0"/>
                <a:cs typeface="Calibri" pitchFamily="34" charset="0"/>
              </a:rPr>
              <a:t/>
            </a:r>
          </a:p>
          <a:p>
            <a:pPr algn="l" lvl="0" marL="342900" indent="-342900">
              <a:buFont typeface="Arial" pitchFamily="34" charset="0"/>
              <a:buChar char="•"/>
            </a:pPr>
            <a:r>
              <a:rPr lang="en-GB" sz="1400" dirty="0" smtClean="0">
                <a:latin typeface="Calibri" pitchFamily="34" charset="0"/>
                <a:cs typeface="Calibri" pitchFamily="34" charset="0"/>
              </a:rPr>
              <a:t/>
            </a:r>
          </a:p>
          <a:p>
            <a:pPr algn="l" lvl="0" marL="342900" indent="-342900">
              <a:buFont typeface="Arial" pitchFamily="34" charset="0"/>
              <a:buChar char="•"/>
            </a:pPr>
            <a:r>
              <a:rPr lang="en-GB" sz="1400" dirty="0" smtClean="0">
                <a:latin typeface="Calibri" pitchFamily="34" charset="0"/>
                <a:cs typeface="Calibri" pitchFamily="34" charset="0"/>
              </a:rPr>
              <a:t/>
            </a:r>
          </a:p>
          <a:p>
            <a:pPr algn="l" lvl="0" marL="342900" indent="-342900">
              <a:buFont typeface="Arial" pitchFamily="34" charset="0"/>
              <a:buChar char="•"/>
            </a:pPr>
            <a:r>
              <a:rPr lang="en-GB" sz="1400" dirty="0" smtClean="0">
                <a:latin typeface="Calibri" pitchFamily="34" charset="0"/>
                <a:cs typeface="Calibri" pitchFamily="34" charset="0"/>
              </a:rPr>
              <a:t/>
            </a:r>
          </a:p>
          <a:p>
            <a:pPr algn="l" lvl="0" marL="342900" indent="-342900">
              <a:buFont typeface="Arial" pitchFamily="34" charset="0"/>
              <a:buChar char="•"/>
            </a:pPr>
            <a:r>
              <a:rPr lang="en-GB" sz="1400" dirty="0" smtClean="0">
                <a:latin typeface="Calibri" pitchFamily="34" charset="0"/>
                <a:cs typeface="Calibri" pitchFamily="34" charset="0"/>
              </a:rPr>
              <a:t/>
            </a:r>
          </a:p>
          <a:p>
            <a:pPr algn="l" lvl="0" marL="342900" indent="-342900">
              <a:buFont typeface="Arial" pitchFamily="34" charset="0"/>
              <a:buChar char="•"/>
            </a:pPr>
            <a:r>
              <a:rPr lang="en-GB" sz="1400" dirty="0" smtClean="0">
                <a:latin typeface="Calibri" pitchFamily="34" charset="0"/>
                <a:cs typeface="Calibri" pitchFamily="34" charset="0"/>
              </a:rPr>
              <a:t/>
            </a:r>
          </a:p>
          <a:p>
            <a:pPr algn="l" lvl="0" marL="342900" indent="-342900">
              <a:buFont typeface="Arial" pitchFamily="34" charset="0"/>
              <a:buChar char="•"/>
            </a:pPr>
            <a:r>
              <a:rPr lang="en-GB" sz="1400" dirty="0" smtClean="0">
                <a:latin typeface="Calibri" pitchFamily="34" charset="0"/>
                <a:cs typeface="Calibri" pitchFamily="34" charset="0"/>
              </a:rPr>
              <a:t/>
            </a:r>
          </a:p>
          <a:p>
            <a:pPr algn="l" lvl="0" marL="342900" indent="-342900">
              <a:buFont typeface="Arial" pitchFamily="34" charset="0"/>
              <a:buChar char="•"/>
            </a:pPr>
            <a:r>
              <a:rPr lang="en-GB" sz="1400" dirty="0" smtClean="0">
                <a:latin typeface="Calibri" pitchFamily="34" charset="0"/>
                <a:cs typeface="Calibri" pitchFamily="34" charset="0"/>
              </a:rPr>
              <a:t/>
            </a:r>
          </a:p>
          <a:p>
            <a:pPr algn="l" lvl="0" marL="342900" indent="-342900">
              <a:buFont typeface="Arial" pitchFamily="34" charset="0"/>
              <a:buChar char="•"/>
            </a:pPr>
            <a:r>
              <a:rPr lang="en-GB" sz="1400" dirty="0" smtClean="0">
                <a:latin typeface="Calibri" pitchFamily="34" charset="0"/>
                <a:cs typeface="Calibri" pitchFamily="34" charset="0"/>
              </a:rPr>
              <a:t/>
            </a:r>
          </a:p>
          <a:p>
            <a:pPr algn="l" lvl="0" marL="342900" indent="-342900">
              <a:buFont typeface="Arial" pitchFamily="34" charset="0"/>
              <a:buChar char="•"/>
            </a:pPr>
            <a:r>
              <a:rPr lang="en-GB" sz="1400" dirty="0" smtClean="0">
                <a:latin typeface="Calibri" pitchFamily="34" charset="0"/>
                <a:cs typeface="Calibri" pitchFamily="34" charset="0"/>
              </a:rPr>
              <a:t/>
            </a:r>
          </a:p>
          <a:p>
            <a:pPr algn="l" lvl="0" marL="342900" indent="-342900">
              <a:buFont typeface="Arial" pitchFamily="34" charset="0"/>
              <a:buChar char="•"/>
            </a:pPr>
            <a:r>
              <a:rPr lang="en-GB" sz="1400" dirty="0" smtClean="0">
                <a:latin typeface="Calibri" pitchFamily="34" charset="0"/>
                <a:cs typeface="Calibri" pitchFamily="34" charset="0"/>
              </a:rPr>
              <a:t/>
            </a:r>
          </a:p>
          <a:p>
            <a:pPr algn="l" lvl="0" marL="342900" indent="-342900">
              <a:buFont typeface="Arial" pitchFamily="34" charset="0"/>
              <a:buChar char="•"/>
            </a:pPr>
            <a:r>
              <a:rPr lang="en-GB" sz="1400" dirty="0" smtClean="0">
                <a:latin typeface="Calibri" pitchFamily="34" charset="0"/>
                <a:cs typeface="Calibri" pitchFamily="34" charset="0"/>
              </a:rPr>
              <a:t/>
            </a:r>
          </a:p>
          <a:p>
            <a:pPr algn="l" lvl="0" marL="342900" indent="-342900">
              <a:buFont typeface="Arial" pitchFamily="34" charset="0"/>
              <a:buChar char="•"/>
            </a:pPr>
            <a:r>
              <a:rPr lang="en-GB" sz="1400" dirty="0" smtClean="0">
                <a:latin typeface="Calibri" pitchFamily="34" charset="0"/>
                <a:cs typeface="Calibri" pitchFamily="34" charset="0"/>
              </a:rPr>
              <a:t/>
            </a:r>
          </a:p>
          <a:p>
            <a:pPr algn="l" lvl="0" marL="342900" indent="-342900">
              <a:buFont typeface="Arial" pitchFamily="34" charset="0"/>
              <a:buChar char="•"/>
            </a:pPr>
            <a:r>
              <a:rPr lang="en-GB" sz="1400" dirty="0" smtClean="0">
                <a:latin typeface="Calibri" pitchFamily="34" charset="0"/>
                <a:cs typeface="Calibri" pitchFamily="34" charset="0"/>
              </a:rPr>
              <a:t/>
            </a:r>
          </a:p>
          <a:p>
            <a:pPr algn="l" lvl="0" marL="342900" indent="-342900">
              <a:buFont typeface="Arial" pitchFamily="34" charset="0"/>
              <a:buChar char="•"/>
            </a:pPr>
            <a:r>
              <a:rPr lang="en-GB" sz="1400" dirty="0" smtClean="0">
                <a:latin typeface="Calibri" pitchFamily="34" charset="0"/>
                <a:cs typeface="Calibri" pitchFamily="34" charset="0"/>
              </a:rPr>
              <a:t/>
            </a:r>
          </a:p>
          <a:p>
            <a:pPr algn="l" lvl="0" marL="342900" indent="-342900">
              <a:buFont typeface="Arial" pitchFamily="34" charset="0"/>
              <a:buChar char="•"/>
            </a:pPr>
            <a:r>
              <a:rPr lang="en-GB" sz="1400" dirty="0" smtClean="0">
                <a:latin typeface="Calibri" pitchFamily="34" charset="0"/>
                <a:cs typeface="Calibri" pitchFamily="34" charset="0"/>
              </a:rPr>
              <a:t/>
            </a:r>
          </a:p>
        </p:txBody>
      </p:sp>
      <p:pic>
        <p:nvPicPr>
          <p:cNvPr id="200" name="Content Placeholder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2438" y="2503494"/>
            <a:ext cx="3092279" cy="2057890"/>
          </a:xfrm>
          <a:prstGeom prst="rect">
            <a:avLst/>
          </a:prstGeom>
        </p:spPr>
      </p:pic>
      <p:pic>
        <p:nvPicPr>
          <p:cNvPr id="200" name="Content Placeholde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91772" y="2111515"/>
            <a:ext cx="3734689" cy="436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52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000" dirty="0" smtClean="0">
                <a:latin typeface="Calibri" pitchFamily="34" charset="0"/>
                <a:cs typeface="Calibri" pitchFamily="34" charset="0"/>
              </a:rPr>
              <a:t>Игровая деятельность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GB" sz="1400" dirty="0" smtClean="0">
                <a:latin typeface="Calibri" pitchFamily="34" charset="0"/>
                <a:cs typeface="Calibri" pitchFamily="34" charset="0"/>
              </a:rPr>
              <a:t>Ролевая-дидактическая игра "Путешествие в лес"</a:t>
            </a:r>
          </a:p>
        </p:txBody>
      </p:sp>
      <p:pic>
        <p:nvPicPr>
          <p:cNvPr id="200" name="Content Placeholder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46573" y="2201629"/>
            <a:ext cx="4273390" cy="3309877"/>
          </a:xfrm>
          <a:prstGeom prst="rect">
            <a:avLst/>
          </a:prstGeom>
        </p:spPr>
      </p:pic>
      <p:pic>
        <p:nvPicPr>
          <p:cNvPr id="200" name="Content Placeholde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1993" y="2181509"/>
            <a:ext cx="3661991" cy="330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52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