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46"/>
  </p:notesMasterIdLst>
  <p:handoutMasterIdLst>
    <p:handoutMasterId r:id="rId47"/>
  </p:handoutMasterIdLst>
  <p:sldIdLst>
    <p:sldId id="256" r:id="rId2"/>
    <p:sldId id="340" r:id="rId3"/>
    <p:sldId id="257" r:id="rId4"/>
    <p:sldId id="316" r:id="rId5"/>
    <p:sldId id="317" r:id="rId6"/>
    <p:sldId id="313" r:id="rId7"/>
    <p:sldId id="314" r:id="rId8"/>
    <p:sldId id="319" r:id="rId9"/>
    <p:sldId id="335" r:id="rId10"/>
    <p:sldId id="320" r:id="rId11"/>
    <p:sldId id="326" r:id="rId12"/>
    <p:sldId id="322" r:id="rId13"/>
    <p:sldId id="263" r:id="rId14"/>
    <p:sldId id="260" r:id="rId15"/>
    <p:sldId id="325" r:id="rId16"/>
    <p:sldId id="262" r:id="rId17"/>
    <p:sldId id="333" r:id="rId18"/>
    <p:sldId id="332" r:id="rId19"/>
    <p:sldId id="323" r:id="rId20"/>
    <p:sldId id="287" r:id="rId21"/>
    <p:sldId id="339" r:id="rId22"/>
    <p:sldId id="288" r:id="rId23"/>
    <p:sldId id="289" r:id="rId24"/>
    <p:sldId id="266" r:id="rId25"/>
    <p:sldId id="267" r:id="rId26"/>
    <p:sldId id="318" r:id="rId27"/>
    <p:sldId id="307" r:id="rId28"/>
    <p:sldId id="290" r:id="rId29"/>
    <p:sldId id="308" r:id="rId30"/>
    <p:sldId id="344" r:id="rId31"/>
    <p:sldId id="294" r:id="rId32"/>
    <p:sldId id="295" r:id="rId33"/>
    <p:sldId id="296" r:id="rId34"/>
    <p:sldId id="341" r:id="rId35"/>
    <p:sldId id="268" r:id="rId36"/>
    <p:sldId id="342" r:id="rId37"/>
    <p:sldId id="324" r:id="rId38"/>
    <p:sldId id="343" r:id="rId39"/>
    <p:sldId id="329" r:id="rId40"/>
    <p:sldId id="321" r:id="rId41"/>
    <p:sldId id="327" r:id="rId42"/>
    <p:sldId id="274" r:id="rId43"/>
    <p:sldId id="328" r:id="rId44"/>
    <p:sldId id="337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6" autoAdjust="0"/>
    <p:restoredTop sz="94660"/>
  </p:normalViewPr>
  <p:slideViewPr>
    <p:cSldViewPr>
      <p:cViewPr>
        <p:scale>
          <a:sx n="66" d="100"/>
          <a:sy n="66" d="100"/>
        </p:scale>
        <p:origin x="-158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479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479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DB4CF7C-542D-4041-9635-750278751729}" type="slidenum">
              <a:rPr lang="ru-RU" altLang="ru-RU"/>
              <a:pPr/>
              <a:t>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067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481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8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58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458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8742F40-F467-4CD8-BD65-854DAE9667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7300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74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914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044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578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436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457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403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727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7173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5523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58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3134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4028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9242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181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4954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466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8655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0117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4850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3269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157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5906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8369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8939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3060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8382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1152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450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87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7276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4847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02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6444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3953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875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248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52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924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357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462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19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20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21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22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23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24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25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616 h 1906"/>
                <a:gd name="T4" fmla="*/ 6035 w 5740"/>
                <a:gd name="T5" fmla="*/ 616 h 1906"/>
                <a:gd name="T6" fmla="*/ 603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57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4157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1E9556C-92DE-4D11-B4DD-B72E9A7FF8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198797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033588-B3D3-4F08-AAB4-9C0DCF24D5C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024638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1CA210-5C7F-4EE0-BE94-48EBC7CF62A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652076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E82BF-0510-4EAB-B77F-136F858DE0F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44134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DE503B-3126-4D72-BCDF-67ACC205E80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424086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B964C-1360-4BA6-9C22-F2260DDEE9D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552893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5935C7-94F6-432E-94D1-DC72DC3F3E8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738379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64168-F7DF-4C48-864A-9D1C9652F07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654256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148AFF-C3CA-4AEF-9830-0E2AFD47D07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390988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CE6240-2430-47DD-BF4E-F7D79E6E944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842644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775E93-453D-47E0-9E06-44644FE8493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617736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A80BA-2E91-4D74-8F4A-EA95B06686B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345726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41473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2FCCC9AE-8397-4443-BCC0-37EDEE3DB128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28" name="Group 19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18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4725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726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727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8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729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14730" name="Freeform 10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3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616 h 1906"/>
                <a:gd name="T4" fmla="*/ 6035 w 5740"/>
                <a:gd name="T5" fmla="*/ 616 h 1906"/>
                <a:gd name="T6" fmla="*/ 603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4731" name="Rectangle 11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47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414740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9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rizvanie.su/?p=4057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dietolog.org/media/img/c/radiation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941" y="1334890"/>
            <a:ext cx="5555842" cy="4431431"/>
          </a:xfrm>
          <a:prstGeom prst="rect">
            <a:avLst/>
          </a:prstGeom>
          <a:noFill/>
          <a:effectLst>
            <a:softEdge rad="863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71475"/>
            <a:ext cx="9036050" cy="3213100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FF00"/>
                </a:solidFill>
              </a:rPr>
              <a:t>Тема: Радиационные поражения при ЧС. </a:t>
            </a:r>
            <a:br>
              <a:rPr lang="ru-RU" altLang="ru-RU" smtClean="0">
                <a:solidFill>
                  <a:srgbClr val="FFFF00"/>
                </a:solidFill>
              </a:rPr>
            </a:br>
            <a:r>
              <a:rPr lang="ru-RU" altLang="ru-RU" smtClean="0">
                <a:solidFill>
                  <a:srgbClr val="FFFF00"/>
                </a:solidFill>
              </a:rPr>
              <a:t>Острая лучевая болезнь</a:t>
            </a:r>
          </a:p>
        </p:txBody>
      </p:sp>
      <p:sp>
        <p:nvSpPr>
          <p:cNvPr id="440325" name="Rectangle 5"/>
          <p:cNvSpPr>
            <a:spLocks noChangeArrowheads="1"/>
          </p:cNvSpPr>
          <p:nvPr/>
        </p:nvSpPr>
        <p:spPr bwMode="auto">
          <a:xfrm>
            <a:off x="827088" y="188913"/>
            <a:ext cx="7777162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endParaRPr lang="ru-RU" altLang="ru-RU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ru-RU" altLang="ru-RU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7" name="Прямоугольник 1"/>
          <p:cNvSpPr>
            <a:spLocks noChangeArrowheads="1"/>
          </p:cNvSpPr>
          <p:nvPr/>
        </p:nvSpPr>
        <p:spPr bwMode="auto">
          <a:xfrm rot="10800000" flipV="1">
            <a:off x="2700338" y="5280025"/>
            <a:ext cx="64436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/>
              <a:t>ГАПОУ   «Балаковский  медицинский колледж»</a:t>
            </a:r>
            <a:endParaRPr lang="ru-RU" altLang="ru-RU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/>
              <a:t>преподаватель  дисциплины  «Медицина катастроф»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/>
              <a:t>Г.В. Елисеева</a:t>
            </a:r>
            <a:endParaRPr lang="ru-RU" altLang="ru-RU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://www.pchelandiya.net/uploads/posts/2012-03/1331553450_radionuklid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92696"/>
            <a:ext cx="2627319" cy="1944216"/>
          </a:xfrm>
          <a:prstGeom prst="rect">
            <a:avLst/>
          </a:prstGeom>
          <a:noFill/>
          <a:effectLst>
            <a:softEdge rad="482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49500"/>
            <a:ext cx="9144000" cy="4508500"/>
          </a:xfrm>
        </p:spPr>
        <p:txBody>
          <a:bodyPr/>
          <a:lstStyle/>
          <a:p>
            <a:r>
              <a:rPr lang="ru-RU" altLang="ru-RU" i="1" smtClean="0">
                <a:effectLst/>
              </a:rPr>
              <a:t>- </a:t>
            </a:r>
            <a:r>
              <a:rPr lang="ru-RU" altLang="ru-RU" i="1" u="sng" smtClean="0">
                <a:effectLst/>
              </a:rPr>
              <a:t>внешним облучением</a:t>
            </a:r>
            <a:r>
              <a:rPr lang="ru-RU" altLang="ru-RU" u="sng" smtClean="0">
                <a:effectLst/>
              </a:rPr>
              <a:t> </a:t>
            </a:r>
            <a:r>
              <a:rPr lang="ru-RU" altLang="ru-RU" sz="2800" smtClean="0">
                <a:effectLst/>
              </a:rPr>
              <a:t>от радиоактивного облака (</a:t>
            </a:r>
            <a:r>
              <a:rPr lang="ru-RU" altLang="ru-RU" sz="2000" smtClean="0">
                <a:effectLst/>
              </a:rPr>
              <a:t>продукты деления ядерного топлива, смешанные с воздухом</a:t>
            </a:r>
            <a:r>
              <a:rPr lang="ru-RU" altLang="ru-RU" sz="2800" smtClean="0">
                <a:effectLst/>
              </a:rPr>
              <a:t>), </a:t>
            </a:r>
          </a:p>
          <a:p>
            <a:r>
              <a:rPr lang="ru-RU" altLang="ru-RU" sz="2800" i="1" smtClean="0">
                <a:effectLst/>
              </a:rPr>
              <a:t>- </a:t>
            </a:r>
            <a:r>
              <a:rPr lang="ru-RU" altLang="ru-RU" i="1" u="sng" smtClean="0">
                <a:effectLst/>
              </a:rPr>
              <a:t>внутренним облучением   </a:t>
            </a:r>
            <a:r>
              <a:rPr lang="ru-RU" altLang="ru-RU" u="sng" smtClean="0">
                <a:effectLst/>
              </a:rPr>
              <a:t> </a:t>
            </a:r>
            <a:r>
              <a:rPr lang="ru-RU" altLang="ru-RU" sz="2800" smtClean="0">
                <a:effectLst/>
              </a:rPr>
              <a:t>вследствие вдыхания радиоактивных веществ из облака, </a:t>
            </a:r>
          </a:p>
          <a:p>
            <a:r>
              <a:rPr lang="ru-RU" altLang="ru-RU" sz="2800" smtClean="0">
                <a:effectLst/>
              </a:rPr>
              <a:t> - </a:t>
            </a:r>
            <a:r>
              <a:rPr lang="ru-RU" altLang="ru-RU" i="1" u="sng" smtClean="0">
                <a:effectLst/>
              </a:rPr>
              <a:t>за счет загрязнения поверхности тела человека</a:t>
            </a:r>
            <a:r>
              <a:rPr lang="ru-RU" altLang="ru-RU" u="sng" smtClean="0">
                <a:effectLst/>
              </a:rPr>
              <a:t> </a:t>
            </a:r>
            <a:r>
              <a:rPr lang="ru-RU" altLang="ru-RU" sz="2800" smtClean="0">
                <a:effectLst/>
              </a:rPr>
              <a:t>этими </a:t>
            </a:r>
            <a:r>
              <a:rPr lang="ru-RU" altLang="ru-RU" sz="2000" smtClean="0">
                <a:effectLst/>
              </a:rPr>
              <a:t>веществами,  продукты деления   из радиоактивного облака</a:t>
            </a:r>
            <a:r>
              <a:rPr lang="ru-RU" altLang="ru-RU" sz="3600" smtClean="0">
                <a:effectLst/>
              </a:rPr>
              <a:t>) </a:t>
            </a:r>
          </a:p>
          <a:p>
            <a:r>
              <a:rPr lang="ru-RU" altLang="ru-RU" smtClean="0">
                <a:effectLst/>
              </a:rPr>
              <a:t>- </a:t>
            </a:r>
            <a:r>
              <a:rPr lang="ru-RU" altLang="ru-RU" i="1" u="sng" smtClean="0">
                <a:effectLst/>
              </a:rPr>
              <a:t>радиоактивных выпадений на местности</a:t>
            </a:r>
            <a:r>
              <a:rPr lang="ru-RU" altLang="ru-RU" u="sng" smtClean="0">
                <a:effectLst/>
              </a:rPr>
              <a:t> </a:t>
            </a:r>
            <a:r>
              <a:rPr lang="ru-RU" altLang="ru-RU" sz="2000" smtClean="0">
                <a:effectLst/>
              </a:rPr>
              <a:t>(продукты деления, выпадающие из радиоактивного облака), </a:t>
            </a:r>
          </a:p>
          <a:p>
            <a:endParaRPr lang="ru-RU" altLang="ru-RU" sz="3600" smtClean="0">
              <a:effectLst/>
            </a:endParaRPr>
          </a:p>
        </p:txBody>
      </p:sp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4000" smtClean="0">
                <a:effectLst/>
              </a:rPr>
              <a:t/>
            </a:r>
            <a:br>
              <a:rPr lang="ru-RU" altLang="ru-RU" sz="4000" smtClean="0">
                <a:effectLst/>
              </a:rPr>
            </a:br>
            <a:r>
              <a:rPr lang="ru-RU" altLang="ru-RU" sz="4000" smtClean="0">
                <a:effectLst/>
              </a:rPr>
              <a:t/>
            </a:r>
            <a:br>
              <a:rPr lang="ru-RU" altLang="ru-RU" sz="4000" smtClean="0">
                <a:effectLst/>
              </a:rPr>
            </a:br>
            <a:r>
              <a:rPr lang="ru-RU" altLang="ru-RU" sz="4000" smtClean="0">
                <a:effectLst/>
              </a:rPr>
              <a:t/>
            </a:r>
            <a:br>
              <a:rPr lang="ru-RU" altLang="ru-RU" sz="4000" smtClean="0">
                <a:effectLst/>
              </a:rPr>
            </a:br>
            <a:r>
              <a:rPr lang="ru-RU" altLang="ru-RU" sz="4000" smtClean="0">
                <a:effectLst/>
              </a:rPr>
              <a:t>Воздействие на людей загрязнения окружающей  среды  </a:t>
            </a:r>
            <a:r>
              <a:rPr lang="ru-RU" altLang="ru-RU" sz="2400" smtClean="0">
                <a:effectLst/>
              </a:rPr>
              <a:t>(в первые часы и сутки после аварии) </a:t>
            </a:r>
            <a:r>
              <a:rPr lang="ru-RU" altLang="ru-RU" sz="4000" smtClean="0">
                <a:effectLst/>
              </a:rPr>
              <a:t>определяется:</a:t>
            </a:r>
            <a:br>
              <a:rPr lang="ru-RU" altLang="ru-RU" sz="4000" smtClean="0">
                <a:effectLst/>
              </a:rPr>
            </a:br>
            <a:r>
              <a:rPr lang="ru-RU" altLang="ru-RU" sz="4000" smtClean="0">
                <a:effectLst/>
              </a:rPr>
              <a:t/>
            </a:r>
            <a:br>
              <a:rPr lang="ru-RU" altLang="ru-RU" sz="4000" smtClean="0">
                <a:effectLst/>
              </a:rPr>
            </a:br>
            <a:endParaRPr lang="ru-RU" altLang="ru-RU" sz="4000" baseline="-250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://www.pchelandiya.net/uploads/posts/2012-03/1331553450_radionuklid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92696"/>
            <a:ext cx="2627319" cy="1944216"/>
          </a:xfrm>
          <a:prstGeom prst="rect">
            <a:avLst/>
          </a:prstGeom>
          <a:noFill/>
          <a:effectLst>
            <a:softEdge rad="482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15888"/>
            <a:ext cx="9036050" cy="1431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4000" smtClean="0">
                <a:effectLst/>
              </a:rPr>
              <a:t/>
            </a:r>
            <a:br>
              <a:rPr lang="ru-RU" altLang="ru-RU" sz="4000" smtClean="0">
                <a:effectLst/>
              </a:rPr>
            </a:br>
            <a:r>
              <a:rPr lang="ru-RU" altLang="ru-RU" sz="4000" smtClean="0">
                <a:effectLst/>
              </a:rPr>
              <a:t/>
            </a:r>
            <a:br>
              <a:rPr lang="ru-RU" altLang="ru-RU" sz="4000" smtClean="0">
                <a:effectLst/>
              </a:rPr>
            </a:br>
            <a:r>
              <a:rPr lang="ru-RU" altLang="ru-RU" sz="4000" smtClean="0">
                <a:effectLst/>
              </a:rPr>
              <a:t>Мероприятия по защите населения при радиационной обстановке:</a:t>
            </a:r>
            <a:br>
              <a:rPr lang="ru-RU" altLang="ru-RU" sz="4000" smtClean="0">
                <a:effectLst/>
              </a:rPr>
            </a:br>
            <a:r>
              <a:rPr lang="ru-RU" altLang="ru-RU" sz="4000" smtClean="0">
                <a:solidFill>
                  <a:srgbClr val="FFFF00"/>
                </a:solidFill>
              </a:rPr>
              <a:t>)</a:t>
            </a:r>
            <a:endParaRPr lang="ru-RU" altLang="ru-RU" sz="4000" baseline="-25000" smtClean="0">
              <a:solidFill>
                <a:srgbClr val="FFFF00"/>
              </a:solidFill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73288"/>
            <a:ext cx="8675687" cy="3910012"/>
          </a:xfrm>
        </p:spPr>
        <p:txBody>
          <a:bodyPr/>
          <a:lstStyle/>
          <a:p>
            <a:r>
              <a:rPr lang="ru-RU" altLang="ru-RU" sz="2400" smtClean="0">
                <a:effectLst/>
              </a:rPr>
              <a:t>1.  Укрытие населения в бомбоубежищах, противорадиационных укрытиях,  и  домах, с проведением  герметизации помещений (отключение вентиляции, плотное  закрытие  и оклеивание    окон и дверей, вентиляционных отверстий и дымоходов), на период рассеивание радиационных веществ в воздух.</a:t>
            </a:r>
          </a:p>
          <a:p>
            <a:r>
              <a:rPr lang="ru-RU" altLang="ru-RU" sz="2400" smtClean="0">
                <a:effectLst/>
              </a:rPr>
              <a:t>2.  Защита органов дыхания подручными средствами  (носовыми платками, полотенцами, ватно-марлевыми повязками</a:t>
            </a:r>
          </a:p>
          <a:p>
            <a:r>
              <a:rPr lang="ru-RU" altLang="ru-RU" sz="2400" smtClean="0">
                <a:effectLst/>
              </a:rPr>
              <a:t>3.  Провести</a:t>
            </a:r>
            <a:r>
              <a:rPr lang="ru-RU" altLang="ru-RU" sz="2800" smtClean="0">
                <a:effectLst/>
              </a:rPr>
              <a:t> </a:t>
            </a:r>
            <a:r>
              <a:rPr lang="ru-RU" altLang="ru-RU" sz="2800" i="1" smtClean="0">
                <a:effectLst/>
              </a:rPr>
              <a:t>йодную профилактику</a:t>
            </a:r>
            <a:r>
              <a:rPr lang="ru-RU" altLang="ru-RU" sz="2800" smtClean="0">
                <a:effectLst/>
              </a:rPr>
              <a:t> (йодистый  </a:t>
            </a:r>
            <a:r>
              <a:rPr lang="ru-RU" altLang="ru-RU" sz="2400" smtClean="0">
                <a:effectLst/>
              </a:rPr>
              <a:t>калий, 5% йодную настойку, заблаговременно или в момент аварии)  с целью  предупреждения накопления радиоактивного йода в щитовидной железе.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://www.pchelandiya.net/uploads/posts/2012-03/1331553450_radionuklid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92696"/>
            <a:ext cx="2627319" cy="1944216"/>
          </a:xfrm>
          <a:prstGeom prst="rect">
            <a:avLst/>
          </a:prstGeom>
          <a:noFill/>
          <a:effectLst>
            <a:softEdge rad="482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404813"/>
            <a:ext cx="82296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4000" smtClean="0">
                <a:solidFill>
                  <a:srgbClr val="FFFF00"/>
                </a:solidFill>
              </a:rPr>
              <a:t>)</a:t>
            </a:r>
            <a:endParaRPr lang="ru-RU" altLang="ru-RU" sz="4000" baseline="-25000" smtClean="0">
              <a:solidFill>
                <a:srgbClr val="FFFF00"/>
              </a:solidFill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0"/>
            <a:ext cx="8675687" cy="6083300"/>
          </a:xfrm>
        </p:spPr>
        <p:txBody>
          <a:bodyPr/>
          <a:lstStyle/>
          <a:p>
            <a:r>
              <a:rPr lang="ru-RU" altLang="ru-RU" sz="2400" smtClean="0">
                <a:effectLst/>
              </a:rPr>
              <a:t>4.  Эвакуация населения в безопасные районы  при высоких  мощностях доз  излучения, когда требуется режим защиты в течение длительного времени или ненадежности противорадиационных укрытий. </a:t>
            </a:r>
          </a:p>
          <a:p>
            <a:r>
              <a:rPr lang="ru-RU" altLang="ru-RU" sz="2400" smtClean="0">
                <a:effectLst/>
              </a:rPr>
              <a:t> 5.  Санитарная обработка кожи, одежды, обуви при загрязнении, с последующим радиометрическим контролем. При  необходимости проведение обработки повторно до прекращения загрязнения.</a:t>
            </a:r>
          </a:p>
          <a:p>
            <a:r>
              <a:rPr lang="ru-RU" altLang="ru-RU" sz="2400" smtClean="0">
                <a:effectLst/>
              </a:rPr>
              <a:t>6.  Исключить потребление  загрязненных пищевых продуктов,  воды из открытых вод источников</a:t>
            </a:r>
          </a:p>
          <a:p>
            <a:r>
              <a:rPr lang="ru-RU" altLang="ru-RU" sz="2400" smtClean="0">
                <a:effectLst/>
              </a:rPr>
              <a:t> 7. Дезактивация  загрязненной местности.</a:t>
            </a:r>
          </a:p>
          <a:p>
            <a:r>
              <a:rPr lang="ru-RU" altLang="ru-RU" sz="2400" smtClean="0">
                <a:effectLst/>
              </a:rPr>
              <a:t> </a:t>
            </a:r>
          </a:p>
        </p:txBody>
      </p:sp>
      <p:pic>
        <p:nvPicPr>
          <p:cNvPr id="14341" name="Содержимое 2" descr="www.scan-interfax.ruTopicNews.aspx.jp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221163"/>
            <a:ext cx="547211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http://www.medkrug.ru/web/uploaded/image/aaaaa555555/000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518" y="4664518"/>
            <a:ext cx="2840238" cy="219303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5400" smtClean="0">
                <a:solidFill>
                  <a:srgbClr val="FFFF00"/>
                </a:solidFill>
              </a:rPr>
              <a:t>Острая лучевая болезнь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44000" cy="522922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b="1" smtClean="0"/>
              <a:t> </a:t>
            </a:r>
            <a:r>
              <a:rPr lang="ru-RU" altLang="ru-RU" b="1" i="1" smtClean="0"/>
              <a:t>это заболевание, возникающее при однократном или  повторном </a:t>
            </a:r>
            <a:r>
              <a:rPr lang="ru-RU" altLang="ru-RU" b="1" i="1" smtClean="0">
                <a:effectLst/>
              </a:rPr>
              <a:t> воздействии различных видов ионизирующих излучений и характеризующееся симптоматикой, зависящей от вида поражающего излучения, его дозы, времени воздействия и  локализации источника излучения.</a:t>
            </a:r>
            <a:endParaRPr lang="ru-RU" altLang="ru-RU" b="1" smtClean="0">
              <a:effectLst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ru-RU" altLang="ru-RU" b="1" i="1" smtClean="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ru-RU" altLang="ru-RU" b="1" i="1" smtClean="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ru-RU" altLang="ru-RU" b="1" i="1" smtClean="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ru-RU" altLang="ru-RU" b="1" i="1" smtClean="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ru-RU" altLang="ru-RU" b="1" i="1" smtClean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b="1" smtClean="0"/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http://wina-lite.ucoz.com/anoi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6295527" cy="360418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6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FF00"/>
                </a:solidFill>
              </a:rPr>
              <a:t>Патогенез воздействия ИИ</a:t>
            </a:r>
            <a:endParaRPr lang="ru-RU" altLang="ru-RU" baseline="-25000" smtClean="0">
              <a:solidFill>
                <a:srgbClr val="FFFF00"/>
              </a:solidFill>
            </a:endParaRP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ru-RU" altLang="ru-RU" b="1" smtClean="0"/>
              <a:t>Молекулярный уровень</a:t>
            </a:r>
          </a:p>
          <a:p>
            <a:pPr eaLnBrk="1" hangingPunct="1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ru-RU" altLang="ru-RU" b="1" smtClean="0"/>
              <a:t>Клеточный уровень</a:t>
            </a:r>
          </a:p>
          <a:p>
            <a:pPr eaLnBrk="1" hangingPunct="1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ru-RU" altLang="ru-RU" b="1" smtClean="0"/>
              <a:t>Системный (органный ) уровень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Picture 11" descr="http://medinote.ru/content/uploads/2012/11/Vidovaya-spetsifichnost-molekul-dn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734" y="1139825"/>
            <a:ext cx="3333750" cy="333375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5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692150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FFFF00"/>
                </a:solidFill>
              </a:rPr>
              <a:t>Патогенез воздействия ИИ: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82650"/>
            <a:ext cx="9144000" cy="5643563"/>
          </a:xfrm>
        </p:spPr>
        <p:txBody>
          <a:bodyPr/>
          <a:lstStyle/>
          <a:p>
            <a:r>
              <a:rPr lang="ru-RU" altLang="ru-RU" sz="2800" smtClean="0">
                <a:effectLst/>
              </a:rPr>
              <a:t>Основу патогенеза лучевого поражения составляют: </a:t>
            </a:r>
          </a:p>
          <a:p>
            <a:r>
              <a:rPr lang="ru-RU" altLang="ru-RU" sz="2800" smtClean="0">
                <a:effectLst/>
              </a:rPr>
              <a:t>1) непосредственное действие ионизирующего излучения (прямое и косвенное) на клетки и ткани организма  с наибольшим повреждением радиочувствительных элементов; </a:t>
            </a:r>
          </a:p>
          <a:p>
            <a:r>
              <a:rPr lang="ru-RU" altLang="ru-RU" sz="2800" smtClean="0">
                <a:effectLst/>
              </a:rPr>
              <a:t>2) образование и циркуляция в крови токсических веществ (радиотоксинов); </a:t>
            </a:r>
          </a:p>
          <a:p>
            <a:r>
              <a:rPr lang="ru-RU" altLang="ru-RU" sz="2800" smtClean="0">
                <a:effectLst/>
              </a:rPr>
              <a:t>3) дезинтеграция нейроэндокринной системы, нарушение координационных влияний на внутренние органы и системы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800" b="1" smtClean="0"/>
              <a:t>)</a:t>
            </a:r>
          </a:p>
        </p:txBody>
      </p:sp>
      <p:sp>
        <p:nvSpPr>
          <p:cNvPr id="445440" name="Rectangle 0"/>
          <p:cNvSpPr>
            <a:spLocks noChangeArrowheads="1"/>
          </p:cNvSpPr>
          <p:nvPr/>
        </p:nvSpPr>
        <p:spPr bwMode="auto">
          <a:xfrm>
            <a:off x="2627313" y="620713"/>
            <a:ext cx="2746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7414" name="Прямоугольник 1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FFFF00"/>
                </a:solidFill>
              </a:rPr>
              <a:t>Патогенез воздействия ИИ:</a:t>
            </a:r>
            <a:r>
              <a:rPr lang="ru-RU" altLang="ru-RU" sz="4000" smtClean="0"/>
              <a:t> </a:t>
            </a:r>
            <a:br>
              <a:rPr lang="ru-RU" altLang="ru-RU" sz="4000" smtClean="0"/>
            </a:br>
            <a:r>
              <a:rPr lang="ru-RU" altLang="ru-RU" sz="4000" smtClean="0">
                <a:solidFill>
                  <a:schemeClr val="hlink"/>
                </a:solidFill>
              </a:rPr>
              <a:t>органный уровень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" y="1263650"/>
            <a:ext cx="6108700" cy="5334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b="1" i="1" smtClean="0">
                <a:solidFill>
                  <a:srgbClr val="FF0000"/>
                </a:solidFill>
              </a:rPr>
              <a:t>Критические</a:t>
            </a:r>
            <a:r>
              <a:rPr lang="ru-RU" altLang="ru-RU" sz="2400" b="1" smtClean="0"/>
              <a:t> органы, ткани и системы – повреждение определяет преимущественный тип лучевых реакций, специфику и время их проявления, а также значимость для выживания или гибели организма в определенные сроки после облучения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ru-RU" altLang="ru-RU" sz="2400" b="1" smtClean="0"/>
              <a:t>кроветворная ткань (до 10 Гр)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ru-RU" altLang="ru-RU" sz="2400" b="1" smtClean="0"/>
              <a:t>желудочно-кишечный тракт (10-20 Гр)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ru-RU" altLang="ru-RU" sz="2400" b="1" smtClean="0"/>
              <a:t>сосудистая система (20-80 Гр)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ru-RU" altLang="ru-RU" sz="2400" b="1" smtClean="0"/>
              <a:t>ЦНС (более 80 Гр)</a:t>
            </a:r>
          </a:p>
        </p:txBody>
      </p:sp>
      <p:pic>
        <p:nvPicPr>
          <p:cNvPr id="7173" name="Picture 5" descr="http://ecokrivbass.com.ua/images/publications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760"/>
            <a:ext cx="3563888" cy="533457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://www.pchelandiya.net/uploads/posts/2012-03/1331553450_radionuklid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92696"/>
            <a:ext cx="2627319" cy="1944216"/>
          </a:xfrm>
          <a:prstGeom prst="rect">
            <a:avLst/>
          </a:prstGeom>
          <a:noFill/>
          <a:effectLst>
            <a:softEdge rad="482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15888"/>
            <a:ext cx="9036050" cy="1873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5400" smtClean="0">
                <a:effectLst/>
              </a:rPr>
              <a:t/>
            </a:r>
            <a:br>
              <a:rPr lang="ru-RU" altLang="ru-RU" sz="5400" smtClean="0">
                <a:effectLst/>
              </a:rPr>
            </a:br>
            <a:r>
              <a:rPr lang="ru-RU" altLang="ru-RU" sz="5400" smtClean="0">
                <a:effectLst/>
              </a:rPr>
              <a:t/>
            </a:r>
            <a:br>
              <a:rPr lang="ru-RU" altLang="ru-RU" sz="5400" smtClean="0">
                <a:effectLst/>
              </a:rPr>
            </a:br>
            <a:r>
              <a:rPr lang="ru-RU" altLang="ru-RU" sz="5400" smtClean="0">
                <a:effectLst/>
              </a:rPr>
              <a:t/>
            </a:r>
            <a:br>
              <a:rPr lang="ru-RU" altLang="ru-RU" sz="5400" smtClean="0">
                <a:effectLst/>
              </a:rPr>
            </a:br>
            <a:r>
              <a:rPr lang="ru-RU" altLang="ru-RU" sz="5400" smtClean="0">
                <a:effectLst/>
              </a:rPr>
              <a:t/>
            </a:r>
            <a:br>
              <a:rPr lang="ru-RU" altLang="ru-RU" sz="5400" smtClean="0">
                <a:effectLst/>
              </a:rPr>
            </a:br>
            <a:r>
              <a:rPr lang="ru-RU" altLang="ru-RU" sz="5400" smtClean="0">
                <a:effectLst/>
              </a:rPr>
              <a:t/>
            </a:r>
            <a:br>
              <a:rPr lang="ru-RU" altLang="ru-RU" sz="5400" smtClean="0">
                <a:effectLst/>
              </a:rPr>
            </a:br>
            <a:r>
              <a:rPr lang="ru-RU" altLang="ru-RU" sz="5400" smtClean="0">
                <a:effectLst/>
              </a:rPr>
              <a:t>Степени тяжести лучевой </a:t>
            </a:r>
            <a:br>
              <a:rPr lang="ru-RU" altLang="ru-RU" sz="5400" smtClean="0">
                <a:effectLst/>
              </a:rPr>
            </a:br>
            <a:r>
              <a:rPr lang="ru-RU" altLang="ru-RU" sz="5400" smtClean="0">
                <a:effectLst/>
              </a:rPr>
              <a:t>болезни</a:t>
            </a:r>
            <a:r>
              <a:rPr lang="ru-RU" altLang="ru-RU" sz="7200" smtClean="0">
                <a:effectLst/>
              </a:rPr>
              <a:t>:</a:t>
            </a:r>
            <a:br>
              <a:rPr lang="ru-RU" altLang="ru-RU" sz="7200" smtClean="0">
                <a:effectLst/>
              </a:rPr>
            </a:br>
            <a:r>
              <a:rPr lang="ru-RU" altLang="ru-RU" sz="7200" smtClean="0">
                <a:effectLst/>
              </a:rPr>
              <a:t/>
            </a:r>
            <a:br>
              <a:rPr lang="ru-RU" altLang="ru-RU" sz="7200" smtClean="0">
                <a:effectLst/>
              </a:rPr>
            </a:br>
            <a:r>
              <a:rPr lang="ru-RU" altLang="ru-RU" sz="7200" smtClean="0">
                <a:effectLst/>
              </a:rPr>
              <a:t/>
            </a:r>
            <a:br>
              <a:rPr lang="ru-RU" altLang="ru-RU" sz="7200" smtClean="0">
                <a:effectLst/>
              </a:rPr>
            </a:br>
            <a:r>
              <a:rPr lang="ru-RU" altLang="ru-RU" sz="7200" smtClean="0">
                <a:effectLst/>
              </a:rPr>
              <a:t/>
            </a:r>
            <a:br>
              <a:rPr lang="ru-RU" altLang="ru-RU" sz="7200" smtClean="0">
                <a:effectLst/>
              </a:rPr>
            </a:br>
            <a:endParaRPr lang="ru-RU" altLang="ru-RU" sz="7200" baseline="-25000" smtClean="0">
              <a:solidFill>
                <a:srgbClr val="FFFF00"/>
              </a:solidFill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5038"/>
            <a:ext cx="9120188" cy="3910012"/>
          </a:xfrm>
        </p:spPr>
        <p:txBody>
          <a:bodyPr/>
          <a:lstStyle/>
          <a:p>
            <a:r>
              <a:rPr lang="ru-RU" altLang="ru-RU" b="1" smtClean="0">
                <a:effectLst/>
              </a:rPr>
              <a:t>I степень   </a:t>
            </a:r>
            <a:r>
              <a:rPr lang="ru-RU" altLang="ru-RU" smtClean="0">
                <a:effectLst/>
              </a:rPr>
              <a:t>(легкая) —  доза  100-200 рад  (1-2 Гр);</a:t>
            </a:r>
          </a:p>
          <a:p>
            <a:r>
              <a:rPr lang="ru-RU" altLang="ru-RU" b="1" smtClean="0">
                <a:effectLst/>
              </a:rPr>
              <a:t>II степень </a:t>
            </a:r>
            <a:r>
              <a:rPr lang="ru-RU" altLang="ru-RU" smtClean="0">
                <a:effectLst/>
              </a:rPr>
              <a:t>(средняя) —доза  200-400 рад  (2-4 Гр);</a:t>
            </a:r>
          </a:p>
          <a:p>
            <a:r>
              <a:rPr lang="ru-RU" altLang="ru-RU" b="1" smtClean="0">
                <a:effectLst/>
              </a:rPr>
              <a:t>III степень</a:t>
            </a:r>
            <a:r>
              <a:rPr lang="ru-RU" altLang="ru-RU" smtClean="0">
                <a:effectLst/>
              </a:rPr>
              <a:t>(тяжелая) —доза 400 -600 рад (4-6 Гр);</a:t>
            </a:r>
          </a:p>
          <a:p>
            <a:r>
              <a:rPr lang="ru-RU" altLang="ru-RU" b="1" smtClean="0">
                <a:effectLst/>
              </a:rPr>
              <a:t>IV степень </a:t>
            </a:r>
            <a:r>
              <a:rPr lang="ru-RU" altLang="ru-RU" smtClean="0">
                <a:effectLst/>
              </a:rPr>
              <a:t>(крайне тяжелая) — доза облучения     свыше 600 рад (6 Гр).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://www.pchelandiya.net/uploads/posts/2012-03/1331553450_radionuklid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0"/>
            <a:ext cx="2592288" cy="2348880"/>
          </a:xfrm>
          <a:prstGeom prst="rect">
            <a:avLst/>
          </a:prstGeom>
          <a:noFill/>
          <a:effectLst>
            <a:softEdge rad="482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459788" cy="15478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6000" smtClean="0">
                <a:effectLst/>
              </a:rPr>
              <a:t/>
            </a:r>
            <a:br>
              <a:rPr lang="ru-RU" altLang="ru-RU" sz="6000" smtClean="0">
                <a:effectLst/>
              </a:rPr>
            </a:br>
            <a:r>
              <a:rPr lang="ru-RU" altLang="ru-RU" sz="6000" smtClean="0">
                <a:effectLst/>
              </a:rPr>
              <a:t/>
            </a:r>
            <a:br>
              <a:rPr lang="ru-RU" altLang="ru-RU" sz="6000" smtClean="0">
                <a:effectLst/>
              </a:rPr>
            </a:br>
            <a:r>
              <a:rPr lang="ru-RU" altLang="ru-RU" sz="5400" smtClean="0">
                <a:effectLst/>
              </a:rPr>
              <a:t>Клинические формы    ОЛБ:</a:t>
            </a:r>
            <a:br>
              <a:rPr lang="ru-RU" altLang="ru-RU" sz="5400" smtClean="0">
                <a:effectLst/>
              </a:rPr>
            </a:br>
            <a:endParaRPr lang="ru-RU" altLang="ru-RU" sz="5400" baseline="-25000" smtClean="0">
              <a:solidFill>
                <a:srgbClr val="FFFF00"/>
              </a:solidFill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2349500"/>
            <a:ext cx="8928100" cy="4743450"/>
          </a:xfrm>
        </p:spPr>
        <p:txBody>
          <a:bodyPr/>
          <a:lstStyle/>
          <a:p>
            <a:r>
              <a:rPr lang="ru-RU" altLang="ru-RU" sz="3600" smtClean="0">
                <a:effectLst/>
              </a:rPr>
              <a:t>- костномозговая формы  (200-600 рад)</a:t>
            </a:r>
          </a:p>
          <a:p>
            <a:r>
              <a:rPr lang="ru-RU" altLang="ru-RU" sz="3600" smtClean="0">
                <a:effectLst/>
              </a:rPr>
              <a:t>- переходная  - </a:t>
            </a:r>
            <a:r>
              <a:rPr lang="ru-RU" altLang="ru-RU" sz="3600" b="1" i="1" smtClean="0">
                <a:effectLst/>
              </a:rPr>
              <a:t> </a:t>
            </a:r>
            <a:r>
              <a:rPr lang="ru-RU" altLang="ru-RU" sz="3600" smtClean="0">
                <a:effectLst/>
              </a:rPr>
              <a:t>(600— 1000 рад):  </a:t>
            </a:r>
          </a:p>
          <a:p>
            <a:r>
              <a:rPr lang="ru-RU" altLang="ru-RU" sz="3600" smtClean="0">
                <a:effectLst/>
              </a:rPr>
              <a:t>- кишечная        (1000—2000 рад):</a:t>
            </a:r>
          </a:p>
          <a:p>
            <a:r>
              <a:rPr lang="ru-RU" altLang="ru-RU" sz="3600" smtClean="0">
                <a:effectLst/>
              </a:rPr>
              <a:t>- токсемическая  (2000—5000 рад)</a:t>
            </a:r>
          </a:p>
          <a:p>
            <a:r>
              <a:rPr lang="ru-RU" altLang="ru-RU" sz="3600" smtClean="0">
                <a:effectLst/>
              </a:rPr>
              <a:t>- церебральная (нервная) - свыше 5000 рад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://www.pchelandiya.net/uploads/posts/2012-03/1331553450_radionuklid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92696"/>
            <a:ext cx="2627319" cy="1944216"/>
          </a:xfrm>
          <a:prstGeom prst="rect">
            <a:avLst/>
          </a:prstGeom>
          <a:noFill/>
          <a:effectLst>
            <a:softEdge rad="482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404813"/>
            <a:ext cx="82296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mtClean="0">
                <a:effectLst/>
              </a:rPr>
              <a:t>Периоды течения </a:t>
            </a:r>
            <a:br>
              <a:rPr lang="ru-RU" altLang="ru-RU" smtClean="0">
                <a:effectLst/>
              </a:rPr>
            </a:br>
            <a:r>
              <a:rPr lang="ru-RU" altLang="ru-RU" smtClean="0">
                <a:effectLst/>
              </a:rPr>
              <a:t>костномозговой формы </a:t>
            </a:r>
            <a:endParaRPr lang="ru-RU" altLang="ru-RU" baseline="-25000" smtClean="0">
              <a:solidFill>
                <a:srgbClr val="FFFF00"/>
              </a:solidFill>
            </a:endParaRP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65288"/>
            <a:ext cx="7991475" cy="4418012"/>
          </a:xfrm>
        </p:spPr>
        <p:txBody>
          <a:bodyPr/>
          <a:lstStyle/>
          <a:p>
            <a:r>
              <a:rPr lang="ru-RU" altLang="ru-RU" sz="3600" b="1" i="1" smtClean="0">
                <a:effectLst/>
              </a:rPr>
              <a:t>начальный</a:t>
            </a:r>
            <a:r>
              <a:rPr lang="ru-RU" altLang="ru-RU" sz="3600" b="1" smtClean="0">
                <a:effectLst/>
              </a:rPr>
              <a:t> </a:t>
            </a:r>
            <a:r>
              <a:rPr lang="ru-RU" altLang="ru-RU" sz="3600" smtClean="0">
                <a:effectLst/>
              </a:rPr>
              <a:t>— </a:t>
            </a:r>
            <a:r>
              <a:rPr lang="ru-RU" altLang="ru-RU" smtClean="0">
                <a:effectLst/>
              </a:rPr>
              <a:t>период  общей первичной реакции;</a:t>
            </a:r>
          </a:p>
          <a:p>
            <a:r>
              <a:rPr lang="ru-RU" altLang="ru-RU" sz="3600" b="1" i="1" smtClean="0">
                <a:effectLst/>
              </a:rPr>
              <a:t>скрытый </a:t>
            </a:r>
            <a:r>
              <a:rPr lang="ru-RU" altLang="ru-RU" sz="3600" smtClean="0">
                <a:effectLst/>
              </a:rPr>
              <a:t>— </a:t>
            </a:r>
            <a:r>
              <a:rPr lang="ru-RU" altLang="ru-RU" smtClean="0">
                <a:effectLst/>
              </a:rPr>
              <a:t>период относительного клинического благополучия</a:t>
            </a:r>
            <a:r>
              <a:rPr lang="ru-RU" altLang="ru-RU" sz="3600" smtClean="0">
                <a:effectLst/>
              </a:rPr>
              <a:t>;</a:t>
            </a:r>
          </a:p>
          <a:p>
            <a:r>
              <a:rPr lang="ru-RU" altLang="ru-RU" sz="3600" b="1" i="1" smtClean="0">
                <a:effectLst/>
              </a:rPr>
              <a:t>период разгара </a:t>
            </a:r>
            <a:endParaRPr lang="ru-RU" altLang="ru-RU" sz="3600" b="1" smtClean="0">
              <a:effectLst/>
            </a:endParaRPr>
          </a:p>
          <a:p>
            <a:r>
              <a:rPr lang="ru-RU" altLang="ru-RU" sz="3600" b="1" i="1" smtClean="0">
                <a:effectLst/>
              </a:rPr>
              <a:t>период восстановления</a:t>
            </a:r>
            <a:endParaRPr lang="ru-RU" altLang="ru-RU" sz="3600" b="1" smtClean="0">
              <a:effectLst/>
            </a:endParaRPr>
          </a:p>
          <a:p>
            <a:pPr eaLnBrk="1" hangingPunct="1"/>
            <a:endParaRPr lang="ru-RU" altLang="ru-RU" sz="2800" b="1" smtClean="0"/>
          </a:p>
        </p:txBody>
      </p:sp>
      <p:pic>
        <p:nvPicPr>
          <p:cNvPr id="21509" name="Рисунок 4" descr="Степени проявления острой лучевой болезн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644900"/>
            <a:ext cx="331152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://www.pchelandiya.net/uploads/posts/2012-03/1331553450_radionuklid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92696"/>
            <a:ext cx="2627319" cy="1944216"/>
          </a:xfrm>
          <a:prstGeom prst="rect">
            <a:avLst/>
          </a:prstGeom>
          <a:noFill/>
          <a:effectLst>
            <a:softEdge rad="482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92100" y="549275"/>
            <a:ext cx="8229600" cy="927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altLang="ru-RU" sz="7200" baseline="-25000" smtClean="0">
              <a:solidFill>
                <a:srgbClr val="FFFF00"/>
              </a:solidFill>
            </a:endParaRP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73288"/>
            <a:ext cx="8207375" cy="3910012"/>
          </a:xfrm>
        </p:spPr>
        <p:txBody>
          <a:bodyPr/>
          <a:lstStyle/>
          <a:p>
            <a:pPr marL="609600" indent="-609600" eaLnBrk="1" hangingPunct="1"/>
            <a:endParaRPr lang="ru-RU" altLang="ru-RU" sz="2800" b="1" smtClean="0"/>
          </a:p>
        </p:txBody>
      </p:sp>
      <p:pic>
        <p:nvPicPr>
          <p:cNvPr id="2" name="Picture 2" descr="C:\Users\ATTO\Downloads\ОЛБ - картинки\31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692150"/>
            <a:ext cx="8418513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FFFF00"/>
                </a:solidFill>
              </a:rPr>
              <a:t>Начальный период         </a:t>
            </a:r>
            <a:br>
              <a:rPr lang="ru-RU" altLang="ru-RU" sz="4000" smtClean="0">
                <a:solidFill>
                  <a:srgbClr val="FFFF00"/>
                </a:solidFill>
              </a:rPr>
            </a:br>
            <a:r>
              <a:rPr lang="ru-RU" altLang="ru-RU" sz="2400" smtClean="0">
                <a:solidFill>
                  <a:srgbClr val="FFFF00"/>
                </a:solidFill>
              </a:rPr>
              <a:t>(</a:t>
            </a:r>
            <a:r>
              <a:rPr lang="ru-RU" altLang="ru-RU" sz="2400" smtClean="0">
                <a:effectLst/>
              </a:rPr>
              <a:t>период первичной общей реакции) </a:t>
            </a:r>
            <a:endParaRPr lang="ru-RU" altLang="ru-RU" sz="2400" smtClean="0">
              <a:solidFill>
                <a:srgbClr val="FFFF00"/>
              </a:solidFill>
            </a:endParaRP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96963"/>
            <a:ext cx="8713787" cy="5761037"/>
          </a:xfrm>
        </p:spPr>
        <p:txBody>
          <a:bodyPr/>
          <a:lstStyle/>
          <a:p>
            <a:pPr marL="0" indent="182563" algn="ctr" eaLnBrk="1" hangingPunct="1">
              <a:buFont typeface="Wingdings" panose="05000000000000000000" pitchFamily="2" charset="2"/>
              <a:buNone/>
            </a:pPr>
            <a:r>
              <a:rPr lang="ru-RU" altLang="ru-RU" sz="2400" b="1" smtClean="0"/>
              <a:t>(от часов до 1- 2 суток)</a:t>
            </a:r>
          </a:p>
          <a:p>
            <a:pPr marL="0" indent="182563" eaLnBrk="1" hangingPunct="1"/>
            <a:r>
              <a:rPr lang="ru-RU" altLang="ru-RU" sz="2400" b="1" smtClean="0"/>
              <a:t> В момент облучения субъективных ощущений обычно нет</a:t>
            </a:r>
          </a:p>
          <a:p>
            <a:pPr marL="0" indent="182563"/>
            <a:r>
              <a:rPr lang="ru-RU" altLang="ru-RU" sz="2800" b="1" smtClean="0"/>
              <a:t> </a:t>
            </a:r>
            <a:r>
              <a:rPr lang="ru-RU" altLang="ru-RU" sz="2400" b="1" smtClean="0"/>
              <a:t>Клинические проявления (в зависимости от дозы) через несколько минут или часов:</a:t>
            </a:r>
            <a:r>
              <a:rPr lang="ru-RU" altLang="ru-RU" sz="2400" smtClean="0">
                <a:effectLst/>
              </a:rPr>
              <a:t> </a:t>
            </a:r>
          </a:p>
          <a:p>
            <a:pPr marL="0" indent="182563"/>
            <a:r>
              <a:rPr lang="ru-RU" altLang="ru-RU" sz="2800" i="1" u="sng" smtClean="0">
                <a:effectLst/>
              </a:rPr>
              <a:t>диспепсический синдром</a:t>
            </a:r>
            <a:r>
              <a:rPr lang="ru-RU" altLang="ru-RU" sz="2800" u="sng" smtClean="0">
                <a:effectLst/>
              </a:rPr>
              <a:t> </a:t>
            </a:r>
            <a:r>
              <a:rPr lang="ru-RU" altLang="ru-RU" sz="2800" smtClean="0">
                <a:effectLst/>
              </a:rPr>
              <a:t>(</a:t>
            </a:r>
            <a:r>
              <a:rPr lang="ru-RU" altLang="ru-RU" sz="2000" b="1" smtClean="0">
                <a:effectLst/>
              </a:rPr>
              <a:t>тошнота, </a:t>
            </a:r>
            <a:r>
              <a:rPr lang="ru-RU" altLang="ru-RU" sz="2000" b="1" u="sng" smtClean="0">
                <a:effectLst/>
                <a:hlinkClick r:id="rId3"/>
              </a:rPr>
              <a:t>рвота</a:t>
            </a:r>
            <a:r>
              <a:rPr lang="ru-RU" altLang="ru-RU" sz="2000" b="1" smtClean="0">
                <a:effectLst/>
              </a:rPr>
              <a:t>, возникающая  внезапно, понос повышение температуры, жажда сухость во рту</a:t>
            </a:r>
            <a:r>
              <a:rPr lang="ru-RU" altLang="ru-RU" sz="2000" b="1" smtClean="0">
                <a:solidFill>
                  <a:schemeClr val="hlink"/>
                </a:solidFill>
              </a:rPr>
              <a:t>, </a:t>
            </a:r>
            <a:r>
              <a:rPr lang="ru-RU" altLang="ru-RU" sz="2000" b="1" smtClean="0">
                <a:effectLst/>
              </a:rPr>
              <a:t>общая слабость</a:t>
            </a:r>
            <a:r>
              <a:rPr lang="ru-RU" altLang="ru-RU" sz="2800" smtClean="0">
                <a:effectLst/>
              </a:rPr>
              <a:t>);</a:t>
            </a:r>
          </a:p>
          <a:p>
            <a:pPr marL="0" indent="182563" eaLnBrk="1" hangingPunct="1"/>
            <a:r>
              <a:rPr lang="ru-RU" altLang="ru-RU" sz="2000" i="1" u="sng" smtClean="0">
                <a:effectLst/>
              </a:rPr>
              <a:t> </a:t>
            </a:r>
            <a:r>
              <a:rPr lang="ru-RU" altLang="ru-RU" sz="2800" i="1" u="sng" smtClean="0">
                <a:effectLst/>
              </a:rPr>
              <a:t>- Неврологический синдром: </a:t>
            </a:r>
            <a:r>
              <a:rPr lang="ru-RU" altLang="ru-RU" sz="2000" b="1" smtClean="0">
                <a:solidFill>
                  <a:schemeClr val="hlink"/>
                </a:solidFill>
              </a:rPr>
              <a:t> </a:t>
            </a:r>
            <a:r>
              <a:rPr lang="ru-RU" altLang="ru-RU" sz="2000" b="1" smtClean="0">
                <a:effectLst/>
              </a:rPr>
              <a:t>головная боль,</a:t>
            </a:r>
          </a:p>
          <a:p>
            <a:pPr marL="0" indent="182563"/>
            <a:r>
              <a:rPr lang="ru-RU" altLang="ru-RU" sz="2000" b="1" smtClean="0">
                <a:effectLst/>
              </a:rPr>
              <a:t> головокружение, возбуждение (  эйфория) или  адинамия,  сонливость,  </a:t>
            </a:r>
          </a:p>
          <a:p>
            <a:pPr marL="0" indent="182563" eaLnBrk="1" hangingPunct="1"/>
            <a:r>
              <a:rPr lang="ru-RU" altLang="ru-RU" sz="2000" b="1" smtClean="0"/>
              <a:t>При  тяжёлой и крайне тяжёлой форме нарастает </a:t>
            </a:r>
          </a:p>
          <a:p>
            <a:pPr marL="0" indent="182563" eaLnBrk="1" hangingPunct="1"/>
            <a:r>
              <a:rPr lang="ru-RU" altLang="ru-RU" sz="2000" b="1" smtClean="0"/>
              <a:t>помрачение сознания (до сопора и комы),</a:t>
            </a:r>
          </a:p>
          <a:p>
            <a:pPr marL="0" indent="182563" eaLnBrk="1" hangingPunct="1"/>
            <a:r>
              <a:rPr lang="ru-RU" altLang="ru-RU" sz="2000" b="1" smtClean="0"/>
              <a:t>Нарушение координации движений,  </a:t>
            </a:r>
          </a:p>
          <a:p>
            <a:pPr marL="0" indent="182563" eaLnBrk="1" hangingPunct="1"/>
            <a:r>
              <a:rPr lang="ru-RU" altLang="ru-RU" sz="2000" b="1" smtClean="0"/>
              <a:t>общая слабость,  , менингеальный синдром;</a:t>
            </a:r>
          </a:p>
          <a:p>
            <a:pPr marL="0" indent="182563" eaLnBrk="1" hangingPunct="1">
              <a:buFont typeface="Wingdings" panose="05000000000000000000" pitchFamily="2" charset="2"/>
              <a:buNone/>
            </a:pPr>
            <a:r>
              <a:rPr lang="ru-RU" altLang="ru-RU" sz="2000" b="1" smtClean="0">
                <a:solidFill>
                  <a:schemeClr val="hlink"/>
                </a:solidFill>
              </a:rPr>
              <a:t>,  </a:t>
            </a:r>
          </a:p>
        </p:txBody>
      </p:sp>
      <p:pic>
        <p:nvPicPr>
          <p:cNvPr id="22532" name="Picture 4" descr="C:\Users\ATTO\Downloads\ОЛБ - картинки\новый опросн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860800"/>
            <a:ext cx="2771775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Прямоугольник 1"/>
          <p:cNvSpPr>
            <a:spLocks noChangeArrowheads="1"/>
          </p:cNvSpPr>
          <p:nvPr/>
        </p:nvSpPr>
        <p:spPr bwMode="auto">
          <a:xfrm>
            <a:off x="2286000" y="1628775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/>
              <a:t>- (</a:t>
            </a:r>
            <a:endParaRPr lang="ru-RU" altLang="ru-RU" sz="1800" b="1"/>
          </a:p>
        </p:txBody>
      </p:sp>
      <p:sp>
        <p:nvSpPr>
          <p:cNvPr id="22534" name="Прямоугольник 1"/>
          <p:cNvSpPr>
            <a:spLocks noChangeArrowheads="1"/>
          </p:cNvSpPr>
          <p:nvPr/>
        </p:nvSpPr>
        <p:spPr bwMode="auto">
          <a:xfrm flipH="1">
            <a:off x="6357938" y="3244850"/>
            <a:ext cx="85725" cy="840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 риод первичной общей реакции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://www.pchelandiya.net/uploads/posts/2012-03/1331553450_radionuklid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92696"/>
            <a:ext cx="2627319" cy="1944216"/>
          </a:xfrm>
          <a:prstGeom prst="rect">
            <a:avLst/>
          </a:prstGeom>
          <a:noFill/>
          <a:effectLst>
            <a:softEdge rad="482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88913"/>
            <a:ext cx="9144000" cy="1358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4800" smtClean="0">
                <a:solidFill>
                  <a:srgbClr val="FFFF00"/>
                </a:solidFill>
              </a:rPr>
              <a:t>Начальный период</a:t>
            </a:r>
            <a:endParaRPr lang="ru-RU" altLang="ru-RU" sz="4800" baseline="-25000" smtClean="0">
              <a:solidFill>
                <a:srgbClr val="FFFF00"/>
              </a:solidFill>
            </a:endParaRP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7991475" cy="4741862"/>
          </a:xfrm>
        </p:spPr>
        <p:txBody>
          <a:bodyPr/>
          <a:lstStyle/>
          <a:p>
            <a:pPr marL="609600" indent="-609600" eaLnBrk="1" hangingPunct="1"/>
            <a:r>
              <a:rPr lang="ru-RU" altLang="ru-RU" sz="2800" smtClean="0">
                <a:effectLst/>
              </a:rPr>
              <a:t>-  </a:t>
            </a:r>
            <a:r>
              <a:rPr lang="ru-RU" altLang="ru-RU" sz="2800" i="1" smtClean="0">
                <a:effectLst/>
              </a:rPr>
              <a:t>эритема кожи</a:t>
            </a:r>
            <a:r>
              <a:rPr lang="ru-RU" altLang="ru-RU" sz="2800" smtClean="0">
                <a:effectLst/>
              </a:rPr>
              <a:t>, (</a:t>
            </a:r>
            <a:r>
              <a:rPr lang="ru-RU" altLang="ru-RU" sz="1800" smtClean="0">
                <a:effectLst/>
              </a:rPr>
              <a:t>От дозы облучения зависит также тяжесть радиационных ожогов кожи</a:t>
            </a:r>
            <a:r>
              <a:rPr lang="ru-RU" altLang="ru-RU" sz="2800" smtClean="0">
                <a:effectLst/>
              </a:rPr>
              <a:t>).   кожный зуд,   отечность и боль в местах ожога, появлением одиночных, а затем сливающихся между собой пузырей</a:t>
            </a:r>
          </a:p>
          <a:p>
            <a:pPr marL="609600" indent="-609600" eaLnBrk="1" hangingPunct="1"/>
            <a:r>
              <a:rPr lang="ru-RU" altLang="ru-RU" sz="2800" i="1" smtClean="0">
                <a:effectLst/>
              </a:rPr>
              <a:t>характерно</a:t>
            </a:r>
            <a:r>
              <a:rPr lang="ru-RU" altLang="ru-RU" sz="2800" smtClean="0">
                <a:effectLst/>
              </a:rPr>
              <a:t> </a:t>
            </a:r>
            <a:r>
              <a:rPr lang="ru-RU" altLang="ru-RU" sz="2800" i="1" smtClean="0">
                <a:effectLst/>
              </a:rPr>
              <a:t>облысение</a:t>
            </a:r>
          </a:p>
          <a:p>
            <a:pPr marL="609600" indent="-609600" eaLnBrk="1" hangingPunct="1"/>
            <a:r>
              <a:rPr lang="ru-RU" altLang="ru-RU" sz="2800" smtClean="0">
                <a:effectLst/>
              </a:rPr>
              <a:t>раздражения  </a:t>
            </a:r>
            <a:r>
              <a:rPr lang="ru-RU" altLang="ru-RU" sz="2800" i="1" smtClean="0">
                <a:effectLst/>
              </a:rPr>
              <a:t>конъюнктивы и верхних дыхательных путей; </a:t>
            </a:r>
            <a:endParaRPr lang="ru-RU" altLang="ru-RU" sz="2800" b="1" i="1" smtClean="0"/>
          </a:p>
        </p:txBody>
      </p:sp>
      <p:pic>
        <p:nvPicPr>
          <p:cNvPr id="23557" name="Picture 2" descr="C:\Users\ATTO\Downloads\ОЛБ - картинки\9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71938"/>
            <a:ext cx="41402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FFFF00"/>
                </a:solidFill>
              </a:rPr>
              <a:t>Скрытый период</a:t>
            </a:r>
            <a:r>
              <a:rPr lang="ru-RU" altLang="ru-RU" sz="3600" smtClean="0"/>
              <a:t/>
            </a:r>
            <a:br>
              <a:rPr lang="ru-RU" altLang="ru-RU" sz="3600" smtClean="0"/>
            </a:br>
            <a:r>
              <a:rPr lang="ru-RU" altLang="ru-RU" sz="2400" smtClean="0"/>
              <a:t>(полное отсутствие – 3-4 недели)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8964612" cy="50847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 smtClean="0"/>
              <a:t>На фоне смягчения клинической симптоматики прогрессируют нарушения системы крови </a:t>
            </a:r>
            <a:r>
              <a:rPr lang="ru-RU" altLang="ru-RU" sz="2000" b="1" smtClean="0"/>
              <a:t>(</a:t>
            </a:r>
            <a:r>
              <a:rPr lang="ru-RU" altLang="ru-RU" sz="2000" smtClean="0">
                <a:effectLst/>
              </a:rPr>
              <a:t>продолжающееся опустошение костного мозга)</a:t>
            </a:r>
            <a:r>
              <a:rPr lang="ru-RU" altLang="ru-RU" b="1" smtClean="0"/>
              <a:t> , нервной и эндокринной систем, дистонические и обменные расстройства.</a:t>
            </a:r>
          </a:p>
        </p:txBody>
      </p:sp>
      <p:pic>
        <p:nvPicPr>
          <p:cNvPr id="24580" name="Рисунок 4" descr="Лучевая болезнь – «презентация» бед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716338"/>
            <a:ext cx="3995737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FFFF00"/>
                </a:solidFill>
              </a:rPr>
              <a:t>Период разгара</a:t>
            </a:r>
            <a:br>
              <a:rPr lang="ru-RU" altLang="ru-RU" sz="4000" smtClean="0">
                <a:solidFill>
                  <a:srgbClr val="FFFF00"/>
                </a:solidFill>
              </a:rPr>
            </a:br>
            <a:r>
              <a:rPr lang="ru-RU" altLang="ru-RU" sz="2400" smtClean="0"/>
              <a:t>(острое начало, до 2-4 недель)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964612" cy="3382962"/>
          </a:xfrm>
        </p:spPr>
        <p:txBody>
          <a:bodyPr/>
          <a:lstStyle/>
          <a:p>
            <a:pPr marL="98425" indent="-6350" eaLnBrk="1" hangingPunct="1">
              <a:buFont typeface="Wingdings" panose="05000000000000000000" pitchFamily="2" charset="2"/>
              <a:buNone/>
            </a:pPr>
            <a:r>
              <a:rPr lang="ru-RU" altLang="ru-RU" sz="2800" b="1" smtClean="0"/>
              <a:t>Внезапная лихорадка, инфекционные осложнения (стоматиты, энтероколит, диарея, и т.д.), кровоточивость (носовые, маточные, желудочно-кишечные, гематурия), адинамия, вновь тошнота-рвота, боли в животе и области сердца, сердцебиение, </a:t>
            </a:r>
          </a:p>
          <a:p>
            <a:pPr marL="98425" indent="-6350" eaLnBrk="1" hangingPunct="1">
              <a:buFont typeface="Wingdings" panose="05000000000000000000" pitchFamily="2" charset="2"/>
              <a:buNone/>
            </a:pPr>
            <a:r>
              <a:rPr lang="ru-RU" altLang="ru-RU" sz="2800" b="1" smtClean="0"/>
              <a:t>  нарушения сознания</a:t>
            </a:r>
          </a:p>
        </p:txBody>
      </p:sp>
      <p:pic>
        <p:nvPicPr>
          <p:cNvPr id="25604" name="Picture 5" descr="C:\Users\ATTO\Downloads\ОЛБ - картинки\1300204032_71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573463"/>
            <a:ext cx="478790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22338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FFFF00"/>
                </a:solidFill>
              </a:rPr>
              <a:t>Синдром инфекционных осложнений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569325" cy="540067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sz="2800" b="1" smtClean="0"/>
              <a:t>Орофарингеальный синдром (язвенно-некротический)</a:t>
            </a:r>
          </a:p>
          <a:p>
            <a:pPr marL="0" indent="0" eaLnBrk="1" hangingPunct="1"/>
            <a:r>
              <a:rPr lang="ru-RU" altLang="ru-RU" sz="2800" b="1" smtClean="0"/>
              <a:t> пневмонии</a:t>
            </a:r>
          </a:p>
          <a:p>
            <a:pPr marL="0" indent="0" eaLnBrk="1" hangingPunct="1"/>
            <a:r>
              <a:rPr lang="ru-RU" altLang="ru-RU" sz="2800" b="1" smtClean="0"/>
              <a:t>стоматит</a:t>
            </a:r>
          </a:p>
          <a:p>
            <a:pPr marL="0" indent="0" eaLnBrk="1" hangingPunct="1"/>
            <a:r>
              <a:rPr lang="ru-RU" altLang="ru-RU" sz="2800" b="1" smtClean="0"/>
              <a:t> эндокардит</a:t>
            </a:r>
          </a:p>
          <a:p>
            <a:pPr marL="0" indent="0" eaLnBrk="1" hangingPunct="1"/>
            <a:r>
              <a:rPr lang="ru-RU" altLang="ru-RU" sz="2800" b="1" smtClean="0"/>
              <a:t> гастроэнтероколит</a:t>
            </a:r>
          </a:p>
          <a:p>
            <a:pPr marL="0" indent="0" eaLnBrk="1" hangingPunct="1"/>
            <a:r>
              <a:rPr lang="ru-RU" altLang="ru-RU" sz="2800" b="1" smtClean="0">
                <a:effectLst/>
              </a:rPr>
              <a:t> сепсис</a:t>
            </a:r>
          </a:p>
          <a:p>
            <a:pPr marL="0" indent="0" eaLnBrk="1" hangingPunct="1"/>
            <a:r>
              <a:rPr lang="ru-RU" altLang="ru-RU" sz="2800" b="1" smtClean="0"/>
              <a:t>обширный некроз тканей с </a:t>
            </a:r>
          </a:p>
          <a:p>
            <a:pPr marL="0" indent="0" eaLnBrk="1" hangingPunct="1"/>
            <a:r>
              <a:rPr lang="ru-RU" altLang="ru-RU" sz="2800" b="1" smtClean="0"/>
              <a:t>выраженной лихорадкой</a:t>
            </a:r>
          </a:p>
          <a:p>
            <a:pPr marL="0" indent="0" eaLnBrk="1" hangingPunct="1"/>
            <a:endParaRPr lang="ru-RU" altLang="ru-RU" sz="2800" b="1" smtClean="0"/>
          </a:p>
          <a:p>
            <a:pPr marL="0" indent="0" eaLnBrk="1" hangingPunct="1"/>
            <a:endParaRPr lang="ru-RU" altLang="ru-RU" sz="2800" b="1" smtClean="0"/>
          </a:p>
        </p:txBody>
      </p:sp>
      <p:pic>
        <p:nvPicPr>
          <p:cNvPr id="4" name="Picture 11" descr="http://www.elite-medicine.narod.ru/prof/prof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9000"/>
            <a:ext cx="4139952" cy="3429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8366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3600" smtClean="0">
                <a:solidFill>
                  <a:srgbClr val="FFFF00"/>
                </a:solidFill>
              </a:rPr>
              <a:t>Синдром функциональных и органических поражений ЦНС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8785225" cy="4897437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ru-RU" altLang="ru-RU" sz="2800" b="1" smtClean="0"/>
              <a:t>астено-вегетативные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ru-RU" altLang="ru-RU" sz="2800" b="1" smtClean="0"/>
              <a:t>расстройства;  снижение двигательной активности,  дискординация движений;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ru-RU" altLang="ru-RU" sz="2800" b="1" smtClean="0"/>
              <a:t>головные боли;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ru-RU" altLang="ru-RU" sz="2800" b="1" smtClean="0"/>
              <a:t>нарушения сознания;</a:t>
            </a:r>
          </a:p>
          <a:p>
            <a:pPr marL="609600" indent="-609600"/>
            <a:r>
              <a:rPr lang="ru-RU" altLang="ru-RU" sz="2800" b="1" smtClean="0"/>
              <a:t> судороги, мышечный тремор</a:t>
            </a:r>
            <a:r>
              <a:rPr lang="ru-RU" altLang="ru-RU" sz="2800" b="1" smtClean="0">
                <a:effectLst/>
              </a:rPr>
              <a:t>,</a:t>
            </a:r>
          </a:p>
          <a:p>
            <a:pPr marL="609600" indent="-609600"/>
            <a:r>
              <a:rPr lang="ru-RU" altLang="ru-RU" sz="2800" b="1" smtClean="0"/>
              <a:t>гипергидроз, мышечный тремор</a:t>
            </a:r>
          </a:p>
          <a:p>
            <a:pPr marL="609600" indent="-609600"/>
            <a:r>
              <a:rPr lang="ru-RU" altLang="ru-RU" sz="2800" b="1" smtClean="0"/>
              <a:t>нарушение  сухожильных рефлексо</a:t>
            </a:r>
            <a:r>
              <a:rPr lang="ru-RU" altLang="ru-RU" sz="2800" b="1" smtClean="0">
                <a:effectLst/>
              </a:rPr>
              <a:t>в </a:t>
            </a:r>
          </a:p>
          <a:p>
            <a:pPr marL="609600" indent="-609600"/>
            <a:r>
              <a:rPr lang="ru-RU" altLang="ru-RU" sz="2800" b="1" smtClean="0">
                <a:effectLst/>
              </a:rPr>
              <a:t>менингеальный синдром ;</a:t>
            </a:r>
          </a:p>
        </p:txBody>
      </p:sp>
      <p:pic>
        <p:nvPicPr>
          <p:cNvPr id="27652" name="Picture 5" descr="C:\Users\ATTO\Documents\ПАПКА  УРОК\ПАПКА - УРОК -1\ОЛБ - картинки\3_luchevaya-bolez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213100"/>
            <a:ext cx="277177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://www.pchelandiya.net/uploads/posts/2012-03/1331553450_radionuklid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92696"/>
            <a:ext cx="2627319" cy="1944216"/>
          </a:xfrm>
          <a:prstGeom prst="rect">
            <a:avLst/>
          </a:prstGeom>
          <a:noFill/>
          <a:effectLst>
            <a:softEdge rad="482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404813"/>
            <a:ext cx="82296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4000" smtClean="0">
                <a:solidFill>
                  <a:srgbClr val="FFFF00"/>
                </a:solidFill>
              </a:rPr>
              <a:t>Геморрагический синдром</a:t>
            </a:r>
            <a:endParaRPr lang="ru-RU" altLang="ru-RU" sz="4000" baseline="-25000" smtClean="0">
              <a:solidFill>
                <a:srgbClr val="FFFF00"/>
              </a:solidFill>
            </a:endParaRP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665288"/>
            <a:ext cx="8351838" cy="4418012"/>
          </a:xfrm>
        </p:spPr>
        <p:txBody>
          <a:bodyPr/>
          <a:lstStyle/>
          <a:p>
            <a:pPr marL="609600" indent="-609600" eaLnBrk="1" hangingPunct="1"/>
            <a:r>
              <a:rPr lang="ru-RU" altLang="ru-RU" sz="2800" b="1" smtClean="0"/>
              <a:t> </a:t>
            </a:r>
            <a:r>
              <a:rPr lang="ru-RU" altLang="ru-RU" b="1" smtClean="0">
                <a:effectLst/>
              </a:rPr>
              <a:t>кровоизлияния на слизистых полости рта,    кожи</a:t>
            </a:r>
          </a:p>
          <a:p>
            <a:pPr marL="609600" indent="-609600" eaLnBrk="1" hangingPunct="1"/>
            <a:r>
              <a:rPr lang="ru-RU" altLang="ru-RU" b="1" smtClean="0">
                <a:effectLst/>
              </a:rPr>
              <a:t> носовые, кишечные,  маточные кровотечения, </a:t>
            </a:r>
          </a:p>
          <a:p>
            <a:pPr marL="609600" indent="-609600" eaLnBrk="1" hangingPunct="1"/>
            <a:r>
              <a:rPr lang="ru-RU" altLang="ru-RU" b="1" smtClean="0">
                <a:effectLst/>
              </a:rPr>
              <a:t>гематурия.</a:t>
            </a:r>
          </a:p>
          <a:p>
            <a:pPr marL="609600" indent="-609600" eaLnBrk="1" hangingPunct="1"/>
            <a:r>
              <a:rPr lang="ru-RU" altLang="ru-RU" b="1" smtClean="0"/>
              <a:t>)</a:t>
            </a:r>
          </a:p>
        </p:txBody>
      </p:sp>
      <p:pic>
        <p:nvPicPr>
          <p:cNvPr id="5" name="Picture 7" descr="http://stomatologist.org/uploads/posts/2011-11/1321971660_gums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077072"/>
            <a:ext cx="4464496" cy="278092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invisibleon.ru/wp-content/uploads/2011/12/1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471" y="3501009"/>
            <a:ext cx="3670548" cy="330651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Диагностика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ru-RU" altLang="ru-RU" b="1" u="sng" smtClean="0"/>
              <a:t> Общий анализ крови: </a:t>
            </a:r>
            <a:r>
              <a:rPr lang="ru-RU" altLang="ru-RU" b="1" smtClean="0">
                <a:solidFill>
                  <a:schemeClr val="hlink"/>
                </a:solidFill>
              </a:rPr>
              <a:t>снижение количества нейтрофилов, тромбоцитов, лимфоцитопения; качественные изменения клеток (гигантизм, гиперсегментация ядер), диспротеинемия </a:t>
            </a:r>
            <a:endParaRPr lang="ru-RU" altLang="ru-RU" b="1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b="1" u="sng" smtClean="0"/>
              <a:t>Стернальная пункция: </a:t>
            </a:r>
            <a:r>
              <a:rPr lang="ru-RU" altLang="ru-RU" b="1" smtClean="0">
                <a:solidFill>
                  <a:schemeClr val="hlink"/>
                </a:solidFill>
              </a:rPr>
              <a:t>гипо- или аплазия костного мозга.</a:t>
            </a:r>
            <a:endParaRPr lang="ru-RU" altLang="ru-RU" smtClean="0"/>
          </a:p>
        </p:txBody>
      </p:sp>
      <p:pic>
        <p:nvPicPr>
          <p:cNvPr id="93188" name="Picture 4" descr="http://www.maminclass.ru/uploads/posts/2012-07/1341230993_kr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504" y="3429000"/>
            <a:ext cx="3333750" cy="3810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FFFF00"/>
                </a:solidFill>
              </a:rPr>
              <a:t>Период восстановления</a:t>
            </a:r>
            <a:r>
              <a:rPr lang="ru-RU" altLang="ru-RU" sz="4000" smtClean="0"/>
              <a:t/>
            </a:r>
            <a:br>
              <a:rPr lang="ru-RU" altLang="ru-RU" sz="4000" smtClean="0"/>
            </a:br>
            <a:r>
              <a:rPr lang="ru-RU" altLang="ru-RU" sz="2400" smtClean="0"/>
              <a:t>(от нескольких месяцев до года и более)</a:t>
            </a:r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785225" cy="54006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 smtClean="0"/>
              <a:t>Критическое снижение лихорадки, улучшение общего самочувствия, постепенное исчезновение кровоточивости, инфекционных осложнений, длительное сохранение астено-вегетативных проявлений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 smtClean="0">
                <a:effectLst/>
              </a:rPr>
              <a:t>трофические и обменные расстройства, вестибулярные нарушения</a:t>
            </a:r>
            <a:r>
              <a:rPr lang="ru-RU" altLang="ru-RU" smtClean="0">
                <a:effectLst/>
              </a:rPr>
              <a:t>,</a:t>
            </a:r>
          </a:p>
          <a:p>
            <a:pPr marL="0" indent="0"/>
            <a:r>
              <a:rPr lang="ru-RU" altLang="ru-RU" smtClean="0">
                <a:effectLst/>
              </a:rPr>
              <a:t>(</a:t>
            </a:r>
            <a:r>
              <a:rPr lang="ru-RU" altLang="ru-RU" b="1" smtClean="0">
                <a:effectLst/>
              </a:rPr>
              <a:t>неробол), ретаболил, </a:t>
            </a:r>
          </a:p>
          <a:p>
            <a:pPr marL="0" indent="0"/>
            <a:r>
              <a:rPr lang="ru-RU" altLang="ru-RU" b="1" smtClean="0">
                <a:effectLst/>
              </a:rPr>
              <a:t> - витамины, гр. В;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b="1" smtClean="0"/>
          </a:p>
        </p:txBody>
      </p:sp>
      <p:pic>
        <p:nvPicPr>
          <p:cNvPr id="5" name="Picture 5" descr="http://hnb.com.ua/artimages/300x/8682289af26bfeca03116c185bc62a7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9000"/>
            <a:ext cx="5076056" cy="352839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://pics.livejournal.com/tanya_shakhnes/pic/001pzg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840760" cy="518151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://www.pchelandiya.net/uploads/posts/2012-03/1331553450_radionuklid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92696"/>
            <a:ext cx="2627319" cy="1944216"/>
          </a:xfrm>
          <a:prstGeom prst="rect">
            <a:avLst/>
          </a:prstGeom>
          <a:noFill/>
          <a:effectLst>
            <a:softEdge rad="482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2296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1800" smtClean="0">
                <a:solidFill>
                  <a:srgbClr val="FFC000"/>
                </a:solidFill>
                <a:effectLst/>
              </a:rPr>
              <a:t>Подготовлена для теоретического  занятия</a:t>
            </a:r>
            <a:r>
              <a:rPr lang="ru-RU" altLang="ru-RU" sz="4800" smtClean="0">
                <a:solidFill>
                  <a:srgbClr val="FFC000"/>
                </a:solidFill>
                <a:effectLst/>
              </a:rPr>
              <a:t/>
            </a:r>
            <a:br>
              <a:rPr lang="ru-RU" altLang="ru-RU" sz="4800" smtClean="0">
                <a:solidFill>
                  <a:srgbClr val="FFC000"/>
                </a:solidFill>
                <a:effectLst/>
              </a:rPr>
            </a:br>
            <a:r>
              <a:rPr lang="ru-RU" altLang="ru-RU" sz="4800" smtClean="0">
                <a:solidFill>
                  <a:srgbClr val="FFC000"/>
                </a:solidFill>
                <a:effectLst/>
              </a:rPr>
              <a:t>Мотивация: </a:t>
            </a:r>
            <a:br>
              <a:rPr lang="ru-RU" altLang="ru-RU" sz="4800" smtClean="0">
                <a:solidFill>
                  <a:srgbClr val="FFC000"/>
                </a:solidFill>
                <a:effectLst/>
              </a:rPr>
            </a:br>
            <a:endParaRPr lang="ru-RU" altLang="ru-RU" sz="4800" baseline="-25000" smtClean="0">
              <a:solidFill>
                <a:srgbClr val="FFC000"/>
              </a:solidFill>
            </a:endParaRP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65288"/>
            <a:ext cx="7991475" cy="4418012"/>
          </a:xfrm>
        </p:spPr>
        <p:txBody>
          <a:bodyPr/>
          <a:lstStyle/>
          <a:p>
            <a:r>
              <a:rPr lang="ru-RU" altLang="ru-RU" sz="2800" smtClean="0">
                <a:effectLst/>
              </a:rPr>
              <a:t>- </a:t>
            </a:r>
            <a:r>
              <a:rPr lang="ru-RU" altLang="ru-RU" smtClean="0">
                <a:effectLst/>
              </a:rPr>
              <a:t>изучение данной темы по  выполнению требований  программы  Государственных образовательных стандартов</a:t>
            </a:r>
          </a:p>
          <a:p>
            <a:r>
              <a:rPr lang="ru-RU" altLang="ru-RU" smtClean="0">
                <a:effectLst/>
              </a:rPr>
              <a:t>- знать последствия и действия  при аварии на АЭС,   ввиду нашего проживание  в 30 км зоне,  </a:t>
            </a:r>
            <a:r>
              <a:rPr lang="ru-RU" altLang="ru-RU" u="sng" smtClean="0">
                <a:effectLst/>
              </a:rPr>
              <a:t>зоне </a:t>
            </a:r>
            <a:r>
              <a:rPr lang="ru-RU" altLang="ru-RU" b="1" u="sng" smtClean="0">
                <a:effectLst/>
              </a:rPr>
              <a:t> </a:t>
            </a:r>
            <a:r>
              <a:rPr lang="ru-RU" altLang="ru-RU" u="sng" smtClean="0">
                <a:effectLst/>
              </a:rPr>
              <a:t>возможного опасного загрязнения</a:t>
            </a:r>
            <a:r>
              <a:rPr lang="ru-RU" altLang="ru-RU" sz="2800" smtClean="0">
                <a:effectLst/>
              </a:rPr>
              <a:t>  (</a:t>
            </a:r>
            <a:r>
              <a:rPr lang="ru-RU" altLang="ru-RU" sz="2400" smtClean="0">
                <a:effectLst/>
              </a:rPr>
              <a:t>согласно регламенту радиационной безопасности вокруг АЭС)</a:t>
            </a:r>
          </a:p>
          <a:p>
            <a:r>
              <a:rPr lang="ru-RU" altLang="ru-RU" sz="2800" b="1" smtClean="0">
                <a:effectLst/>
              </a:rPr>
              <a:t>  </a:t>
            </a:r>
            <a:endParaRPr lang="ru-RU" altLang="ru-RU" sz="2800" smtClean="0">
              <a:effectLst/>
            </a:endParaRPr>
          </a:p>
          <a:p>
            <a:pPr eaLnBrk="1" hangingPunct="1"/>
            <a:endParaRPr lang="ru-RU" altLang="ru-RU" sz="28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4525" cy="850900"/>
          </a:xfrm>
        </p:spPr>
        <p:txBody>
          <a:bodyPr/>
          <a:lstStyle/>
          <a:p>
            <a:r>
              <a:rPr lang="ru-RU" altLang="ru-RU" smtClean="0"/>
              <a:t>Принципы  лечения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ru-RU" altLang="ru-RU" b="1" u="sng" smtClean="0"/>
              <a:t> </a:t>
            </a:r>
            <a:endParaRPr lang="ru-RU" altLang="ru-RU" smtClean="0"/>
          </a:p>
        </p:txBody>
      </p:sp>
      <p:pic>
        <p:nvPicPr>
          <p:cNvPr id="93188" name="Picture 4" descr="http://www.maminclass.ru/uploads/posts/2012-07/1341230993_kr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21089"/>
            <a:ext cx="4624270" cy="263691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Прямоугольник 3"/>
          <p:cNvSpPr>
            <a:spLocks noChangeArrowheads="1"/>
          </p:cNvSpPr>
          <p:nvPr/>
        </p:nvSpPr>
        <p:spPr bwMode="auto">
          <a:xfrm>
            <a:off x="0" y="1268413"/>
            <a:ext cx="9144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/>
              <a:t>   а)  купирование функциональных расстройств в период первичной реакции,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/>
              <a:t>   б)  проведение дезинтоксикационной терапии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/>
              <a:t>   в)  нормализация водно-электролитного и кислотно-основного гомеостаза,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/>
              <a:t>   г)  лечение кровоточивости и  восстановление кроветворения.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/>
              <a:t>   д) профилактика инфекционных осложнений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/>
              <a:t> </a:t>
            </a:r>
          </a:p>
        </p:txBody>
      </p:sp>
      <p:pic>
        <p:nvPicPr>
          <p:cNvPr id="6" name="Picture 5" descr="http://www.pchelandiya.net/uploads/posts/2012-03/1331553450_radionuklid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0"/>
            <a:ext cx="2483768" cy="2204864"/>
          </a:xfrm>
          <a:prstGeom prst="rect">
            <a:avLst/>
          </a:prstGeom>
          <a:noFill/>
          <a:effectLst>
            <a:softEdge rad="482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http://www.torange.ru/photo/19/13/%D0%A1%D1%82%D0%B0%D1%80%D1%8B%D0%B9-%D1%88%D0%BF%D1%80%D0%B8%D1%86-%D0%BD%D0%BE%D0%B2%D1%8B%D0%B5-%D0%BB%D0%B5%D0%BA%D0%B0%D1%80%D1%81%D1%82%D0%B2%D0%B0-1361703897_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8" y="4221088"/>
            <a:ext cx="4248472" cy="283231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5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052513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FF00"/>
                </a:solidFill>
              </a:rPr>
              <a:t>Лечение ОЛБ</a:t>
            </a:r>
            <a:r>
              <a:rPr lang="ru-RU" altLang="ru-RU" sz="3600" smtClean="0"/>
              <a:t/>
            </a:r>
            <a:br>
              <a:rPr lang="ru-RU" altLang="ru-RU" sz="3600" smtClean="0"/>
            </a:br>
            <a:r>
              <a:rPr lang="ru-RU" altLang="ru-RU" sz="2200" smtClean="0"/>
              <a:t>(эффективно  при дозах </a:t>
            </a:r>
            <a:r>
              <a:rPr lang="en-US" altLang="ru-RU" sz="2200" u="sng" smtClean="0"/>
              <a:t>&lt;</a:t>
            </a:r>
            <a:r>
              <a:rPr lang="en-US" altLang="ru-RU" sz="2200" smtClean="0"/>
              <a:t> 6 </a:t>
            </a:r>
            <a:r>
              <a:rPr lang="ru-RU" altLang="ru-RU" sz="2200" smtClean="0"/>
              <a:t>Гр)</a:t>
            </a:r>
            <a:endParaRPr lang="ru-RU" altLang="ru-RU" sz="3600" smtClean="0"/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457325"/>
            <a:ext cx="8420100" cy="532923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b="1" u="sng" smtClean="0"/>
              <a:t>Неспецифическая терапия </a:t>
            </a:r>
            <a:r>
              <a:rPr lang="ru-RU" altLang="ru-RU" sz="2800" b="1" u="sng" smtClean="0">
                <a:solidFill>
                  <a:srgbClr val="FF0000"/>
                </a:solidFill>
              </a:rPr>
              <a:t>первичной реакции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smtClean="0"/>
              <a:t>Профилактика и купирование рвоты ( церукал. метклопрамид 1 % - 2,0 в/м , латран </a:t>
            </a:r>
            <a:r>
              <a:rPr lang="en-US" altLang="ru-RU" sz="2800" b="1" smtClean="0"/>
              <a:t>per os, </a:t>
            </a:r>
            <a:r>
              <a:rPr lang="ru-RU" altLang="ru-RU" sz="2800" b="1" smtClean="0"/>
              <a:t> 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smtClean="0"/>
              <a:t>Для профилактики и лечения нарушений электролитного баланса: энтерально и парентерально солевые растворы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smtClean="0"/>
              <a:t>Лечение сердечно-сосудистой недостаточности (кардиотоники), при явлениях шока – инфузия преднизолона (90-120 мг 2-3 р/сут)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smtClean="0"/>
              <a:t>При явлениях отека головного мозга – диуретическая терапия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http://www.infuzia.com.ua/images/products/Re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015"/>
            <a:ext cx="3888432" cy="307234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6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052513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FF00"/>
                </a:solidFill>
              </a:rPr>
              <a:t>Лечение ОЛБ</a:t>
            </a:r>
            <a:r>
              <a:rPr lang="ru-RU" altLang="ru-RU" sz="3600" smtClean="0"/>
              <a:t/>
            </a:r>
            <a:br>
              <a:rPr lang="ru-RU" altLang="ru-RU" sz="3600" smtClean="0"/>
            </a:br>
            <a:r>
              <a:rPr lang="ru-RU" altLang="ru-RU" sz="2200" smtClean="0"/>
              <a:t>(эффективно  при дозах </a:t>
            </a:r>
            <a:r>
              <a:rPr lang="en-US" altLang="ru-RU" sz="2200" u="sng" smtClean="0"/>
              <a:t>&lt;</a:t>
            </a:r>
            <a:r>
              <a:rPr lang="en-US" altLang="ru-RU" sz="2200" smtClean="0"/>
              <a:t> 6 </a:t>
            </a:r>
            <a:r>
              <a:rPr lang="ru-RU" altLang="ru-RU" sz="2200" smtClean="0"/>
              <a:t>Гр)</a:t>
            </a:r>
            <a:endParaRPr lang="ru-RU" altLang="ru-RU" sz="3600" smtClean="0"/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785225" cy="540067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800" b="1" u="sng" smtClean="0"/>
              <a:t>Патогенетическая терапия </a:t>
            </a:r>
            <a:r>
              <a:rPr lang="ru-RU" altLang="ru-RU" sz="2800" b="1" u="sng" smtClean="0">
                <a:solidFill>
                  <a:srgbClr val="FF0000"/>
                </a:solidFill>
              </a:rPr>
              <a:t>первичной реакции</a:t>
            </a:r>
            <a:endParaRPr lang="ru-RU" altLang="ru-RU" sz="2800" b="1" u="sng" smtClean="0"/>
          </a:p>
          <a:p>
            <a:pPr eaLnBrk="1" hangingPunct="1"/>
            <a:r>
              <a:rPr lang="ru-RU" altLang="ru-RU" sz="2800" b="1" smtClean="0"/>
              <a:t>Дезинтоксикация (реополиглюкин, солевые р-ры, гемосорбция, плазмаферез)</a:t>
            </a:r>
          </a:p>
          <a:p>
            <a:pPr eaLnBrk="1" hangingPunct="1"/>
            <a:r>
              <a:rPr lang="ru-RU" altLang="ru-RU" sz="2800" b="1" smtClean="0"/>
              <a:t>Стимуляция неспецифической резистентности и гранулоцитопоэза (вакцины, липополисахариды продигиозан), </a:t>
            </a:r>
          </a:p>
          <a:p>
            <a:pPr eaLnBrk="1" hangingPunct="1"/>
            <a:r>
              <a:rPr lang="ru-RU" altLang="ru-RU" sz="2800" b="1" smtClean="0"/>
              <a:t>Ингибиция протеолиза (контрикал) и лечение ДВС</a:t>
            </a:r>
          </a:p>
          <a:p>
            <a:pPr eaLnBrk="1" hangingPunct="1"/>
            <a:r>
              <a:rPr lang="ru-RU" altLang="ru-RU" sz="2800" b="1" smtClean="0"/>
              <a:t>Антиоксидантная терапия (токоферол)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http://www.parenting.ru/sites/www.parenting.ru/files/imagecache/slideshow-600x250/article/49873/slideshow/1008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804" y="4077072"/>
            <a:ext cx="4276725" cy="23812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7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052513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FF00"/>
                </a:solidFill>
              </a:rPr>
              <a:t>Лечение ОЛБ</a:t>
            </a:r>
            <a:r>
              <a:rPr lang="ru-RU" altLang="ru-RU" sz="3600" smtClean="0"/>
              <a:t/>
            </a:r>
            <a:br>
              <a:rPr lang="ru-RU" altLang="ru-RU" sz="3600" smtClean="0"/>
            </a:br>
            <a:r>
              <a:rPr lang="ru-RU" altLang="ru-RU" sz="2200" smtClean="0"/>
              <a:t>(эффективно  при дозах </a:t>
            </a:r>
            <a:r>
              <a:rPr lang="en-US" altLang="ru-RU" sz="2200" u="sng" smtClean="0"/>
              <a:t>&lt;</a:t>
            </a:r>
            <a:r>
              <a:rPr lang="en-US" altLang="ru-RU" sz="2200" smtClean="0"/>
              <a:t> 6 </a:t>
            </a:r>
            <a:r>
              <a:rPr lang="ru-RU" altLang="ru-RU" sz="2200" smtClean="0"/>
              <a:t>Гр)</a:t>
            </a:r>
            <a:endParaRPr lang="ru-RU" altLang="ru-RU" sz="3600" smtClean="0"/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785225" cy="547211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b="1" u="sng" smtClean="0"/>
              <a:t>Лечение в </a:t>
            </a:r>
            <a:r>
              <a:rPr lang="ru-RU" altLang="ru-RU" sz="2800" b="1" u="sng" smtClean="0">
                <a:solidFill>
                  <a:srgbClr val="FF0000"/>
                </a:solidFill>
              </a:rPr>
              <a:t>скрытом периоде и периоде разгара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smtClean="0"/>
              <a:t>Профилактика и лечение инфекционных осложнений: антибактериальные (цефалоспорины </a:t>
            </a:r>
            <a:r>
              <a:rPr lang="en-US" altLang="ru-RU" sz="2800" b="1" smtClean="0"/>
              <a:t>III</a:t>
            </a:r>
            <a:r>
              <a:rPr lang="ru-RU" altLang="ru-RU" sz="2800" b="1" smtClean="0"/>
              <a:t>), противогрибковые (нистатин, амфотерицин В) и противовирусные (зовиракс) препараты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smtClean="0"/>
              <a:t>Профилактика и лечение кровоточивости: тромбоцитарная масса, плазма, аминокапроновая кислота, аскорбиновая кислота, дицинон)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smtClean="0"/>
              <a:t>Коррекция метаболических расстройств: анаболическая, иммунокорригирующая, общеукрепляющая терапия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smtClean="0"/>
              <a:t>Трансплантация костного мозга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229600" cy="804862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dirty="0" smtClean="0">
                <a:solidFill>
                  <a:srgbClr val="FFFF00"/>
                </a:solidFill>
              </a:rPr>
              <a:t>Диагностика степени тяжести ОЛБ при первичной медицинской сортировке</a:t>
            </a:r>
            <a:r>
              <a:rPr lang="en-US" altLang="ru-RU" sz="3200" dirty="0" smtClean="0"/>
              <a:t> </a:t>
            </a:r>
            <a:r>
              <a:rPr lang="ru-RU" altLang="ru-RU" sz="2000" dirty="0" smtClean="0"/>
              <a:t> </a:t>
            </a:r>
          </a:p>
        </p:txBody>
      </p:sp>
      <p:graphicFrame>
        <p:nvGraphicFramePr>
          <p:cNvPr id="519281" name="Group 113"/>
          <p:cNvGraphicFramePr>
            <a:graphicFrameLocks noGrp="1"/>
          </p:cNvGraphicFramePr>
          <p:nvPr>
            <p:ph type="tbl" idx="1"/>
          </p:nvPr>
        </p:nvGraphicFramePr>
        <p:xfrm>
          <a:off x="34925" y="1341438"/>
          <a:ext cx="9109075" cy="5516562"/>
        </p:xfrm>
        <a:graphic>
          <a:graphicData uri="http://schemas.openxmlformats.org/drawingml/2006/table">
            <a:tbl>
              <a:tblPr/>
              <a:tblGrid>
                <a:gridCol w="2160588"/>
                <a:gridCol w="1655762"/>
                <a:gridCol w="1657350"/>
                <a:gridCol w="1871663"/>
                <a:gridCol w="1763712"/>
              </a:tblGrid>
              <a:tr h="544513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Показатель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I</a:t>
                      </a:r>
                      <a:endParaRPr kumimoji="0" lang="ru-RU" alt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II</a:t>
                      </a:r>
                      <a:endParaRPr kumimoji="0" lang="ru-RU" alt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III</a:t>
                      </a:r>
                      <a:endParaRPr kumimoji="0" lang="ru-RU" alt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IV</a:t>
                      </a:r>
                      <a:endParaRPr kumimoji="0" lang="ru-RU" alt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Рвота (начало, выраженность)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Нет/через 2 ч., однокр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Через 1-2 ч, повторная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Через 0,5-1 ч многократно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5-20 мин, неукротимо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Мышечная слабость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Незначит.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Умеренная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Выраженная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Адинамия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Головная боль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Незначит.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Умеренная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Выраженная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Резкая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Сознание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Ясное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Временами спутанное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Температура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Норма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Субфебрилитет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38-39</a:t>
                      </a:r>
                      <a:r>
                        <a:rPr kumimoji="0" lang="ru-RU" altLang="ru-RU" sz="2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</a:t>
                      </a: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С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Первич. Реакция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   АД  мм рт ст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Неск. часов.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120/80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 сутки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110/70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2 суток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100/60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Более 2 суток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90/60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260350"/>
            <a:ext cx="8496300" cy="836613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effectLst/>
              </a:rPr>
              <a:t/>
            </a:r>
            <a:br>
              <a:rPr lang="ru-RU" altLang="ru-RU" sz="4000" smtClean="0">
                <a:effectLst/>
              </a:rPr>
            </a:br>
            <a:r>
              <a:rPr lang="ru-RU" altLang="ru-RU" sz="4000" smtClean="0">
                <a:effectLst/>
              </a:rPr>
              <a:t>Оценка степени тяжести ОЛБ. </a:t>
            </a:r>
            <a:br>
              <a:rPr lang="ru-RU" altLang="ru-RU" sz="4000" smtClean="0">
                <a:effectLst/>
              </a:rPr>
            </a:br>
            <a:r>
              <a:rPr lang="ru-RU" altLang="ru-RU" sz="400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8964612" cy="4103688"/>
          </a:xfrm>
        </p:spPr>
        <p:txBody>
          <a:bodyPr/>
          <a:lstStyle/>
          <a:p>
            <a:endParaRPr lang="ru-RU" altLang="ru-RU" b="1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388" y="1628775"/>
          <a:ext cx="8964612" cy="5186363"/>
        </p:xfrm>
        <a:graphic>
          <a:graphicData uri="http://schemas.openxmlformats.org/drawingml/2006/table">
            <a:tbl>
              <a:tblPr/>
              <a:tblGrid>
                <a:gridCol w="2084387"/>
                <a:gridCol w="3340100"/>
                <a:gridCol w="3540125"/>
              </a:tblGrid>
              <a:tr h="854075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Доза внешнего</a:t>
                      </a:r>
                      <a:b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облучения 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Степень тяжести ОЛБ 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Прогноз 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66750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     &lt; 1 Гр 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Garamond" panose="02020404030301010803" pitchFamily="18" charset="0"/>
                        </a:rPr>
                        <a:t>  без признаков болезни 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3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Garamond" panose="02020404030301010803" pitchFamily="18" charset="0"/>
                        </a:rPr>
                        <a:t>благоприятный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3FF"/>
                    </a:solidFill>
                  </a:tcPr>
                </a:tc>
              </a:tr>
              <a:tr h="1000125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     1-2 Гр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Garamond" panose="02020404030301010803" pitchFamily="18" charset="0"/>
                        </a:rPr>
                        <a:t>   легкая, I степень 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Garamond" panose="02020404030301010803" pitchFamily="18" charset="0"/>
                        </a:rPr>
                        <a:t>лечение возможно в амбулаторных</a:t>
                      </a:r>
                      <a:b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Garamond" panose="02020404030301010803" pitchFamily="18" charset="0"/>
                        </a:rPr>
                        <a:t>     условиях 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FF"/>
                    </a:solidFill>
                  </a:tcPr>
                </a:tc>
              </a:tr>
              <a:tr h="666750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     2-4 Гр 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Garamond" panose="02020404030301010803" pitchFamily="18" charset="0"/>
                        </a:rPr>
                        <a:t>  средняя, II степень 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3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Garamond" panose="02020404030301010803" pitchFamily="18" charset="0"/>
                        </a:rPr>
                        <a:t>при лечении выживание гарантировано 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3FF"/>
                    </a:solidFill>
                  </a:tcPr>
                </a:tc>
              </a:tr>
              <a:tr h="666750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     4-6 Гр 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Garamond" panose="02020404030301010803" pitchFamily="18" charset="0"/>
                        </a:rPr>
                        <a:t>  тяжелая, III степень 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Garamond" panose="02020404030301010803" pitchFamily="18" charset="0"/>
                        </a:rPr>
                        <a:t>при лечении выживание вероятно 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FF"/>
                    </a:solidFill>
                  </a:tcPr>
                </a:tc>
              </a:tr>
              <a:tr h="666750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    &gt; 6 Гр 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Garamond" panose="02020404030301010803" pitchFamily="18" charset="0"/>
                        </a:rPr>
                        <a:t>   крайне тяжелая, IV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Garamond" panose="02020404030301010803" pitchFamily="18" charset="0"/>
                        </a:rPr>
                        <a:t>          степень 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3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Garamond" panose="02020404030301010803" pitchFamily="18" charset="0"/>
                        </a:rPr>
                        <a:t>при лечении выживание возможно 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3FF"/>
                    </a:solidFill>
                  </a:tcPr>
                </a:tc>
              </a:tr>
              <a:tr h="666750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   &gt; 10 Гр 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Garamond" panose="02020404030301010803" pitchFamily="18" charset="0"/>
                        </a:rPr>
                        <a:t>    крайне тяжелая, “кишечная” 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Garamond" panose="02020404030301010803" pitchFamily="18" charset="0"/>
                        </a:rPr>
                        <a:t>при лечении выживание сомнительно 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://www.pchelandiya.net/uploads/posts/2012-03/1331553450_radionuklid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92696"/>
            <a:ext cx="2627319" cy="1944216"/>
          </a:xfrm>
          <a:prstGeom prst="rect">
            <a:avLst/>
          </a:prstGeom>
          <a:noFill/>
          <a:effectLst>
            <a:softEdge rad="482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989138"/>
            <a:ext cx="8337550" cy="25193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u="sng" smtClean="0">
                <a:effectLst/>
              </a:rPr>
              <a:t/>
            </a:r>
            <a:br>
              <a:rPr lang="ru-RU" altLang="ru-RU" sz="2800" u="sng" smtClean="0">
                <a:effectLst/>
              </a:rPr>
            </a:br>
            <a:r>
              <a:rPr lang="ru-RU" altLang="ru-RU" sz="2800" u="sng" smtClean="0">
                <a:effectLst/>
              </a:rPr>
              <a:t/>
            </a:r>
            <a:br>
              <a:rPr lang="ru-RU" altLang="ru-RU" sz="2800" u="sng" smtClean="0">
                <a:effectLst/>
              </a:rPr>
            </a:br>
            <a:r>
              <a:rPr lang="ru-RU" altLang="ru-RU" sz="3600" u="sng" smtClean="0">
                <a:effectLst/>
              </a:rPr>
              <a:t> </a:t>
            </a:r>
            <a:r>
              <a:rPr lang="ru-RU" altLang="ru-RU" sz="4000" smtClean="0">
                <a:effectLst/>
              </a:rPr>
              <a:t> </a:t>
            </a:r>
            <a:endParaRPr lang="ru-RU" altLang="ru-RU" sz="4000" baseline="-25000" smtClean="0">
              <a:solidFill>
                <a:srgbClr val="FFFF00"/>
              </a:solidFill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459787" cy="5445125"/>
          </a:xfrm>
        </p:spPr>
        <p:txBody>
          <a:bodyPr/>
          <a:lstStyle/>
          <a:p>
            <a:r>
              <a:rPr lang="ru-RU" altLang="ru-RU" sz="2800" smtClean="0">
                <a:effectLst/>
              </a:rPr>
              <a:t>1. </a:t>
            </a:r>
            <a:r>
              <a:rPr lang="ru-RU" altLang="ru-RU" sz="2400" b="1" smtClean="0">
                <a:effectLst/>
              </a:rPr>
              <a:t>одеть средства индивидуальной защиты </a:t>
            </a:r>
            <a:r>
              <a:rPr lang="ru-RU" altLang="ru-RU" sz="2400" smtClean="0">
                <a:effectLst/>
              </a:rPr>
              <a:t>(маска, респиратор, противогаз)</a:t>
            </a:r>
          </a:p>
          <a:p>
            <a:r>
              <a:rPr lang="ru-RU" altLang="ru-RU" sz="2400" smtClean="0">
                <a:effectLst/>
              </a:rPr>
              <a:t>2. </a:t>
            </a:r>
            <a:r>
              <a:rPr lang="ru-RU" altLang="ru-RU" sz="2400" b="1" smtClean="0">
                <a:effectLst/>
              </a:rPr>
              <a:t>транспортировать пострадавших в специальные убежища или  в незараженную местность</a:t>
            </a:r>
          </a:p>
          <a:p>
            <a:r>
              <a:rPr lang="ru-RU" altLang="ru-RU" sz="2400" smtClean="0">
                <a:effectLst/>
              </a:rPr>
              <a:t>3. </a:t>
            </a:r>
            <a:r>
              <a:rPr lang="ru-RU" altLang="ru-RU" sz="2400" b="1" smtClean="0">
                <a:effectLst/>
              </a:rPr>
              <a:t>организовать частичную санитарную обработку  кожных покров и слизистых оболочек</a:t>
            </a:r>
            <a:r>
              <a:rPr lang="ru-RU" altLang="ru-RU" sz="2400" smtClean="0">
                <a:effectLst/>
              </a:rPr>
              <a:t>  </a:t>
            </a:r>
            <a:r>
              <a:rPr lang="ru-RU" altLang="ru-RU" sz="2800" smtClean="0">
                <a:effectLst/>
              </a:rPr>
              <a:t>(</a:t>
            </a:r>
            <a:r>
              <a:rPr lang="ru-RU" altLang="ru-RU" sz="1800" smtClean="0">
                <a:effectLst/>
              </a:rPr>
              <a:t>обмывают водой и обтирают влажными тампонами открытые участки кожи пострадавшего,  тщательное мытьё водой с мылом, промывают глаза,  поласкают рот)</a:t>
            </a:r>
          </a:p>
          <a:p>
            <a:r>
              <a:rPr lang="ru-RU" altLang="ru-RU" sz="2800" smtClean="0">
                <a:effectLst/>
              </a:rPr>
              <a:t> </a:t>
            </a:r>
            <a:r>
              <a:rPr lang="ru-RU" altLang="ru-RU" sz="2400" b="1" smtClean="0">
                <a:effectLst/>
              </a:rPr>
              <a:t>4. дезактивации одежды и обуви  </a:t>
            </a:r>
            <a:r>
              <a:rPr lang="ru-RU" altLang="ru-RU" sz="2800" smtClean="0">
                <a:effectLst/>
              </a:rPr>
              <a:t>(</a:t>
            </a:r>
            <a:r>
              <a:rPr lang="ru-RU" altLang="ru-RU" sz="2000" smtClean="0">
                <a:effectLst/>
              </a:rPr>
              <a:t>эффективные специальные дезактивирующие средства,  -  </a:t>
            </a:r>
            <a:r>
              <a:rPr lang="ru-RU" altLang="ru-RU" sz="2000" b="1" i="1" smtClean="0">
                <a:effectLst/>
              </a:rPr>
              <a:t>препарат «Защита</a:t>
            </a:r>
            <a:r>
              <a:rPr lang="ru-RU" altLang="ru-RU" sz="2000" smtClean="0">
                <a:effectLst/>
              </a:rPr>
              <a:t>» - 1–3 %-ный раствор соляной кислоты или цитрата натрия). </a:t>
            </a:r>
          </a:p>
          <a:p>
            <a:r>
              <a:rPr lang="ru-RU" altLang="ru-RU" sz="2000" b="1" smtClean="0">
                <a:effectLst/>
              </a:rPr>
              <a:t>5. </a:t>
            </a:r>
            <a:r>
              <a:rPr lang="ru-RU" altLang="ru-RU" sz="2000" smtClean="0">
                <a:effectLst/>
              </a:rPr>
              <a:t>При необходимости проводят </a:t>
            </a:r>
            <a:r>
              <a:rPr lang="ru-RU" altLang="ru-RU" sz="2400" b="1" smtClean="0">
                <a:effectLst/>
              </a:rPr>
              <a:t>промывание желудка </a:t>
            </a:r>
            <a:r>
              <a:rPr lang="ru-RU" altLang="ru-RU" sz="2000" smtClean="0">
                <a:effectLst/>
              </a:rPr>
              <a:t>пострадавшего, применяют абсорбирующие средства </a:t>
            </a:r>
            <a:r>
              <a:rPr lang="ru-RU" altLang="ru-RU" sz="2400" smtClean="0">
                <a:effectLst/>
              </a:rPr>
              <a:t>(</a:t>
            </a:r>
            <a:r>
              <a:rPr lang="ru-RU" altLang="ru-RU" sz="1800" smtClean="0">
                <a:effectLst/>
              </a:rPr>
              <a:t>активированный уголь и др.).</a:t>
            </a:r>
          </a:p>
          <a:p>
            <a:endParaRPr lang="ru-RU" altLang="ru-RU" sz="2000" smtClean="0">
              <a:effectLst/>
            </a:endParaRPr>
          </a:p>
          <a:p>
            <a:endParaRPr lang="ru-RU" altLang="ru-RU" sz="2000" smtClean="0">
              <a:effectLst/>
            </a:endParaRPr>
          </a:p>
          <a:p>
            <a:endParaRPr lang="ru-RU" altLang="ru-RU" sz="2800" smtClean="0">
              <a:effectLst/>
            </a:endParaRPr>
          </a:p>
          <a:p>
            <a:endParaRPr lang="ru-RU" altLang="ru-RU" sz="2800" smtClean="0">
              <a:effectLst/>
            </a:endParaRPr>
          </a:p>
          <a:p>
            <a:endParaRPr lang="ru-RU" altLang="ru-RU" sz="2800" b="1" smtClean="0">
              <a:effectLst/>
            </a:endParaRPr>
          </a:p>
        </p:txBody>
      </p:sp>
      <p:sp>
        <p:nvSpPr>
          <p:cNvPr id="38917" name="Прямоугольник 1"/>
          <p:cNvSpPr>
            <a:spLocks noChangeArrowheads="1"/>
          </p:cNvSpPr>
          <p:nvPr/>
        </p:nvSpPr>
        <p:spPr bwMode="auto">
          <a:xfrm>
            <a:off x="-107950" y="290513"/>
            <a:ext cx="9036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FFFF00"/>
                </a:solidFill>
              </a:rPr>
              <a:t> </a:t>
            </a:r>
            <a:endParaRPr lang="ru-RU" altLang="ru-RU" sz="1800"/>
          </a:p>
        </p:txBody>
      </p:sp>
      <p:sp>
        <p:nvSpPr>
          <p:cNvPr id="38918" name="Прямоугольник 2"/>
          <p:cNvSpPr>
            <a:spLocks noChangeArrowheads="1"/>
          </p:cNvSpPr>
          <p:nvPr/>
        </p:nvSpPr>
        <p:spPr bwMode="auto">
          <a:xfrm>
            <a:off x="179388" y="404813"/>
            <a:ext cx="88566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/>
              <a:t>                Алгоритм ПМП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://www.pchelandiya.net/uploads/posts/2012-03/1331553450_radionuklid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92696"/>
            <a:ext cx="2627319" cy="1944216"/>
          </a:xfrm>
          <a:prstGeom prst="rect">
            <a:avLst/>
          </a:prstGeom>
          <a:noFill/>
          <a:effectLst>
            <a:softEdge rad="482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404813"/>
            <a:ext cx="82296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4000" smtClean="0">
                <a:solidFill>
                  <a:srgbClr val="FFFF00"/>
                </a:solidFill>
              </a:rPr>
              <a:t>)</a:t>
            </a:r>
            <a:endParaRPr lang="ru-RU" altLang="ru-RU" sz="4000" baseline="-25000" smtClean="0">
              <a:solidFill>
                <a:srgbClr val="FFFF00"/>
              </a:solidFill>
            </a:endParaRP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73288"/>
            <a:ext cx="7991475" cy="3910012"/>
          </a:xfrm>
        </p:spPr>
        <p:txBody>
          <a:bodyPr/>
          <a:lstStyle/>
          <a:p>
            <a:pPr marL="609600" indent="-609600" eaLnBrk="1" hangingPunct="1"/>
            <a:endParaRPr lang="ru-RU" altLang="ru-RU" sz="2800" b="1" smtClean="0"/>
          </a:p>
        </p:txBody>
      </p:sp>
      <p:pic>
        <p:nvPicPr>
          <p:cNvPr id="39941" name="Picture 3" descr="C:\C&amp;M\ELVT\Files\69\{69A2A47B-1BFB-4307-84E6-6EE4FF9751C4}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85775"/>
            <a:ext cx="85344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://www.pchelandiya.net/uploads/posts/2012-03/1331553450_radionuklid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92696"/>
            <a:ext cx="2627319" cy="1944216"/>
          </a:xfrm>
          <a:prstGeom prst="rect">
            <a:avLst/>
          </a:prstGeom>
          <a:noFill/>
          <a:effectLst>
            <a:softEdge rad="482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989138"/>
            <a:ext cx="8337550" cy="25193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u="sng" smtClean="0">
                <a:effectLst/>
              </a:rPr>
              <a:t/>
            </a:r>
            <a:br>
              <a:rPr lang="ru-RU" altLang="ru-RU" sz="2800" u="sng" smtClean="0">
                <a:effectLst/>
              </a:rPr>
            </a:br>
            <a:r>
              <a:rPr lang="ru-RU" altLang="ru-RU" sz="2800" u="sng" smtClean="0">
                <a:effectLst/>
              </a:rPr>
              <a:t/>
            </a:r>
            <a:br>
              <a:rPr lang="ru-RU" altLang="ru-RU" sz="2800" u="sng" smtClean="0">
                <a:effectLst/>
              </a:rPr>
            </a:br>
            <a:r>
              <a:rPr lang="ru-RU" altLang="ru-RU" sz="3600" u="sng" smtClean="0">
                <a:effectLst/>
              </a:rPr>
              <a:t> </a:t>
            </a:r>
            <a:r>
              <a:rPr lang="ru-RU" altLang="ru-RU" sz="4000" smtClean="0">
                <a:effectLst/>
              </a:rPr>
              <a:t> </a:t>
            </a:r>
            <a:endParaRPr lang="ru-RU" altLang="ru-RU" sz="4000" baseline="-25000" smtClean="0">
              <a:solidFill>
                <a:srgbClr val="FFFF00"/>
              </a:solidFill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9144000" cy="4702175"/>
          </a:xfrm>
        </p:spPr>
        <p:txBody>
          <a:bodyPr/>
          <a:lstStyle/>
          <a:p>
            <a:r>
              <a:rPr lang="ru-RU" altLang="ru-RU" sz="2800" smtClean="0">
                <a:effectLst/>
              </a:rPr>
              <a:t>5. </a:t>
            </a:r>
            <a:r>
              <a:rPr lang="ru-RU" altLang="ru-RU" sz="2400" smtClean="0">
                <a:effectLst/>
              </a:rPr>
              <a:t>аптечка  </a:t>
            </a:r>
            <a:r>
              <a:rPr lang="ru-RU" altLang="ru-RU" sz="2400" b="1" smtClean="0">
                <a:effectLst/>
              </a:rPr>
              <a:t>АИ-2 </a:t>
            </a:r>
            <a:r>
              <a:rPr lang="ru-RU" altLang="ru-RU" sz="2400" smtClean="0">
                <a:effectLst/>
              </a:rPr>
              <a:t>для  профилактики первичной общей реакции:   </a:t>
            </a:r>
          </a:p>
          <a:p>
            <a:r>
              <a:rPr lang="ru-RU" altLang="ru-RU" sz="2800" smtClean="0">
                <a:effectLst/>
              </a:rPr>
              <a:t>- </a:t>
            </a:r>
            <a:r>
              <a:rPr lang="ru-RU" altLang="ru-RU" sz="2800" b="1" i="1" smtClean="0">
                <a:effectLst/>
              </a:rPr>
              <a:t>этаперазин  </a:t>
            </a:r>
            <a:r>
              <a:rPr lang="ru-RU" altLang="ru-RU" sz="2800" smtClean="0">
                <a:effectLst/>
              </a:rPr>
              <a:t>(</a:t>
            </a:r>
            <a:r>
              <a:rPr lang="ru-RU" altLang="ru-RU" sz="1400" smtClean="0">
                <a:effectLst/>
              </a:rPr>
              <a:t>диэтиперазин, аэрон, церукал</a:t>
            </a:r>
            <a:r>
              <a:rPr lang="ru-RU" altLang="ru-RU" sz="2000" smtClean="0">
                <a:effectLst/>
              </a:rPr>
              <a:t>), оказывающее выраженное  противорвотное действие   (</a:t>
            </a:r>
            <a:r>
              <a:rPr lang="ru-RU" altLang="ru-RU" sz="1800" smtClean="0">
                <a:effectLst/>
              </a:rPr>
              <a:t>гнездо №7 – синий пенал</a:t>
            </a:r>
            <a:r>
              <a:rPr lang="ru-RU" altLang="ru-RU" sz="2800" smtClean="0">
                <a:effectLst/>
              </a:rPr>
              <a:t>) </a:t>
            </a:r>
            <a:r>
              <a:rPr lang="ru-RU" altLang="ru-RU" sz="2400" smtClean="0">
                <a:effectLst/>
              </a:rPr>
              <a:t>разовая доза </a:t>
            </a:r>
            <a:r>
              <a:rPr lang="ru-RU" altLang="ru-RU" sz="2400" b="1" smtClean="0">
                <a:effectLst/>
              </a:rPr>
              <a:t>– 1 таб </a:t>
            </a:r>
          </a:p>
          <a:p>
            <a:r>
              <a:rPr lang="ru-RU" altLang="ru-RU" sz="2800" b="1" i="1" smtClean="0"/>
              <a:t>по сигналу оповещения ГО </a:t>
            </a:r>
          </a:p>
          <a:p>
            <a:r>
              <a:rPr lang="ru-RU" altLang="ru-RU" sz="2400" b="1" i="1" smtClean="0">
                <a:effectLst/>
              </a:rPr>
              <a:t>Принимается при угрозе облучения!!!</a:t>
            </a:r>
            <a:endParaRPr lang="ru-RU" altLang="ru-RU" sz="2400" i="1" smtClean="0">
              <a:effectLst/>
            </a:endParaRPr>
          </a:p>
          <a:p>
            <a:r>
              <a:rPr lang="ru-RU" altLang="ru-RU" sz="2400" b="1" smtClean="0">
                <a:effectLst/>
              </a:rPr>
              <a:t>6.</a:t>
            </a:r>
            <a:r>
              <a:rPr lang="ru-RU" altLang="ru-RU" sz="2400" smtClean="0">
                <a:effectLst/>
              </a:rPr>
              <a:t> </a:t>
            </a:r>
            <a:r>
              <a:rPr lang="ru-RU" altLang="ru-RU" sz="2400" b="1" smtClean="0">
                <a:effectLst/>
              </a:rPr>
              <a:t>радиозащитное средство №1 </a:t>
            </a:r>
            <a:r>
              <a:rPr lang="ru-RU" altLang="ru-RU" sz="2400" smtClean="0">
                <a:effectLst/>
              </a:rPr>
              <a:t>- </a:t>
            </a:r>
            <a:r>
              <a:rPr lang="ru-RU" altLang="ru-RU" sz="1800" smtClean="0">
                <a:effectLst/>
              </a:rPr>
              <a:t>(гнездо №4)  </a:t>
            </a:r>
            <a:r>
              <a:rPr lang="ru-RU" altLang="ru-RU" sz="2400" b="1" u="sng" smtClean="0">
                <a:effectLst/>
              </a:rPr>
              <a:t>цистамин</a:t>
            </a:r>
            <a:r>
              <a:rPr lang="ru-RU" altLang="ru-RU" sz="2800" b="1" smtClean="0">
                <a:effectLst/>
              </a:rPr>
              <a:t>    </a:t>
            </a:r>
            <a:r>
              <a:rPr lang="ru-RU" altLang="ru-RU" sz="2400" smtClean="0">
                <a:effectLst/>
              </a:rPr>
              <a:t>разовая доза – </a:t>
            </a:r>
            <a:r>
              <a:rPr lang="ru-RU" altLang="ru-RU" sz="2400" b="1" smtClean="0">
                <a:effectLst/>
              </a:rPr>
              <a:t>6 таб.</a:t>
            </a:r>
          </a:p>
          <a:p>
            <a:r>
              <a:rPr lang="ru-RU" altLang="ru-RU" sz="2400" b="1" i="1" smtClean="0">
                <a:effectLst/>
              </a:rPr>
              <a:t>Принимается после выпадения радиоактивных  веществ!!!</a:t>
            </a:r>
          </a:p>
          <a:p>
            <a:r>
              <a:rPr lang="ru-RU" altLang="ru-RU" sz="2400" b="1" smtClean="0">
                <a:effectLst/>
              </a:rPr>
              <a:t>7. радиозащитное средство) №</a:t>
            </a:r>
            <a:r>
              <a:rPr lang="ru-RU" altLang="ru-RU" sz="2400" smtClean="0">
                <a:effectLst/>
              </a:rPr>
              <a:t>2 </a:t>
            </a:r>
            <a:r>
              <a:rPr lang="ru-RU" altLang="ru-RU" sz="2000" smtClean="0">
                <a:effectLst/>
              </a:rPr>
              <a:t>(противорадиац. действие) (гнездо №6) </a:t>
            </a:r>
            <a:r>
              <a:rPr lang="ru-RU" altLang="ru-RU" sz="2800" smtClean="0">
                <a:effectLst/>
              </a:rPr>
              <a:t>– </a:t>
            </a:r>
            <a:r>
              <a:rPr lang="ru-RU" altLang="ru-RU" sz="2400" b="1" u="sng" smtClean="0">
                <a:effectLst/>
              </a:rPr>
              <a:t>й</a:t>
            </a:r>
            <a:r>
              <a:rPr lang="ru-RU" altLang="ru-RU" sz="2400" b="1" u="sng" smtClean="0"/>
              <a:t>одистый кал</a:t>
            </a:r>
            <a:r>
              <a:rPr lang="ru-RU" altLang="ru-RU" sz="2400" b="1" smtClean="0"/>
              <a:t>ий  - 125 мг – 1 таб.  ежедневно 10дней</a:t>
            </a:r>
          </a:p>
          <a:p>
            <a:r>
              <a:rPr lang="ru-RU" altLang="ru-RU" sz="2000" b="1" smtClean="0"/>
              <a:t>или </a:t>
            </a:r>
            <a:r>
              <a:rPr lang="ru-RU" altLang="ru-RU" sz="2000" b="1" i="1" smtClean="0"/>
              <a:t>в виде водного раствора </a:t>
            </a:r>
            <a:r>
              <a:rPr lang="ru-RU" altLang="ru-RU" sz="2000" smtClean="0"/>
              <a:t>  </a:t>
            </a:r>
            <a:r>
              <a:rPr lang="ru-RU" altLang="ru-RU" sz="2000" b="1" smtClean="0"/>
              <a:t>3-5 капель на </a:t>
            </a:r>
            <a:r>
              <a:rPr lang="ru-RU" altLang="ru-RU" sz="2000" b="1" i="1" smtClean="0"/>
              <a:t>полстакана воды</a:t>
            </a:r>
            <a:r>
              <a:rPr lang="ru-RU" altLang="ru-RU" sz="2000" smtClean="0"/>
              <a:t>  (</a:t>
            </a:r>
            <a:r>
              <a:rPr lang="ru-RU" altLang="ru-RU" sz="2000" u="sng" smtClean="0"/>
              <a:t>только </a:t>
            </a:r>
            <a:r>
              <a:rPr lang="ru-RU" altLang="ru-RU" sz="2000" smtClean="0"/>
              <a:t>в первые сутки</a:t>
            </a:r>
            <a:r>
              <a:rPr lang="ru-RU" altLang="ru-RU" sz="2400" smtClean="0"/>
              <a:t>);</a:t>
            </a:r>
          </a:p>
          <a:p>
            <a:endParaRPr lang="ru-RU" altLang="ru-RU" sz="2800" smtClean="0">
              <a:effectLst/>
            </a:endParaRPr>
          </a:p>
          <a:p>
            <a:r>
              <a:rPr lang="ru-RU" altLang="ru-RU" sz="2800" b="1" smtClean="0">
                <a:effectLst/>
              </a:rPr>
              <a:t> </a:t>
            </a:r>
            <a:endParaRPr lang="ru-RU" altLang="ru-RU" sz="2800" smtClean="0">
              <a:effectLst/>
            </a:endParaRPr>
          </a:p>
          <a:p>
            <a:r>
              <a:rPr lang="ru-RU" altLang="ru-RU" sz="2800" smtClean="0">
                <a:effectLst/>
              </a:rPr>
              <a:t> </a:t>
            </a:r>
            <a:endParaRPr lang="ru-RU" altLang="ru-RU" sz="2400" smtClean="0">
              <a:effectLst/>
            </a:endParaRPr>
          </a:p>
          <a:p>
            <a:r>
              <a:rPr lang="ru-RU" altLang="ru-RU" sz="2800" smtClean="0">
                <a:effectLst/>
              </a:rPr>
              <a:t> </a:t>
            </a:r>
          </a:p>
          <a:p>
            <a:endParaRPr lang="ru-RU" altLang="ru-RU" sz="2800" smtClean="0">
              <a:effectLst/>
            </a:endParaRPr>
          </a:p>
          <a:p>
            <a:endParaRPr lang="ru-RU" altLang="ru-RU" sz="2800" b="1" smtClean="0">
              <a:effectLst/>
            </a:endParaRPr>
          </a:p>
        </p:txBody>
      </p:sp>
      <p:sp>
        <p:nvSpPr>
          <p:cNvPr id="40965" name="Прямоугольник 1"/>
          <p:cNvSpPr>
            <a:spLocks noChangeArrowheads="1"/>
          </p:cNvSpPr>
          <p:nvPr/>
        </p:nvSpPr>
        <p:spPr bwMode="auto">
          <a:xfrm>
            <a:off x="-107950" y="290513"/>
            <a:ext cx="9036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FFFF00"/>
                </a:solidFill>
              </a:rPr>
              <a:t> </a:t>
            </a:r>
            <a:endParaRPr lang="ru-RU" altLang="ru-RU" sz="1800"/>
          </a:p>
        </p:txBody>
      </p:sp>
      <p:sp>
        <p:nvSpPr>
          <p:cNvPr id="40966" name="Прямоугольник 2"/>
          <p:cNvSpPr>
            <a:spLocks noChangeArrowheads="1"/>
          </p:cNvSpPr>
          <p:nvPr/>
        </p:nvSpPr>
        <p:spPr bwMode="auto">
          <a:xfrm>
            <a:off x="179388" y="404813"/>
            <a:ext cx="88566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/>
              <a:t>  Первая медицинская помощь </a:t>
            </a:r>
            <a:r>
              <a:rPr lang="ru-RU" altLang="ru-RU" b="1"/>
              <a:t>(ПМП)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://www.pchelandiya.net/uploads/posts/2012-03/1331553450_radionuklid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92696"/>
            <a:ext cx="2627319" cy="1944216"/>
          </a:xfrm>
          <a:prstGeom prst="rect">
            <a:avLst/>
          </a:prstGeom>
          <a:noFill/>
          <a:effectLst>
            <a:softEdge rad="482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404813"/>
            <a:ext cx="82296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4000" smtClean="0">
                <a:solidFill>
                  <a:srgbClr val="FFFF00"/>
                </a:solidFill>
              </a:rPr>
              <a:t>)</a:t>
            </a:r>
            <a:endParaRPr lang="ru-RU" altLang="ru-RU" sz="4000" baseline="-25000" smtClean="0">
              <a:solidFill>
                <a:srgbClr val="FFFF00"/>
              </a:solidFill>
            </a:endParaRP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73288"/>
            <a:ext cx="7991475" cy="3910012"/>
          </a:xfrm>
        </p:spPr>
        <p:txBody>
          <a:bodyPr/>
          <a:lstStyle/>
          <a:p>
            <a:pPr marL="609600" indent="-609600" eaLnBrk="1" hangingPunct="1"/>
            <a:endParaRPr lang="ru-RU" altLang="ru-RU" sz="2800" b="1" smtClean="0"/>
          </a:p>
        </p:txBody>
      </p:sp>
      <p:pic>
        <p:nvPicPr>
          <p:cNvPr id="41989" name="Picture 3" descr="C:\C&amp;M\ELVT\Files\2E\{2E894A5F-A171-4602-A73B-170378221D51}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04800"/>
            <a:ext cx="8153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://www.pchelandiya.net/uploads/posts/2012-03/1331553450_radionuklid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92696"/>
            <a:ext cx="2627319" cy="1944216"/>
          </a:xfrm>
          <a:prstGeom prst="rect">
            <a:avLst/>
          </a:prstGeom>
          <a:noFill/>
          <a:effectLst>
            <a:softEdge rad="482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0"/>
            <a:ext cx="8229600" cy="12684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7200" baseline="-25000" smtClean="0">
                <a:solidFill>
                  <a:srgbClr val="FFFF00"/>
                </a:solidFill>
              </a:rPr>
              <a:t>Цель: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064500" cy="5030787"/>
          </a:xfrm>
        </p:spPr>
        <p:txBody>
          <a:bodyPr/>
          <a:lstStyle/>
          <a:p>
            <a:r>
              <a:rPr lang="ru-RU" altLang="ru-RU" sz="2800" smtClean="0">
                <a:effectLst/>
              </a:rPr>
              <a:t> </a:t>
            </a:r>
            <a:r>
              <a:rPr lang="ru-RU" altLang="ru-RU" smtClean="0">
                <a:effectLst/>
              </a:rPr>
              <a:t>- увеличить объем теоретических знаний студентов по разделу «Радиационные  поражения</a:t>
            </a:r>
            <a:r>
              <a:rPr lang="ru-RU" altLang="ru-RU" sz="2800" smtClean="0">
                <a:effectLst/>
              </a:rPr>
              <a:t>»</a:t>
            </a:r>
          </a:p>
          <a:p>
            <a:r>
              <a:rPr lang="ru-RU" altLang="ru-RU" sz="4400" smtClean="0">
                <a:solidFill>
                  <a:srgbClr val="FFC000"/>
                </a:solidFill>
                <a:effectLst/>
              </a:rPr>
              <a:t> </a:t>
            </a:r>
            <a:r>
              <a:rPr lang="ru-RU" altLang="ru-RU" sz="4400" smtClean="0">
                <a:solidFill>
                  <a:srgbClr val="FFFF00"/>
                </a:solidFill>
                <a:effectLst/>
              </a:rPr>
              <a:t>Задачи:</a:t>
            </a:r>
          </a:p>
          <a:p>
            <a:r>
              <a:rPr lang="ru-RU" altLang="ru-RU" sz="4400" baseline="-25000" smtClean="0">
                <a:solidFill>
                  <a:srgbClr val="FFC000"/>
                </a:solidFill>
              </a:rPr>
              <a:t> </a:t>
            </a:r>
            <a:r>
              <a:rPr lang="ru-RU" altLang="ru-RU" smtClean="0">
                <a:effectLst/>
              </a:rPr>
              <a:t>1. Научить студентов ранней диагностике, методике оценки степени тяжести ОЛБ   </a:t>
            </a:r>
          </a:p>
          <a:p>
            <a:r>
              <a:rPr lang="ru-RU" altLang="ru-RU" smtClean="0">
                <a:effectLst/>
              </a:rPr>
              <a:t>2. Освоить принципы лечения  и профилактики острой лучевой болезни.</a:t>
            </a:r>
          </a:p>
          <a:p>
            <a:r>
              <a:rPr lang="ru-RU" altLang="ru-RU" smtClean="0">
                <a:effectLst/>
              </a:rPr>
              <a:t>3. Знать оказание  медицинской помощи  пораженным на догоспитальном этапе.  </a:t>
            </a:r>
          </a:p>
          <a:p>
            <a:r>
              <a:rPr lang="ru-RU" altLang="ru-RU" smtClean="0">
                <a:effectLst/>
              </a:rPr>
              <a:t> </a:t>
            </a:r>
          </a:p>
          <a:p>
            <a:pPr eaLnBrk="1" hangingPunct="1"/>
            <a:endParaRPr lang="ru-RU" altLang="ru-RU" sz="4400" b="1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://www.pchelandiya.net/uploads/posts/2012-03/1331553450_radionuklid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92696"/>
            <a:ext cx="2627319" cy="1944216"/>
          </a:xfrm>
          <a:prstGeom prst="rect">
            <a:avLst/>
          </a:prstGeom>
          <a:noFill/>
          <a:effectLst>
            <a:softEdge rad="482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16632"/>
            <a:ext cx="8229600" cy="1224136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sz="40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АПТЕЧКА  ИНДИВИДУАЛЬНАЯ   АИ-4</a:t>
            </a:r>
            <a:r>
              <a:rPr lang="ru-RU" altLang="ru-RU" sz="4000" dirty="0" smtClean="0">
                <a:solidFill>
                  <a:srgbClr val="FFFF00"/>
                </a:solidFill>
              </a:rPr>
              <a:t>)</a:t>
            </a:r>
            <a:endParaRPr lang="ru-RU" altLang="ru-RU" sz="4000" baseline="-25000" dirty="0" smtClean="0">
              <a:solidFill>
                <a:srgbClr val="FFFF00"/>
              </a:solidFill>
            </a:endParaRP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73288"/>
            <a:ext cx="9144000" cy="4684712"/>
          </a:xfrm>
        </p:spPr>
        <p:txBody>
          <a:bodyPr/>
          <a:lstStyle/>
          <a:p>
            <a:endParaRPr lang="ru-RU" altLang="ru-RU" sz="1600" b="1" i="1" smtClean="0">
              <a:solidFill>
                <a:srgbClr val="FFFF00"/>
              </a:solidFill>
            </a:endParaRPr>
          </a:p>
          <a:p>
            <a:endParaRPr lang="ru-RU" altLang="ru-RU" sz="1600" b="1" i="1" smtClean="0">
              <a:solidFill>
                <a:srgbClr val="FFFF00"/>
              </a:solidFill>
            </a:endParaRPr>
          </a:p>
          <a:p>
            <a:endParaRPr lang="ru-RU" altLang="ru-RU" sz="1600" b="1" i="1" smtClean="0">
              <a:solidFill>
                <a:srgbClr val="FFFF00"/>
              </a:solidFill>
            </a:endParaRPr>
          </a:p>
          <a:p>
            <a:endParaRPr lang="ru-RU" altLang="ru-RU" sz="1600" b="1" i="1" smtClean="0">
              <a:solidFill>
                <a:srgbClr val="FFFF00"/>
              </a:solidFill>
            </a:endParaRPr>
          </a:p>
          <a:p>
            <a:endParaRPr lang="ru-RU" altLang="ru-RU" sz="1600" b="1" i="1" smtClean="0">
              <a:solidFill>
                <a:srgbClr val="FFFF00"/>
              </a:solidFill>
            </a:endParaRPr>
          </a:p>
          <a:p>
            <a:r>
              <a:rPr lang="ru-RU" altLang="ru-RU" sz="1200" b="1" smtClean="0"/>
              <a:t> </a:t>
            </a:r>
            <a:endParaRPr lang="ru-RU" altLang="ru-RU" sz="1600" b="1" i="1" smtClean="0">
              <a:solidFill>
                <a:srgbClr val="FFFF00"/>
              </a:solidFill>
            </a:endParaRPr>
          </a:p>
          <a:p>
            <a:endParaRPr lang="ru-RU" altLang="ru-RU" sz="1600" b="1" i="1" smtClean="0">
              <a:solidFill>
                <a:srgbClr val="FFFF00"/>
              </a:solidFill>
            </a:endParaRPr>
          </a:p>
          <a:p>
            <a:endParaRPr lang="ru-RU" altLang="ru-RU" sz="1600" b="1" i="1" smtClean="0">
              <a:solidFill>
                <a:srgbClr val="FFFF00"/>
              </a:solidFill>
            </a:endParaRPr>
          </a:p>
          <a:p>
            <a:r>
              <a:rPr lang="ru-RU" altLang="ru-RU" sz="1600" b="1" i="1" smtClean="0">
                <a:solidFill>
                  <a:srgbClr val="FFFF00"/>
                </a:solidFill>
              </a:rPr>
              <a:t> </a:t>
            </a:r>
          </a:p>
          <a:p>
            <a:endParaRPr lang="ru-RU" altLang="ru-RU" sz="1600" b="1" i="1" smtClean="0">
              <a:solidFill>
                <a:srgbClr val="FFFF00"/>
              </a:solidFill>
            </a:endParaRPr>
          </a:p>
          <a:p>
            <a:endParaRPr lang="ru-RU" altLang="ru-RU" sz="1600" b="1" i="1" smtClean="0">
              <a:solidFill>
                <a:srgbClr val="FFFF00"/>
              </a:solidFill>
            </a:endParaRPr>
          </a:p>
          <a:p>
            <a:r>
              <a:rPr lang="ru-RU" altLang="ru-RU" sz="1600" b="1" i="1" smtClean="0">
                <a:solidFill>
                  <a:srgbClr val="FFFF00"/>
                </a:solidFill>
              </a:rPr>
              <a:t>Назначение. </a:t>
            </a:r>
            <a:r>
              <a:rPr lang="ru-RU" altLang="ru-RU" sz="1600" b="1" smtClean="0">
                <a:solidFill>
                  <a:srgbClr val="FFFF00"/>
                </a:solidFill>
              </a:rPr>
              <a:t>Для предупреждения, снижения и лечения последствий </a:t>
            </a:r>
          </a:p>
          <a:p>
            <a:r>
              <a:rPr lang="ru-RU" altLang="ru-RU" sz="1600" b="1" smtClean="0">
                <a:solidFill>
                  <a:srgbClr val="FFFF00"/>
                </a:solidFill>
              </a:rPr>
              <a:t>воздействия поражающих факторов ядерного, химического и бактерио-</a:t>
            </a:r>
          </a:p>
          <a:p>
            <a:r>
              <a:rPr lang="ru-RU" altLang="ru-RU" sz="1600" b="1" smtClean="0">
                <a:solidFill>
                  <a:srgbClr val="FFFF00"/>
                </a:solidFill>
              </a:rPr>
              <a:t>логического оружия на личный состав войск гражданской обороны</a:t>
            </a:r>
            <a:r>
              <a:rPr lang="ru-RU" altLang="ru-RU" sz="1600" b="1" smtClean="0"/>
              <a:t>.</a:t>
            </a:r>
            <a:endParaRPr lang="ru-RU" altLang="ru-RU" sz="1600" smtClean="0"/>
          </a:p>
          <a:p>
            <a:pPr eaLnBrk="1" hangingPunct="1"/>
            <a:endParaRPr lang="ru-RU" altLang="ru-RU" sz="1600" b="1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981075"/>
            <a:ext cx="3743325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://www.pchelandiya.net/uploads/posts/2012-03/1331553450_radionuklid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92696"/>
            <a:ext cx="2627319" cy="1944216"/>
          </a:xfrm>
          <a:prstGeom prst="rect">
            <a:avLst/>
          </a:prstGeom>
          <a:noFill/>
          <a:effectLst>
            <a:softEdge rad="482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260648"/>
            <a:ext cx="8928546" cy="7920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40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состав аптечки АИ-4 входит:</a:t>
            </a:r>
            <a:br>
              <a:rPr lang="ru-RU" sz="40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4000" dirty="0" smtClean="0">
                <a:solidFill>
                  <a:srgbClr val="FFFF00"/>
                </a:solidFill>
              </a:rPr>
              <a:t>)</a:t>
            </a:r>
            <a:endParaRPr lang="ru-RU" altLang="ru-RU" sz="4000" baseline="-25000" dirty="0" smtClean="0">
              <a:solidFill>
                <a:srgbClr val="FFFF00"/>
              </a:solidFill>
            </a:endParaRP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102225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ru-RU" altLang="ru-RU" sz="2400" smtClean="0">
                <a:latin typeface="Times New Roman" panose="02020603050405020304" pitchFamily="18" charset="0"/>
              </a:rPr>
              <a:t> </a:t>
            </a:r>
            <a:r>
              <a:rPr lang="ru-RU" altLang="ru-RU" sz="2000" i="1" u="sng" smtClean="0">
                <a:latin typeface="Times New Roman" panose="02020603050405020304" pitchFamily="18" charset="0"/>
              </a:rPr>
              <a:t>Комплектация 1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000" smtClean="0">
                <a:latin typeface="Times New Roman" panose="02020603050405020304" pitchFamily="18" charset="0"/>
              </a:rPr>
              <a:t>Противоболевое средство 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000" smtClean="0">
                <a:latin typeface="Times New Roman" panose="02020603050405020304" pitchFamily="18" charset="0"/>
              </a:rPr>
              <a:t>Средство при отравлении АХОВ 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000" smtClean="0">
                <a:latin typeface="Times New Roman" panose="02020603050405020304" pitchFamily="18" charset="0"/>
              </a:rPr>
              <a:t>Средство при отравлении ФОВ                 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000" b="1" u="sng" smtClean="0">
                <a:latin typeface="Times New Roman" panose="02020603050405020304" pitchFamily="18" charset="0"/>
              </a:rPr>
              <a:t>Радиозащитное средство №1 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000" b="1" u="sng" smtClean="0">
                <a:latin typeface="Times New Roman" panose="02020603050405020304" pitchFamily="18" charset="0"/>
              </a:rPr>
              <a:t>Радиозащитное средство №2 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000" smtClean="0">
                <a:latin typeface="Times New Roman" panose="02020603050405020304" pitchFamily="18" charset="0"/>
              </a:rPr>
              <a:t>Противобактериальное средство №1 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000" smtClean="0">
                <a:latin typeface="Times New Roman" panose="02020603050405020304" pitchFamily="18" charset="0"/>
              </a:rPr>
              <a:t>Противобактериальное средство №2 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000" b="1" u="sng" smtClean="0">
                <a:latin typeface="Times New Roman" panose="02020603050405020304" pitchFamily="18" charset="0"/>
              </a:rPr>
              <a:t>Противорвотное средство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smtClean="0">
                <a:latin typeface="Times New Roman" panose="02020603050405020304" pitchFamily="18" charset="0"/>
              </a:rPr>
              <a:t>    Резервный антидот ФОВ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smtClean="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1600" b="1" smtClean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altLang="ru-RU" sz="1600" b="1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3995738" y="2497138"/>
            <a:ext cx="5148262" cy="4056062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altLang="ru-RU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altLang="ru-RU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altLang="ru-RU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altLang="ru-RU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altLang="ru-RU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altLang="ru-RU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altLang="ru-RU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altLang="ru-RU" i="1" u="sng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i="1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 </a:t>
            </a:r>
            <a:r>
              <a:rPr lang="ru-RU" altLang="ru-RU" sz="2000" i="1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Комплекция №2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Противоболевое  средство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Средство при отравлении АХОВ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Радиозащитное средство №2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Противобактериальное средство №1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Противобактериальное средство №2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Противорвотное средство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Резервный антидот ФОВ </a:t>
            </a:r>
          </a:p>
          <a:p>
            <a:pPr eaLnBrk="1" hangingPunct="1">
              <a:lnSpc>
                <a:spcPct val="80000"/>
              </a:lnSpc>
            </a:pPr>
            <a:endParaRPr lang="ru-RU" altLang="ru-RU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://ametall.ru/images/icon-radiation_m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45" y="620688"/>
            <a:ext cx="8136904" cy="5881342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://www.pchelandiya.net/uploads/posts/2012-03/1331553450_radionuklid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92696"/>
            <a:ext cx="2627319" cy="1944216"/>
          </a:xfrm>
          <a:prstGeom prst="rect">
            <a:avLst/>
          </a:prstGeom>
          <a:noFill/>
          <a:effectLst>
            <a:softEdge rad="482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404813"/>
            <a:ext cx="82296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Вывод</a:t>
            </a:r>
            <a:r>
              <a:rPr lang="ru-RU" sz="4000" dirty="0"/>
              <a:t>		</a:t>
            </a:r>
            <a:r>
              <a:rPr lang="ru-RU" altLang="ru-RU" sz="4000" dirty="0" smtClean="0">
                <a:solidFill>
                  <a:srgbClr val="FFFF00"/>
                </a:solidFill>
              </a:rPr>
              <a:t>)</a:t>
            </a:r>
            <a:endParaRPr lang="ru-RU" altLang="ru-RU" sz="4000" baseline="-25000" dirty="0" smtClean="0">
              <a:solidFill>
                <a:srgbClr val="FFFF00"/>
              </a:solidFill>
            </a:endParaRP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73288"/>
            <a:ext cx="7991475" cy="3910012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Помните, в любой чрезвычайной ситуации необходимо </a:t>
            </a: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:</a:t>
            </a:r>
            <a:endParaRPr lang="ru-RU" sz="3600" b="1" dirty="0" smtClean="0"/>
          </a:p>
          <a:p>
            <a:pPr>
              <a:defRPr/>
            </a:pPr>
            <a:r>
              <a:rPr lang="ru-RU" sz="2800" b="1" dirty="0" smtClean="0"/>
              <a:t>1. Сохранять спокойствие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2. </a:t>
            </a:r>
            <a:r>
              <a:rPr lang="ru-RU" sz="2800" b="1" dirty="0" smtClean="0"/>
              <a:t>Оказать первую медицинскую помощь.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3.  </a:t>
            </a:r>
            <a:r>
              <a:rPr lang="ru-RU" sz="2800" b="1" dirty="0" smtClean="0"/>
              <a:t>По возможности немедленно звонить по телефону «01».</a:t>
            </a:r>
          </a:p>
          <a:p>
            <a:pPr>
              <a:defRPr/>
            </a:pPr>
            <a:r>
              <a:rPr lang="ru-RU" sz="2800" b="1" dirty="0" smtClean="0"/>
              <a:t>4. Выполнять рекомендации спасателей</a:t>
            </a:r>
            <a:endParaRPr lang="ru-RU" altLang="ru-RU" sz="28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://www.pchelandiya.net/uploads/posts/2012-03/1331553450_radionuklid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92696"/>
            <a:ext cx="2627319" cy="1944216"/>
          </a:xfrm>
          <a:prstGeom prst="rect">
            <a:avLst/>
          </a:prstGeom>
          <a:noFill/>
          <a:effectLst>
            <a:softEdge rad="482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404813"/>
            <a:ext cx="8229600" cy="11430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ru-RU" sz="7200" spc="50" dirty="0" smtClean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200" spc="50" dirty="0" smtClean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00" spc="50" dirty="0" smtClean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           </a:t>
            </a:r>
            <a:r>
              <a:rPr lang="ru-RU" sz="72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внимание !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73288"/>
            <a:ext cx="7991475" cy="3910012"/>
          </a:xfrm>
        </p:spPr>
        <p:txBody>
          <a:bodyPr/>
          <a:lstStyle/>
          <a:p>
            <a:pPr marL="609600" indent="-609600" eaLnBrk="1" hangingPunct="1">
              <a:defRPr/>
            </a:pPr>
            <a:endParaRPr lang="ru-RU" sz="4400" b="1" spc="50" dirty="0">
              <a:ln w="952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defRPr/>
            </a:pPr>
            <a:endParaRPr lang="ru-RU" altLang="ru-RU" sz="4000" b="1" dirty="0" smtClean="0"/>
          </a:p>
        </p:txBody>
      </p:sp>
      <p:pic>
        <p:nvPicPr>
          <p:cNvPr id="47109" name="Picture 2" descr="C:\Users\ATTO\Downloads\ОЛБ - картинки\31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852738"/>
            <a:ext cx="648017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://www.pchelandiya.net/uploads/posts/2012-03/1331553450_radionuklid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92696"/>
            <a:ext cx="2627319" cy="1944216"/>
          </a:xfrm>
          <a:prstGeom prst="rect">
            <a:avLst/>
          </a:prstGeom>
          <a:noFill/>
          <a:effectLst>
            <a:softEdge rad="482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404813"/>
            <a:ext cx="8229600" cy="3240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u="sng" smtClean="0">
                <a:effectLst/>
              </a:rPr>
              <a:t/>
            </a:r>
            <a:br>
              <a:rPr lang="ru-RU" altLang="ru-RU" sz="2800" u="sng" smtClean="0">
                <a:effectLst/>
              </a:rPr>
            </a:br>
            <a:r>
              <a:rPr lang="ru-RU" altLang="ru-RU" sz="2800" u="sng" smtClean="0">
                <a:effectLst/>
              </a:rPr>
              <a:t/>
            </a:r>
            <a:br>
              <a:rPr lang="ru-RU" altLang="ru-RU" sz="2800" u="sng" smtClean="0">
                <a:effectLst/>
              </a:rPr>
            </a:br>
            <a:r>
              <a:rPr lang="ru-RU" altLang="ru-RU" sz="3600" u="sng" smtClean="0">
                <a:effectLst/>
              </a:rPr>
              <a:t>Радиационно-опасными объектами (РОО) </a:t>
            </a:r>
            <a:br>
              <a:rPr lang="ru-RU" altLang="ru-RU" sz="3600" u="sng" smtClean="0">
                <a:effectLst/>
              </a:rPr>
            </a:br>
            <a:r>
              <a:rPr lang="ru-RU" altLang="ru-RU" sz="2800" u="sng" smtClean="0">
                <a:effectLst/>
              </a:rPr>
              <a:t/>
            </a:r>
            <a:br>
              <a:rPr lang="ru-RU" altLang="ru-RU" sz="2800" u="sng" smtClean="0">
                <a:effectLst/>
              </a:rPr>
            </a:br>
            <a:r>
              <a:rPr lang="ru-RU" altLang="ru-RU" sz="2800" i="1" smtClean="0">
                <a:effectLst/>
              </a:rPr>
              <a:t>называют  ядерные энергетические установки и </a:t>
            </a:r>
            <a:br>
              <a:rPr lang="ru-RU" altLang="ru-RU" sz="2800" i="1" smtClean="0">
                <a:effectLst/>
              </a:rPr>
            </a:br>
            <a:r>
              <a:rPr lang="ru-RU" altLang="ru-RU" sz="2800" i="1" smtClean="0">
                <a:effectLst/>
              </a:rPr>
              <a:t>другие объекты экономики, при авариях и </a:t>
            </a:r>
            <a:br>
              <a:rPr lang="ru-RU" altLang="ru-RU" sz="2800" i="1" smtClean="0">
                <a:effectLst/>
              </a:rPr>
            </a:br>
            <a:r>
              <a:rPr lang="ru-RU" altLang="ru-RU" sz="2800" i="1" smtClean="0">
                <a:effectLst/>
              </a:rPr>
              <a:t>разрушениях которых могут произойти массовые радиационные поражения людей, животных и растений</a:t>
            </a:r>
            <a:r>
              <a:rPr lang="ru-RU" altLang="ru-RU" sz="4000" smtClean="0">
                <a:effectLst/>
              </a:rPr>
              <a:t>.</a:t>
            </a:r>
            <a:br>
              <a:rPr lang="ru-RU" altLang="ru-RU" sz="4000" smtClean="0">
                <a:effectLst/>
              </a:rPr>
            </a:br>
            <a:r>
              <a:rPr lang="ru-RU" altLang="ru-RU" sz="4000" smtClean="0">
                <a:effectLst/>
              </a:rPr>
              <a:t> </a:t>
            </a:r>
            <a:endParaRPr lang="ru-RU" altLang="ru-RU" sz="4000" baseline="-25000" smtClean="0">
              <a:solidFill>
                <a:srgbClr val="FFFF00"/>
              </a:solidFill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73288"/>
            <a:ext cx="7991475" cy="3910012"/>
          </a:xfrm>
        </p:spPr>
        <p:txBody>
          <a:bodyPr/>
          <a:lstStyle/>
          <a:p>
            <a:r>
              <a:rPr lang="ru-RU" altLang="ru-RU" sz="2800" smtClean="0">
                <a:effectLst/>
              </a:rPr>
              <a:t>-   </a:t>
            </a:r>
          </a:p>
          <a:p>
            <a:r>
              <a:rPr lang="ru-RU" altLang="ru-RU" sz="2800" b="1" smtClean="0">
                <a:effectLst/>
              </a:rPr>
              <a:t> </a:t>
            </a:r>
            <a:endParaRPr lang="ru-RU" altLang="ru-RU" sz="2800" smtClean="0">
              <a:effectLst/>
            </a:endParaRPr>
          </a:p>
          <a:p>
            <a:endParaRPr lang="ru-RU" altLang="ru-RU" sz="2800" b="1" smtClean="0">
              <a:effectLst/>
            </a:endParaRPr>
          </a:p>
        </p:txBody>
      </p:sp>
      <p:pic>
        <p:nvPicPr>
          <p:cNvPr id="7173" name="Рисунок 4" descr="Лучевая болезнь в век высоких технологи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860800"/>
            <a:ext cx="6443662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://www.pchelandiya.net/uploads/posts/2012-03/1331553450_radionuklid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92696"/>
            <a:ext cx="2627319" cy="1944216"/>
          </a:xfrm>
          <a:prstGeom prst="rect">
            <a:avLst/>
          </a:prstGeom>
          <a:noFill/>
          <a:effectLst>
            <a:softEdge rad="482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404813"/>
            <a:ext cx="82296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4000" smtClean="0">
                <a:effectLst/>
              </a:rPr>
              <a:t>вокруг АЭС установлены следующие зоны:</a:t>
            </a:r>
            <a:br>
              <a:rPr lang="ru-RU" altLang="ru-RU" sz="4000" smtClean="0">
                <a:effectLst/>
              </a:rPr>
            </a:br>
            <a:endParaRPr lang="ru-RU" altLang="ru-RU" sz="4000" baseline="-25000" smtClean="0">
              <a:solidFill>
                <a:srgbClr val="FFFF00"/>
              </a:solidFill>
            </a:endParaRP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65288"/>
            <a:ext cx="7920038" cy="2843212"/>
          </a:xfrm>
        </p:spPr>
        <p:txBody>
          <a:bodyPr/>
          <a:lstStyle/>
          <a:p>
            <a:r>
              <a:rPr lang="ru-RU" altLang="ru-RU" sz="2800" smtClean="0">
                <a:effectLst/>
              </a:rPr>
              <a:t>-  </a:t>
            </a:r>
            <a:r>
              <a:rPr lang="ru-RU" altLang="ru-RU" smtClean="0">
                <a:effectLst/>
              </a:rPr>
              <a:t>санитарно-защитная (радиус 3 км);</a:t>
            </a:r>
          </a:p>
          <a:p>
            <a:r>
              <a:rPr lang="ru-RU" altLang="ru-RU" smtClean="0">
                <a:effectLst/>
              </a:rPr>
              <a:t> -  возможно опасного загрязнения (30 км);</a:t>
            </a:r>
          </a:p>
          <a:p>
            <a:r>
              <a:rPr lang="ru-RU" altLang="ru-RU" smtClean="0">
                <a:effectLst/>
              </a:rPr>
              <a:t> -  наблюдений (50 км); </a:t>
            </a:r>
          </a:p>
          <a:p>
            <a:r>
              <a:rPr lang="ru-RU" altLang="ru-RU" smtClean="0">
                <a:effectLst/>
              </a:rPr>
              <a:t> -  проведения защитных мероприятий   - 100 км  </a:t>
            </a:r>
          </a:p>
          <a:p>
            <a:pPr eaLnBrk="1" hangingPunct="1"/>
            <a:endParaRPr lang="ru-RU" altLang="ru-RU" sz="28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://www.pchelandiya.net/uploads/posts/2012-03/1331553450_radionuklid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92696"/>
            <a:ext cx="2627319" cy="1944216"/>
          </a:xfrm>
          <a:prstGeom prst="rect">
            <a:avLst/>
          </a:prstGeom>
          <a:noFill/>
          <a:effectLst>
            <a:softEdge rad="482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404813"/>
            <a:ext cx="8229600" cy="17287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u="sng" smtClean="0">
                <a:effectLst/>
              </a:rPr>
              <a:t>Ядерным оружием  </a:t>
            </a:r>
            <a:r>
              <a:rPr lang="ru-RU" altLang="ru-RU" sz="2800" smtClean="0">
                <a:effectLst/>
              </a:rPr>
              <a:t>называют </a:t>
            </a:r>
            <a:r>
              <a:rPr lang="ru-RU" altLang="ru-RU" sz="2800" i="1" smtClean="0">
                <a:effectLst/>
              </a:rPr>
              <a:t>боевые средства, поражающего действия   внутриядерной энергии, которая   выделяется в результате взрывных процессов деления тяжелых ядер </a:t>
            </a:r>
            <a:r>
              <a:rPr lang="ru-RU" altLang="ru-RU" sz="2800" smtClean="0">
                <a:effectLst/>
              </a:rPr>
              <a:t>изотопов урана, плутония</a:t>
            </a:r>
            <a:r>
              <a:rPr lang="ru-RU" altLang="ru-RU" sz="2800" i="1" smtClean="0">
                <a:effectLst/>
              </a:rPr>
              <a:t> и синтеза  ядер изотопов водорода.  </a:t>
            </a:r>
            <a:r>
              <a:rPr lang="ru-RU" altLang="ru-RU" sz="2800" smtClean="0">
                <a:effectLst/>
              </a:rPr>
              <a:t/>
            </a:r>
            <a:br>
              <a:rPr lang="ru-RU" altLang="ru-RU" sz="2800" smtClean="0">
                <a:effectLst/>
              </a:rPr>
            </a:br>
            <a:endParaRPr lang="ru-RU" altLang="ru-RU" sz="2800" baseline="-25000" smtClean="0">
              <a:solidFill>
                <a:srgbClr val="FF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988" y="2492375"/>
            <a:ext cx="9117012" cy="4365625"/>
          </a:xfrm>
        </p:spPr>
        <p:txBody>
          <a:bodyPr/>
          <a:lstStyle/>
          <a:p>
            <a:r>
              <a:rPr lang="ru-RU" altLang="ru-RU" b="1" u="sng" smtClean="0">
                <a:effectLst/>
              </a:rPr>
              <a:t>Различают следующие ядерные взрывы:</a:t>
            </a:r>
            <a:endParaRPr lang="ru-RU" altLang="ru-RU" smtClean="0">
              <a:effectLst/>
            </a:endParaRPr>
          </a:p>
          <a:p>
            <a:r>
              <a:rPr lang="ru-RU" altLang="ru-RU" sz="2400" smtClean="0">
                <a:effectLst/>
              </a:rPr>
              <a:t>- </a:t>
            </a:r>
            <a:r>
              <a:rPr lang="ru-RU" altLang="ru-RU" sz="2400" b="1" i="1" smtClean="0">
                <a:effectLst/>
              </a:rPr>
              <a:t>воздушные</a:t>
            </a:r>
            <a:r>
              <a:rPr lang="ru-RU" altLang="ru-RU" sz="2400" smtClean="0">
                <a:effectLst/>
              </a:rPr>
              <a:t> взрыв производится на высоте   до 10 км</a:t>
            </a:r>
          </a:p>
          <a:p>
            <a:r>
              <a:rPr lang="ru-RU" altLang="ru-RU" sz="2400" smtClean="0">
                <a:effectLst/>
              </a:rPr>
              <a:t>- </a:t>
            </a:r>
            <a:r>
              <a:rPr lang="ru-RU" altLang="ru-RU" sz="2400" b="1" i="1" smtClean="0">
                <a:effectLst/>
              </a:rPr>
              <a:t>высотные,</a:t>
            </a:r>
            <a:r>
              <a:rPr lang="ru-RU" altLang="ru-RU" sz="2400" smtClean="0">
                <a:effectLst/>
              </a:rPr>
              <a:t> взрыв на высоте 10 км. и более  км от поверхности земли</a:t>
            </a:r>
          </a:p>
          <a:p>
            <a:r>
              <a:rPr lang="ru-RU" altLang="ru-RU" sz="2400" smtClean="0">
                <a:effectLst/>
              </a:rPr>
              <a:t>- </a:t>
            </a:r>
            <a:r>
              <a:rPr lang="ru-RU" altLang="ru-RU" sz="2400" i="1" smtClean="0">
                <a:effectLst/>
              </a:rPr>
              <a:t>н</a:t>
            </a:r>
            <a:r>
              <a:rPr lang="ru-RU" altLang="ru-RU" sz="2400" b="1" i="1" smtClean="0">
                <a:effectLst/>
              </a:rPr>
              <a:t>аземные,</a:t>
            </a:r>
            <a:r>
              <a:rPr lang="ru-RU" altLang="ru-RU" sz="2400" b="1" smtClean="0">
                <a:effectLst/>
              </a:rPr>
              <a:t> </a:t>
            </a:r>
            <a:r>
              <a:rPr lang="ru-RU" altLang="ru-RU" sz="2400" smtClean="0">
                <a:effectLst/>
              </a:rPr>
              <a:t>взрыв на поверхности земли  или в воздухе на небольшой высоте,</a:t>
            </a:r>
          </a:p>
          <a:p>
            <a:r>
              <a:rPr lang="ru-RU" altLang="ru-RU" sz="2400" smtClean="0">
                <a:effectLst/>
              </a:rPr>
              <a:t>- </a:t>
            </a:r>
            <a:r>
              <a:rPr lang="ru-RU" altLang="ru-RU" sz="2400" b="1" i="1" smtClean="0">
                <a:effectLst/>
              </a:rPr>
              <a:t>подземные </a:t>
            </a:r>
            <a:r>
              <a:rPr lang="ru-RU" altLang="ru-RU" sz="2400" smtClean="0">
                <a:effectLst/>
              </a:rPr>
              <a:t> на некоторой глубине в земле.  </a:t>
            </a:r>
          </a:p>
          <a:p>
            <a:r>
              <a:rPr lang="ru-RU" altLang="ru-RU" sz="2400" smtClean="0">
                <a:effectLst/>
              </a:rPr>
              <a:t>- </a:t>
            </a:r>
            <a:r>
              <a:rPr lang="ru-RU" altLang="ru-RU" sz="2400" b="1" i="1" smtClean="0">
                <a:effectLst/>
              </a:rPr>
              <a:t>наводные,</a:t>
            </a:r>
            <a:r>
              <a:rPr lang="ru-RU" altLang="ru-RU" sz="2400" smtClean="0">
                <a:effectLst/>
              </a:rPr>
              <a:t>   взрыв, осуществленный на воде</a:t>
            </a:r>
          </a:p>
          <a:p>
            <a:r>
              <a:rPr lang="ru-RU" altLang="ru-RU" sz="2400" smtClean="0">
                <a:effectLst/>
              </a:rPr>
              <a:t>-</a:t>
            </a:r>
            <a:r>
              <a:rPr lang="ru-RU" altLang="ru-RU" sz="2400" b="1" i="1" smtClean="0">
                <a:effectLst/>
              </a:rPr>
              <a:t>подводные</a:t>
            </a:r>
            <a:r>
              <a:rPr lang="ru-RU" altLang="ru-RU" sz="2400" b="1" smtClean="0">
                <a:effectLst/>
              </a:rPr>
              <a:t>,  </a:t>
            </a:r>
            <a:r>
              <a:rPr lang="ru-RU" altLang="ru-RU" sz="2400" smtClean="0">
                <a:effectLst/>
              </a:rPr>
              <a:t>взрыв, осуществленный в воде на некоторой глубине</a:t>
            </a:r>
          </a:p>
          <a:p>
            <a:r>
              <a:rPr lang="ru-RU" altLang="ru-RU" sz="2400" smtClean="0">
                <a:effectLst/>
              </a:rPr>
              <a:t> </a:t>
            </a:r>
          </a:p>
          <a:p>
            <a:endParaRPr lang="ru-RU" alt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://www.pchelandiya.net/uploads/posts/2012-03/1331553450_radionuklid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92696"/>
            <a:ext cx="2627319" cy="1944216"/>
          </a:xfrm>
          <a:prstGeom prst="rect">
            <a:avLst/>
          </a:prstGeom>
          <a:noFill/>
          <a:effectLst>
            <a:softEdge rad="482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88913"/>
            <a:ext cx="8820150" cy="1358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4000" smtClean="0">
                <a:effectLst/>
              </a:rPr>
              <a:t/>
            </a:r>
            <a:br>
              <a:rPr lang="ru-RU" altLang="ru-RU" sz="4000" smtClean="0">
                <a:effectLst/>
              </a:rPr>
            </a:br>
            <a:r>
              <a:rPr lang="ru-RU" altLang="ru-RU" sz="4000" smtClean="0">
                <a:effectLst/>
              </a:rPr>
              <a:t>Поражающие факторы ядерного взрыва </a:t>
            </a:r>
            <a:br>
              <a:rPr lang="ru-RU" altLang="ru-RU" sz="4000" smtClean="0">
                <a:effectLst/>
              </a:rPr>
            </a:br>
            <a:endParaRPr lang="ru-RU" altLang="ru-RU" sz="4000" baseline="-25000" smtClean="0">
              <a:solidFill>
                <a:srgbClr val="FFFF00"/>
              </a:solidFill>
            </a:endParaRP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65288"/>
            <a:ext cx="8893175" cy="3492500"/>
          </a:xfrm>
        </p:spPr>
        <p:txBody>
          <a:bodyPr/>
          <a:lstStyle/>
          <a:p>
            <a:r>
              <a:rPr lang="ru-RU" altLang="ru-RU" sz="4000" b="1" smtClean="0">
                <a:effectLst/>
              </a:rPr>
              <a:t>а)  </a:t>
            </a:r>
            <a:r>
              <a:rPr lang="ru-RU" altLang="ru-RU" sz="3600" smtClean="0">
                <a:effectLst/>
              </a:rPr>
              <a:t>ударная волна </a:t>
            </a:r>
          </a:p>
          <a:p>
            <a:r>
              <a:rPr lang="ru-RU" altLang="ru-RU" sz="3600" b="1" smtClean="0">
                <a:effectLst/>
              </a:rPr>
              <a:t>б</a:t>
            </a:r>
            <a:r>
              <a:rPr lang="ru-RU" altLang="ru-RU" sz="3600" smtClean="0">
                <a:effectLst/>
              </a:rPr>
              <a:t>)  световое  излучение </a:t>
            </a:r>
          </a:p>
          <a:p>
            <a:r>
              <a:rPr lang="ru-RU" altLang="ru-RU" sz="3600" b="1" smtClean="0">
                <a:effectLst/>
              </a:rPr>
              <a:t>в) </a:t>
            </a:r>
            <a:r>
              <a:rPr lang="ru-RU" altLang="ru-RU" sz="3600" smtClean="0">
                <a:effectLst/>
              </a:rPr>
              <a:t>ионизирующееся  излучение</a:t>
            </a:r>
            <a:r>
              <a:rPr lang="ru-RU" altLang="ru-RU" sz="3600" b="1" smtClean="0">
                <a:effectLst/>
              </a:rPr>
              <a:t>              </a:t>
            </a:r>
            <a:endParaRPr lang="ru-RU" altLang="ru-RU" sz="3600" smtClean="0">
              <a:effectLst/>
            </a:endParaRPr>
          </a:p>
          <a:p>
            <a:r>
              <a:rPr lang="ru-RU" altLang="ru-RU" sz="3600" b="1" smtClean="0">
                <a:effectLst/>
              </a:rPr>
              <a:t>г) </a:t>
            </a:r>
            <a:r>
              <a:rPr lang="ru-RU" altLang="ru-RU" sz="3600" smtClean="0">
                <a:effectLst/>
              </a:rPr>
              <a:t>радиоактивное заражение   </a:t>
            </a:r>
          </a:p>
          <a:p>
            <a:r>
              <a:rPr lang="ru-RU" altLang="ru-RU" sz="4000" smtClean="0">
                <a:effectLst/>
              </a:rPr>
              <a:t> </a:t>
            </a:r>
          </a:p>
          <a:p>
            <a:pPr eaLnBrk="1" hangingPunct="1"/>
            <a:endParaRPr lang="ru-RU" altLang="ru-RU" sz="2800" b="1" smtClean="0"/>
          </a:p>
        </p:txBody>
      </p:sp>
      <p:pic>
        <p:nvPicPr>
          <p:cNvPr id="10245" name="Рисунок 4" descr="Презентация на тему лучевая болезн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4365625"/>
            <a:ext cx="51466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://www.pchelandiya.net/uploads/posts/2012-03/1331553450_radionuklid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92696"/>
            <a:ext cx="2627319" cy="1944216"/>
          </a:xfrm>
          <a:prstGeom prst="rect">
            <a:avLst/>
          </a:prstGeom>
          <a:noFill/>
          <a:effectLst>
            <a:softEdge rad="482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0"/>
            <a:ext cx="8229600" cy="13414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4800" u="sng" smtClean="0">
                <a:effectLst/>
              </a:rPr>
              <a:t>Радиоактивное заражение</a:t>
            </a:r>
            <a:r>
              <a:rPr lang="ru-RU" altLang="ru-RU" sz="4800" smtClean="0">
                <a:effectLst/>
              </a:rPr>
              <a:t> </a:t>
            </a:r>
            <a:endParaRPr lang="ru-RU" altLang="ru-RU" sz="4800" baseline="-25000" smtClean="0">
              <a:solidFill>
                <a:srgbClr val="FFFF00"/>
              </a:solidFill>
            </a:endParaRP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7991475" cy="4310062"/>
          </a:xfrm>
        </p:spPr>
        <p:txBody>
          <a:bodyPr/>
          <a:lstStyle/>
          <a:p>
            <a:r>
              <a:rPr lang="ru-RU" altLang="ru-RU" b="1" i="1" smtClean="0">
                <a:effectLst/>
              </a:rPr>
              <a:t>Зона А – умеренного заражения</a:t>
            </a:r>
            <a:r>
              <a:rPr lang="ru-RU" altLang="ru-RU" b="1" smtClean="0">
                <a:effectLst/>
              </a:rPr>
              <a:t>. </a:t>
            </a:r>
            <a:r>
              <a:rPr lang="ru-RU" altLang="ru-RU" smtClean="0">
                <a:effectLst/>
              </a:rPr>
              <a:t>40 рад, на внутренней границе Д = 400 рад.</a:t>
            </a:r>
          </a:p>
          <a:p>
            <a:r>
              <a:rPr lang="ru-RU" altLang="ru-RU" b="1" i="1" smtClean="0">
                <a:effectLst/>
              </a:rPr>
              <a:t>Зона Б – сильного заражения</a:t>
            </a:r>
            <a:r>
              <a:rPr lang="ru-RU" altLang="ru-RU" b="1" smtClean="0">
                <a:effectLst/>
              </a:rPr>
              <a:t>.</a:t>
            </a:r>
            <a:r>
              <a:rPr lang="ru-RU" altLang="ru-RU" smtClean="0">
                <a:effectLst/>
              </a:rPr>
              <a:t>   -  от 400 рад и до  1200 рад.</a:t>
            </a:r>
          </a:p>
          <a:p>
            <a:r>
              <a:rPr lang="ru-RU" altLang="ru-RU" b="1" i="1" smtClean="0">
                <a:effectLst/>
              </a:rPr>
              <a:t>Зона В – опасного заражения</a:t>
            </a:r>
            <a:r>
              <a:rPr lang="ru-RU" altLang="ru-RU" b="1" smtClean="0">
                <a:effectLst/>
              </a:rPr>
              <a:t>.</a:t>
            </a:r>
            <a:r>
              <a:rPr lang="ru-RU" altLang="ru-RU" smtClean="0">
                <a:effectLst/>
              </a:rPr>
              <a:t>  - от  1200 рад и до  4000 рад.</a:t>
            </a:r>
          </a:p>
          <a:p>
            <a:r>
              <a:rPr lang="ru-RU" altLang="ru-RU" b="1" i="1" smtClean="0">
                <a:effectLst/>
              </a:rPr>
              <a:t>Зона г – чрезвычайно опасного заражения</a:t>
            </a:r>
            <a:r>
              <a:rPr lang="ru-RU" altLang="ru-RU" b="1" smtClean="0">
                <a:effectLst/>
              </a:rPr>
              <a:t>.</a:t>
            </a:r>
            <a:r>
              <a:rPr lang="ru-RU" altLang="ru-RU" smtClean="0">
                <a:effectLst/>
              </a:rPr>
              <a:t>  4000 рад  до  7000 рад</a:t>
            </a:r>
            <a:endParaRPr lang="ru-RU" altLang="ru-RU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2">
      <a:dk1>
        <a:srgbClr val="3E3E5C"/>
      </a:dk1>
      <a:lt1>
        <a:srgbClr val="FFFFFF"/>
      </a:lt1>
      <a:dk2>
        <a:srgbClr val="666699"/>
      </a:dk2>
      <a:lt2>
        <a:srgbClr val="DFDFE9"/>
      </a:lt2>
      <a:accent1>
        <a:srgbClr val="CC66FF"/>
      </a:accent1>
      <a:accent2>
        <a:srgbClr val="679ACD"/>
      </a:accent2>
      <a:accent3>
        <a:srgbClr val="B8B8CA"/>
      </a:accent3>
      <a:accent4>
        <a:srgbClr val="DADADA"/>
      </a:accent4>
      <a:accent5>
        <a:srgbClr val="E2B8FF"/>
      </a:accent5>
      <a:accent6>
        <a:srgbClr val="5D8BBA"/>
      </a:accent6>
      <a:hlink>
        <a:srgbClr val="CCECFF"/>
      </a:hlink>
      <a:folHlink>
        <a:srgbClr val="CCCCFF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2823</TotalTime>
  <Words>1639</Words>
  <Application>Microsoft Office PowerPoint</Application>
  <PresentationFormat>Экран (4:3)</PresentationFormat>
  <Paragraphs>320</Paragraphs>
  <Slides>44</Slides>
  <Notes>41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Stream</vt:lpstr>
      <vt:lpstr>Тема: Радиационные поражения при ЧС.  Острая лучевая болезнь</vt:lpstr>
      <vt:lpstr>Презентация PowerPoint</vt:lpstr>
      <vt:lpstr>Подготовлена для теоретического  занятия Мотивация:  </vt:lpstr>
      <vt:lpstr>Цель:</vt:lpstr>
      <vt:lpstr>  Радиационно-опасными объектами (РОО)   называют  ядерные энергетические установки и  другие объекты экономики, при авариях и  разрушениях которых могут произойти массовые радиационные поражения людей, животных и растений.  </vt:lpstr>
      <vt:lpstr>вокруг АЭС установлены следующие зоны: </vt:lpstr>
      <vt:lpstr>Ядерным оружием  называют боевые средства, поражающего действия   внутриядерной энергии, которая   выделяется в результате взрывных процессов деления тяжелых ядер изотопов урана, плутония и синтеза  ядер изотопов водорода.   </vt:lpstr>
      <vt:lpstr> Поражающие факторы ядерного взрыва  </vt:lpstr>
      <vt:lpstr>Радиоактивное заражение </vt:lpstr>
      <vt:lpstr>   Воздействие на людей загрязнения окружающей  среды  (в первые часы и сутки после аварии) определяется:  </vt:lpstr>
      <vt:lpstr>  Мероприятия по защите населения при радиационной обстановке: )</vt:lpstr>
      <vt:lpstr>)</vt:lpstr>
      <vt:lpstr>Острая лучевая болезнь</vt:lpstr>
      <vt:lpstr>Патогенез воздействия ИИ</vt:lpstr>
      <vt:lpstr>Патогенез воздействия ИИ:</vt:lpstr>
      <vt:lpstr>Патогенез воздействия ИИ:  органный уровень</vt:lpstr>
      <vt:lpstr>     Степени тяжести лучевой  болезни:    </vt:lpstr>
      <vt:lpstr>  Клинические формы    ОЛБ: </vt:lpstr>
      <vt:lpstr>Периоды течения  костномозговой формы </vt:lpstr>
      <vt:lpstr>Начальный период          (период первичной общей реакции) </vt:lpstr>
      <vt:lpstr>Начальный период</vt:lpstr>
      <vt:lpstr>Скрытый период (полное отсутствие – 3-4 недели)</vt:lpstr>
      <vt:lpstr>Период разгара (острое начало, до 2-4 недель)</vt:lpstr>
      <vt:lpstr>Синдром инфекционных осложнений</vt:lpstr>
      <vt:lpstr>Синдром функциональных и органических поражений ЦНС</vt:lpstr>
      <vt:lpstr>Геморрагический синдром</vt:lpstr>
      <vt:lpstr>Диагностика</vt:lpstr>
      <vt:lpstr>Период восстановления (от нескольких месяцев до года и более)</vt:lpstr>
      <vt:lpstr>Презентация PowerPoint</vt:lpstr>
      <vt:lpstr>Принципы  лечения</vt:lpstr>
      <vt:lpstr>Лечение ОЛБ (эффективно  при дозах &lt; 6 Гр)</vt:lpstr>
      <vt:lpstr>Лечение ОЛБ (эффективно  при дозах &lt; 6 Гр)</vt:lpstr>
      <vt:lpstr>Лечение ОЛБ (эффективно  при дозах &lt; 6 Гр)</vt:lpstr>
      <vt:lpstr>Диагностика степени тяжести ОЛБ при первичной медицинской сортировке  </vt:lpstr>
      <vt:lpstr> Оценка степени тяжести ОЛБ.   </vt:lpstr>
      <vt:lpstr>    </vt:lpstr>
      <vt:lpstr>)</vt:lpstr>
      <vt:lpstr>    </vt:lpstr>
      <vt:lpstr>)</vt:lpstr>
      <vt:lpstr>АПТЕЧКА  ИНДИВИДУАЛЬНАЯ   АИ-4)</vt:lpstr>
      <vt:lpstr>В состав аптечки АИ-4 входит: )</vt:lpstr>
      <vt:lpstr>Презентация PowerPoint</vt:lpstr>
      <vt:lpstr>Вывод  )</vt:lpstr>
      <vt:lpstr> Спасибо за            внимание !</vt:lpstr>
    </vt:vector>
  </TitlesOfParts>
  <LinksUpToDate>false</LinksUpToDate>
  <SharedDoc>false</SharedDoc>
  <HLinks>
    <vt:vector size="18" baseType="variant"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http://prizvanie.su/?p=4057</vt:lpwstr>
      </vt:variant>
      <vt:variant>
        <vt:lpwstr/>
      </vt:variant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http://prizvanie.su/?p=4057</vt:lpwstr>
      </vt:variant>
      <vt:variant>
        <vt:lpwstr/>
      </vt:variant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http://prizvanie.su/?p=4057</vt:lpwstr>
      </vt:variant>
      <vt:variant>
        <vt:lpwstr/>
      </vt:variant>
    </vt:vector>
  </HLinks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Анемии:                       B12-дефицитные и гемолитические</dc:title>
  <dc:creator>www.MRMARKER.ru</dc:creator>
  <cp:lastModifiedBy>ATTO</cp:lastModifiedBy>
  <cp:revision>113</cp:revision>
  <cp:lastPrinted>1601-01-01T00:00:00Z</cp:lastPrinted>
  <dcterms:created xsi:type="dcterms:W3CDTF">2003-10-06T16:07:41Z</dcterms:created>
  <dcterms:modified xsi:type="dcterms:W3CDTF">2016-10-20T23:36:50Z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