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9" r:id="rId2"/>
    <p:sldId id="262" r:id="rId3"/>
    <p:sldId id="263" r:id="rId4"/>
    <p:sldId id="264" r:id="rId5"/>
    <p:sldId id="265" r:id="rId6"/>
    <p:sldId id="256" r:id="rId7"/>
    <p:sldId id="257" r:id="rId8"/>
    <p:sldId id="258" r:id="rId9"/>
    <p:sldId id="268" r:id="rId10"/>
    <p:sldId id="259" r:id="rId11"/>
    <p:sldId id="269" r:id="rId12"/>
    <p:sldId id="260" r:id="rId13"/>
    <p:sldId id="270" r:id="rId14"/>
    <p:sldId id="266" r:id="rId15"/>
    <p:sldId id="273" r:id="rId16"/>
    <p:sldId id="274" r:id="rId17"/>
    <p:sldId id="275" r:id="rId18"/>
    <p:sldId id="272" r:id="rId19"/>
    <p:sldId id="277" r:id="rId20"/>
    <p:sldId id="278" r:id="rId21"/>
    <p:sldId id="290" r:id="rId22"/>
    <p:sldId id="291" r:id="rId23"/>
    <p:sldId id="279" r:id="rId24"/>
    <p:sldId id="280" r:id="rId25"/>
    <p:sldId id="281" r:id="rId26"/>
    <p:sldId id="282" r:id="rId27"/>
    <p:sldId id="283" r:id="rId28"/>
    <p:sldId id="292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006600"/>
    <a:srgbClr val="339933"/>
    <a:srgbClr val="003300"/>
    <a:srgbClr val="990033"/>
    <a:srgbClr val="0000CC"/>
    <a:srgbClr val="0000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69" autoAdjust="0"/>
  </p:normalViewPr>
  <p:slideViewPr>
    <p:cSldViewPr>
      <p:cViewPr varScale="1">
        <p:scale>
          <a:sx n="69" d="100"/>
          <a:sy n="69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F978A53-CF5D-47B2-9807-873059979852}" type="datetimeFigureOut">
              <a:rPr lang="ru-RU"/>
              <a:pPr>
                <a:defRPr/>
              </a:pPr>
              <a:t>14.10.2016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C915146-CB81-4C44-A49E-5B314EDBD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344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501F39-C912-4563-A18E-D0A0084A80F7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22611-C57B-4E00-AFC9-2C03B80DE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99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D622E-17B7-4906-9F3A-06A889118E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03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5B3CE-0E22-4311-9F1F-14CA05165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646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12DA4-611E-417D-AA41-E3678BF52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794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82FE2-454C-488E-9638-C9C3EDCD07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196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59F57-9F65-4910-809F-F0631672E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933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E8AEC-FA79-424A-8D36-FE73D71C8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82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DCF00-8148-4ABD-A1BD-A32A4FA08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02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A5302-B0A2-4F23-8D11-41D7512BAA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45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0DFCC-5E12-452B-AAF6-DCF4C659B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763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A46B4-D0D0-4BCC-9EA7-1A99C02A0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2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FB82900-EB2C-4583-B744-08AFD07EC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6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5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Relationship Id="rId4" Type="http://schemas.openxmlformats.org/officeDocument/2006/relationships/slide" Target="slid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&#1057;&#1095;&#1077;&#1090;&#1095;&#1080;&#1082;%20&#1043;&#1077;&#1081;&#1075;&#1077;&#1088;&#1072;.docx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ir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857750"/>
            <a:ext cx="12763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globe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88" y="3643313"/>
            <a:ext cx="2428875" cy="2428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bir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2500313"/>
            <a:ext cx="12763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" y="533400"/>
            <a:ext cx="48006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chemeClr val="bg1"/>
                </a:solidFill>
              </a:rPr>
              <a:t>Мир сложен –</a:t>
            </a:r>
            <a:br>
              <a:rPr lang="ru-RU" altLang="ru-RU" sz="3600">
                <a:solidFill>
                  <a:schemeClr val="bg1"/>
                </a:solidFill>
              </a:rPr>
            </a:br>
            <a:r>
              <a:rPr lang="ru-RU" altLang="ru-RU" sz="3600">
                <a:solidFill>
                  <a:schemeClr val="bg1"/>
                </a:solidFill>
              </a:rPr>
              <a:t>Он полон событий, сомнений</a:t>
            </a:r>
            <a:br>
              <a:rPr lang="ru-RU" altLang="ru-RU" sz="3600">
                <a:solidFill>
                  <a:schemeClr val="bg1"/>
                </a:solidFill>
              </a:rPr>
            </a:br>
            <a:r>
              <a:rPr lang="ru-RU" altLang="ru-RU" sz="3600">
                <a:solidFill>
                  <a:schemeClr val="bg1"/>
                </a:solidFill>
              </a:rPr>
              <a:t>И тайн бесконечных,</a:t>
            </a:r>
            <a:br>
              <a:rPr lang="ru-RU" altLang="ru-RU" sz="3600">
                <a:solidFill>
                  <a:schemeClr val="bg1"/>
                </a:solidFill>
              </a:rPr>
            </a:br>
            <a:r>
              <a:rPr lang="ru-RU" altLang="ru-RU" sz="3600">
                <a:solidFill>
                  <a:schemeClr val="bg1"/>
                </a:solidFill>
              </a:rPr>
              <a:t>И смелых догадок.</a:t>
            </a:r>
            <a:br>
              <a:rPr lang="ru-RU" altLang="ru-RU" sz="3600">
                <a:solidFill>
                  <a:schemeClr val="bg1"/>
                </a:solidFill>
              </a:rPr>
            </a:br>
            <a:r>
              <a:rPr lang="ru-RU" altLang="ru-RU" sz="3600">
                <a:solidFill>
                  <a:schemeClr val="bg1"/>
                </a:solidFill>
              </a:rPr>
              <a:t>Как чудо природы</a:t>
            </a:r>
            <a:br>
              <a:rPr lang="ru-RU" altLang="ru-RU" sz="3600">
                <a:solidFill>
                  <a:schemeClr val="bg1"/>
                </a:solidFill>
              </a:rPr>
            </a:br>
            <a:r>
              <a:rPr lang="ru-RU" altLang="ru-RU" sz="3600">
                <a:solidFill>
                  <a:schemeClr val="bg1"/>
                </a:solidFill>
              </a:rPr>
              <a:t>Является гений</a:t>
            </a:r>
            <a:br>
              <a:rPr lang="ru-RU" altLang="ru-RU" sz="3600">
                <a:solidFill>
                  <a:schemeClr val="bg1"/>
                </a:solidFill>
              </a:rPr>
            </a:br>
            <a:r>
              <a:rPr lang="ru-RU" altLang="ru-RU" sz="3600">
                <a:solidFill>
                  <a:schemeClr val="bg1"/>
                </a:solidFill>
              </a:rPr>
              <a:t>И в хаосе этом</a:t>
            </a:r>
            <a:br>
              <a:rPr lang="ru-RU" altLang="ru-RU" sz="3600">
                <a:solidFill>
                  <a:schemeClr val="bg1"/>
                </a:solidFill>
              </a:rPr>
            </a:br>
            <a:r>
              <a:rPr lang="ru-RU" altLang="ru-RU" sz="3600">
                <a:solidFill>
                  <a:schemeClr val="bg1"/>
                </a:solidFill>
              </a:rPr>
              <a:t>Находит порядок.</a:t>
            </a: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C 0.01615 -0.06736 0.03229 -0.13449 0.05 -0.17777 C 0.06771 -0.22106 0.08316 -0.23518 0.10642 -0.25995 C 0.12969 -0.28472 0.15347 -0.3081 0.18976 -0.32662 C 0.22604 -0.34513 0.28542 -0.36736 0.32431 -0.37106 C 0.3632 -0.37476 0.40712 -0.35254 0.42309 -0.34884 " pathEditMode="relative" ptsTypes="a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1 -0.0051 C 0.02101 -0.00718 0.0566 -0.00926 0.0849 0.01713 C 0.11337 0.04351 0.13611 0.10995 0.15573 0.15393 C 0.17518 0.19791 0.18212 0.2456 0.20174 0.28055 C 0.22153 0.31551 0.24132 0.34676 0.27396 0.36412 C 0.3066 0.38148 0.34774 0.39838 0.39827 0.38472 C 0.44861 0.37106 0.54757 0.2993 0.57708 0.28217 " pathEditMode="relative" rAng="0" ptsTypes="aaaaaaA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00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2286000" y="228600"/>
            <a:ext cx="4953000" cy="4667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/>
              <a:t>КАМЕРА  ВИЛЬСОНА</a:t>
            </a:r>
          </a:p>
        </p:txBody>
      </p:sp>
      <p:sp>
        <p:nvSpPr>
          <p:cNvPr id="11269" name="Line 11"/>
          <p:cNvSpPr>
            <a:spLocks noChangeShapeType="1"/>
          </p:cNvSpPr>
          <p:nvPr/>
        </p:nvSpPr>
        <p:spPr bwMode="auto">
          <a:xfrm>
            <a:off x="6400800" y="2667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0" name="Line 12"/>
          <p:cNvSpPr>
            <a:spLocks noChangeShapeType="1"/>
          </p:cNvSpPr>
          <p:nvPr/>
        </p:nvSpPr>
        <p:spPr bwMode="auto">
          <a:xfrm>
            <a:off x="7696200" y="2667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1" name="Line 13"/>
          <p:cNvSpPr>
            <a:spLocks noChangeShapeType="1"/>
          </p:cNvSpPr>
          <p:nvPr/>
        </p:nvSpPr>
        <p:spPr bwMode="auto">
          <a:xfrm>
            <a:off x="7239000" y="2667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2" name="Line 14"/>
          <p:cNvSpPr>
            <a:spLocks noChangeShapeType="1"/>
          </p:cNvSpPr>
          <p:nvPr/>
        </p:nvSpPr>
        <p:spPr bwMode="auto">
          <a:xfrm>
            <a:off x="7696200" y="2667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1273" name="Группа 19"/>
          <p:cNvGrpSpPr>
            <a:grpSpLocks/>
          </p:cNvGrpSpPr>
          <p:nvPr/>
        </p:nvGrpSpPr>
        <p:grpSpPr bwMode="auto">
          <a:xfrm>
            <a:off x="4953000" y="1524000"/>
            <a:ext cx="3886200" cy="2438400"/>
            <a:chOff x="4876800" y="1295400"/>
            <a:chExt cx="3886200" cy="2438400"/>
          </a:xfrm>
        </p:grpSpPr>
        <p:sp>
          <p:nvSpPr>
            <p:cNvPr id="11280" name="Rectangle 5"/>
            <p:cNvSpPr>
              <a:spLocks noChangeArrowheads="1"/>
            </p:cNvSpPr>
            <p:nvPr/>
          </p:nvSpPr>
          <p:spPr bwMode="auto">
            <a:xfrm>
              <a:off x="6096000" y="1295400"/>
              <a:ext cx="2667000" cy="152400"/>
            </a:xfrm>
            <a:prstGeom prst="rect">
              <a:avLst/>
            </a:prstGeom>
            <a:solidFill>
              <a:srgbClr val="D1ED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1281" name="Rectangle 6"/>
            <p:cNvSpPr>
              <a:spLocks noChangeArrowheads="1"/>
            </p:cNvSpPr>
            <p:nvPr/>
          </p:nvSpPr>
          <p:spPr bwMode="auto">
            <a:xfrm>
              <a:off x="6248400" y="1447800"/>
              <a:ext cx="152400" cy="1676400"/>
            </a:xfrm>
            <a:prstGeom prst="rect">
              <a:avLst/>
            </a:prstGeom>
            <a:solidFill>
              <a:srgbClr val="D1ED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1282" name="Rectangle 7"/>
            <p:cNvSpPr>
              <a:spLocks noChangeArrowheads="1"/>
            </p:cNvSpPr>
            <p:nvPr/>
          </p:nvSpPr>
          <p:spPr bwMode="auto">
            <a:xfrm>
              <a:off x="8458200" y="1447800"/>
              <a:ext cx="152400" cy="1676400"/>
            </a:xfrm>
            <a:prstGeom prst="rect">
              <a:avLst/>
            </a:prstGeom>
            <a:solidFill>
              <a:srgbClr val="D1ED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1283" name="Rectangle 8" descr="Темный диагональный 1"/>
            <p:cNvSpPr>
              <a:spLocks noChangeArrowheads="1"/>
            </p:cNvSpPr>
            <p:nvPr/>
          </p:nvSpPr>
          <p:spPr bwMode="auto">
            <a:xfrm>
              <a:off x="6400800" y="2133600"/>
              <a:ext cx="2057400" cy="533400"/>
            </a:xfrm>
            <a:prstGeom prst="rect">
              <a:avLst/>
            </a:prstGeom>
            <a:pattFill prst="dkDnDiag">
              <a:fgClr>
                <a:srgbClr val="0000FF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1284" name="Rectangle 9" descr="Темный диагональный 1"/>
            <p:cNvSpPr>
              <a:spLocks noChangeArrowheads="1"/>
            </p:cNvSpPr>
            <p:nvPr/>
          </p:nvSpPr>
          <p:spPr bwMode="auto">
            <a:xfrm>
              <a:off x="7239000" y="2590800"/>
              <a:ext cx="457200" cy="1143000"/>
            </a:xfrm>
            <a:prstGeom prst="rect">
              <a:avLst/>
            </a:prstGeom>
            <a:pattFill prst="dkDnDiag">
              <a:fgClr>
                <a:srgbClr val="0000FF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1285" name="Line 10"/>
            <p:cNvSpPr>
              <a:spLocks noChangeShapeType="1"/>
            </p:cNvSpPr>
            <p:nvPr/>
          </p:nvSpPr>
          <p:spPr bwMode="auto">
            <a:xfrm>
              <a:off x="6400800" y="2133600"/>
              <a:ext cx="20574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6" name="Line 15"/>
            <p:cNvSpPr>
              <a:spLocks noChangeShapeType="1"/>
            </p:cNvSpPr>
            <p:nvPr/>
          </p:nvSpPr>
          <p:spPr bwMode="auto">
            <a:xfrm>
              <a:off x="5105400" y="1600200"/>
              <a:ext cx="990600" cy="0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7" name="Line 16"/>
            <p:cNvSpPr>
              <a:spLocks noChangeShapeType="1"/>
            </p:cNvSpPr>
            <p:nvPr/>
          </p:nvSpPr>
          <p:spPr bwMode="auto">
            <a:xfrm>
              <a:off x="5105400" y="1828800"/>
              <a:ext cx="990600" cy="0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8" name="Line 17"/>
            <p:cNvSpPr>
              <a:spLocks noChangeShapeType="1"/>
            </p:cNvSpPr>
            <p:nvPr/>
          </p:nvSpPr>
          <p:spPr bwMode="auto">
            <a:xfrm>
              <a:off x="5105400" y="2057400"/>
              <a:ext cx="990600" cy="0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9" name="Rectangle 19"/>
            <p:cNvSpPr>
              <a:spLocks noChangeArrowheads="1"/>
            </p:cNvSpPr>
            <p:nvPr/>
          </p:nvSpPr>
          <p:spPr bwMode="auto">
            <a:xfrm>
              <a:off x="8458200" y="1600200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1290" name="Rectangle 20"/>
            <p:cNvSpPr>
              <a:spLocks noChangeArrowheads="1"/>
            </p:cNvSpPr>
            <p:nvPr/>
          </p:nvSpPr>
          <p:spPr bwMode="auto">
            <a:xfrm>
              <a:off x="8610600" y="1524000"/>
              <a:ext cx="76200" cy="457200"/>
            </a:xfrm>
            <a:prstGeom prst="rect">
              <a:avLst/>
            </a:prstGeom>
            <a:solidFill>
              <a:srgbClr val="D1ED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1291" name="Text Box 21"/>
            <p:cNvSpPr txBox="1">
              <a:spLocks noChangeArrowheads="1"/>
            </p:cNvSpPr>
            <p:nvPr/>
          </p:nvSpPr>
          <p:spPr bwMode="auto">
            <a:xfrm>
              <a:off x="4876800" y="2133600"/>
              <a:ext cx="1295400" cy="91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800" b="1"/>
                <a:t>Пучок световых лучей</a:t>
              </a:r>
            </a:p>
          </p:txBody>
        </p:sp>
      </p:grpSp>
      <p:sp>
        <p:nvSpPr>
          <p:cNvPr id="9235" name="Text Box 22"/>
          <p:cNvSpPr txBox="1">
            <a:spLocks noChangeArrowheads="1"/>
          </p:cNvSpPr>
          <p:nvPr/>
        </p:nvSpPr>
        <p:spPr bwMode="auto">
          <a:xfrm>
            <a:off x="228600" y="838200"/>
            <a:ext cx="3886200" cy="409342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dirty="0"/>
              <a:t>Действие основано на конденсации перенасыщенного пара на ионах с образованием капель воды. Частица, пролетая через камеру, создает на своем пути ионы, на которых конденсируются капельки пара, т.е. оставляет за собой след (трек) в виде узкой полоски тумана. Его можно наблюдать или сфотографировать.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67200" y="4419600"/>
            <a:ext cx="4724400" cy="1754326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Если поместить камеру в магнитное поле, то по искривлению трека можно определить знак заряда и энергию частицы, а по толщине – величину заряда и массу частицы.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5_Wils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418" y="325582"/>
            <a:ext cx="2459182" cy="3475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274344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3667697"/>
            <a:ext cx="2209800" cy="2761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age0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304800"/>
            <a:ext cx="2895600" cy="32949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57200" y="4648200"/>
            <a:ext cx="2438400" cy="400110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hlinkClick r:id="rId5" action="ppaction://hlinksldjump"/>
              </a:rPr>
              <a:t>Вильсон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4343400" cy="4667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/>
              <a:t>ПУЗЫРЬКОВАЯ   КАМЕРА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28600" y="1295400"/>
            <a:ext cx="4343400" cy="5170646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dirty="0"/>
              <a:t>1952 г. – Д.Глезер – для частиц с высокой энергией.</a:t>
            </a:r>
          </a:p>
          <a:p>
            <a:pPr>
              <a:spcBef>
                <a:spcPct val="50000"/>
              </a:spcBef>
              <a:defRPr/>
            </a:pPr>
            <a:r>
              <a:rPr lang="ru-RU" sz="2000" dirty="0"/>
              <a:t>В перегретом состоянии жидкость, находясь под высоким давлением, не закипает при температуре выше точки кипения. При резком уменьшении давления переводят жидкость в перегретое состояние. Если в это время в камеру попадает частица, то она образует на своем пути цепочку ионов. В области пролета частицы жидкость закипает; вдоль траектории появляются мелкие пузырьки пара, которые являются треком этой частицы.</a:t>
            </a:r>
          </a:p>
        </p:txBody>
      </p:sp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4724400" y="228600"/>
            <a:ext cx="411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5410200" y="228600"/>
            <a:ext cx="3276600" cy="83099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/>
              <a:t>ТОЛСТОСЛОЙНЫЕ ФОТОЭМУЛЬСИИ</a:t>
            </a:r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5410200" y="1295400"/>
            <a:ext cx="3276600" cy="5170646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dirty="0"/>
              <a:t>1928 г. – А.П.Жданов и </a:t>
            </a:r>
            <a:r>
              <a:rPr lang="ru-RU" sz="2000" dirty="0" err="1"/>
              <a:t>Л.В.Мысовский</a:t>
            </a:r>
            <a:r>
              <a:rPr lang="ru-RU" sz="2000" dirty="0"/>
              <a:t> – использование специальных фотоэмульсий для регистрации заряженных частиц.</a:t>
            </a:r>
          </a:p>
          <a:p>
            <a:pPr>
              <a:spcBef>
                <a:spcPct val="50000"/>
              </a:spcBef>
              <a:defRPr/>
            </a:pPr>
            <a:r>
              <a:rPr lang="ru-RU" sz="2000" dirty="0"/>
              <a:t>Пролетающая сквозь фотоэмульсию частица действует на зерна бромистого серебра и образует скрытое изображение. При проявлении фотопластинки образуется трек.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лезер и его пуз.каме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81000"/>
            <a:ext cx="2286000" cy="3007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bubble-chamb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457200"/>
            <a:ext cx="4038600" cy="2386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bubble_chamber_pho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4267200"/>
            <a:ext cx="2601494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33400" y="3657600"/>
            <a:ext cx="2057400" cy="400110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hlinkClick r:id="rId5" action="ppaction://hlinksldjump"/>
              </a:rPr>
              <a:t>Глезер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04800"/>
            <a:ext cx="7467600" cy="1938992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/>
              <a:t>Первый циклотрон построил Э. О. </a:t>
            </a:r>
            <a:r>
              <a:rPr lang="ru-RU" sz="2400" dirty="0">
                <a:hlinkClick r:id="rId2" action="ppaction://hlinksldjump"/>
              </a:rPr>
              <a:t>Лоуренс </a:t>
            </a:r>
            <a:r>
              <a:rPr lang="ru-RU" sz="2400" dirty="0"/>
              <a:t>-ускоритель элементарных частиц. Ускорители частиц - это установки, на которых осуществляется столкновение частиц высокой энергии. </a:t>
            </a:r>
          </a:p>
        </p:txBody>
      </p:sp>
      <p:pic>
        <p:nvPicPr>
          <p:cNvPr id="3" name="Рисунок 2" descr="60_inch_cyclotron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2819400"/>
            <a:ext cx="4839478" cy="3705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yclotron_ins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" y="838200"/>
            <a:ext cx="4114800" cy="3285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029200" y="2147455"/>
            <a:ext cx="3733800" cy="3416320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/>
              <a:t>При столкновении субатомных частиц, движущихся с большими скоростями, достигается высокий уровень энергии и происходит рождение мира взаимодействий, полей и частиц.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4419600"/>
            <a:ext cx="1752600" cy="400110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/>
              <a:t>Ускоритель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609600"/>
            <a:ext cx="3394364" cy="5262979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/>
              <a:t>Частицы открывают и в природных ускорителях, космические лучи сталкиваются с атомами экспериментального устройства, а результаты воздействия исследуются (так были открыты предсказанные позитрон и мезон).</a:t>
            </a:r>
          </a:p>
        </p:txBody>
      </p:sp>
      <p:pic>
        <p:nvPicPr>
          <p:cNvPr id="4" name="Рисунок 3" descr="leviafan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762000"/>
            <a:ext cx="4305300" cy="2932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unigal00106_4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4267200"/>
            <a:ext cx="3200400" cy="236814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676400"/>
            <a:ext cx="38862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953000" y="762000"/>
            <a:ext cx="3657600" cy="4524315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/>
              <a:t>С помощью ускорителей и исследований космического излучения открылся многочисленный и разнообразный мир субатомных частиц: "кирпичики" вещества и множество нестабильных, короткоживущих частиц.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381000"/>
            <a:ext cx="8229600" cy="2215991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/>
              <a:t>Можно сделать вывод, что каждый шаг в изучении природы – приближение к истине (или к тому, что считается истиной в настоящий момент), а физические законы это лишь некоторые ступени в познании окружающего нас мира.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1" name="Рисунок 10" descr="ускоритель, США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3124200"/>
            <a:ext cx="43688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Управляющая кнопка: в конец 3">
            <a:hlinkClick r:id="" action="ppaction://hlinkshowjump?jump=lastslide" highlightClick="1"/>
          </p:cNvPr>
          <p:cNvSpPr/>
          <p:nvPr/>
        </p:nvSpPr>
        <p:spPr>
          <a:xfrm>
            <a:off x="7620000" y="5867400"/>
            <a:ext cx="685800" cy="457200"/>
          </a:xfrm>
          <a:prstGeom prst="actionButtonEnd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4648200" cy="1143000"/>
          </a:xfrm>
          <a:solidFill>
            <a:srgbClr val="CCFFCC"/>
          </a:solidFill>
          <a:ln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pPr>
              <a:defRPr/>
            </a:pPr>
            <a:r>
              <a:rPr lang="ru-RU" sz="4000" b="1" dirty="0" smtClean="0"/>
              <a:t>Демокрит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752601"/>
            <a:ext cx="4953000" cy="4678204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/>
              <a:t>Демокрит</a:t>
            </a:r>
            <a:r>
              <a:rPr lang="ru-RU" sz="2000" dirty="0"/>
              <a:t>  - древнегреческий философ-материалист, один из первых представителей атомизма. Он занимался всеми существовавшими тогда науками — этикой, математикой, физикой, астрономией, медициной, филологией, техникой, теорией музыки и т.д. Из многочисленных сочинений </a:t>
            </a:r>
            <a:r>
              <a:rPr lang="ru-RU" sz="2000" dirty="0" err="1"/>
              <a:t>Демокрита</a:t>
            </a:r>
            <a:r>
              <a:rPr lang="ru-RU" sz="2000" dirty="0"/>
              <a:t>  до нас дошло только около 300 фрагментов. Многие авторитетные античные источники восхваляют простоту, ясность и красоту его стиля, по своей поэтичности приближающегося к стилю Платона.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4" name="Рисунок 3" descr="x_fa3565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1752600"/>
            <a:ext cx="3280259" cy="46482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229600" y="457200"/>
            <a:ext cx="381000" cy="457200"/>
          </a:xfrm>
          <a:prstGeom prst="actionButtonReturn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152400" y="381000"/>
            <a:ext cx="8610600" cy="6096000"/>
          </a:xfrm>
          <a:prstGeom prst="roundRect">
            <a:avLst/>
          </a:prstGeom>
          <a:solidFill>
            <a:srgbClr val="CC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1981200" y="457200"/>
            <a:ext cx="5867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b="1"/>
              <a:t>Атом – </a:t>
            </a:r>
            <a:r>
              <a:rPr lang="ru-RU" altLang="ru-RU" sz="2800"/>
              <a:t>неделимый - </a:t>
            </a:r>
            <a:r>
              <a:rPr lang="ru-RU" altLang="ru-RU" sz="2800">
                <a:hlinkClick r:id="rId2" action="ppaction://hlinksldjump"/>
              </a:rPr>
              <a:t>Демокрит</a:t>
            </a:r>
            <a:endParaRPr lang="ru-RU" altLang="ru-RU" sz="2800"/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>
            <a:off x="2515394" y="1599406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457200" y="2133600"/>
            <a:ext cx="2743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b="1"/>
              <a:t>Молекула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124200" y="2590800"/>
            <a:ext cx="1219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4572000" y="2133600"/>
            <a:ext cx="2743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b="1"/>
              <a:t>вещество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2057400" y="2743200"/>
            <a:ext cx="266700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4953001" y="3048000"/>
            <a:ext cx="609600" cy="31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248400" y="2743200"/>
            <a:ext cx="121920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2" name="TextBox 14"/>
          <p:cNvSpPr txBox="1">
            <a:spLocks noChangeArrowheads="1"/>
          </p:cNvSpPr>
          <p:nvPr/>
        </p:nvSpPr>
        <p:spPr bwMode="auto">
          <a:xfrm>
            <a:off x="381000" y="3429000"/>
            <a:ext cx="228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/>
              <a:t>микромир</a:t>
            </a:r>
          </a:p>
        </p:txBody>
      </p:sp>
      <p:sp>
        <p:nvSpPr>
          <p:cNvPr id="3083" name="TextBox 15"/>
          <p:cNvSpPr txBox="1">
            <a:spLocks noChangeArrowheads="1"/>
          </p:cNvSpPr>
          <p:nvPr/>
        </p:nvSpPr>
        <p:spPr bwMode="auto">
          <a:xfrm>
            <a:off x="3886200" y="3429000"/>
            <a:ext cx="228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/>
              <a:t>макромир</a:t>
            </a:r>
          </a:p>
        </p:txBody>
      </p:sp>
      <p:sp>
        <p:nvSpPr>
          <p:cNvPr id="3084" name="TextBox 16"/>
          <p:cNvSpPr txBox="1">
            <a:spLocks noChangeArrowheads="1"/>
          </p:cNvSpPr>
          <p:nvPr/>
        </p:nvSpPr>
        <p:spPr bwMode="auto">
          <a:xfrm>
            <a:off x="6705600" y="3429000"/>
            <a:ext cx="205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/>
              <a:t>мегамир</a:t>
            </a:r>
          </a:p>
        </p:txBody>
      </p:sp>
      <p:sp>
        <p:nvSpPr>
          <p:cNvPr id="19" name="Правая фигурная скобка 18"/>
          <p:cNvSpPr/>
          <p:nvPr/>
        </p:nvSpPr>
        <p:spPr>
          <a:xfrm rot="5400000">
            <a:off x="6362700" y="2781300"/>
            <a:ext cx="457200" cy="28194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86" name="TextBox 19"/>
          <p:cNvSpPr txBox="1">
            <a:spLocks noChangeArrowheads="1"/>
          </p:cNvSpPr>
          <p:nvPr/>
        </p:nvSpPr>
        <p:spPr bwMode="auto">
          <a:xfrm>
            <a:off x="4191000" y="4419600"/>
            <a:ext cx="480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/>
              <a:t>Классическая физика</a:t>
            </a:r>
          </a:p>
        </p:txBody>
      </p:sp>
      <p:sp>
        <p:nvSpPr>
          <p:cNvPr id="3087" name="TextBox 20"/>
          <p:cNvSpPr txBox="1">
            <a:spLocks noChangeArrowheads="1"/>
          </p:cNvSpPr>
          <p:nvPr/>
        </p:nvSpPr>
        <p:spPr bwMode="auto">
          <a:xfrm>
            <a:off x="152400" y="4419600"/>
            <a:ext cx="403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/>
              <a:t>Квантовая физика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 rot="5400000">
            <a:off x="1485901" y="4152900"/>
            <a:ext cx="381000" cy="31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0" y="228600"/>
            <a:ext cx="4267200" cy="1143000"/>
          </a:xfrm>
          <a:solidFill>
            <a:srgbClr val="CCFFCC"/>
          </a:solidFill>
          <a:ln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pPr>
              <a:defRPr/>
            </a:pPr>
            <a:r>
              <a:rPr lang="ru-RU" sz="4000" b="1" dirty="0" smtClean="0"/>
              <a:t>Э. Резерфорд</a:t>
            </a:r>
            <a:endParaRPr lang="ru-RU" sz="4000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648200" y="228600"/>
            <a:ext cx="426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6" descr="Резерфор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288601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267200" y="1600200"/>
            <a:ext cx="4495800" cy="4955203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/>
              <a:t>Родился в небольшом новозеландском посёлке </a:t>
            </a:r>
            <a:r>
              <a:rPr lang="ru-RU" sz="2000" dirty="0" err="1"/>
              <a:t>Спринг-Грув</a:t>
            </a:r>
            <a:r>
              <a:rPr lang="ru-RU" sz="2000" dirty="0"/>
              <a:t>. В 1895 году Резерфорд отправился в Англию для дальнейшего обучения в </a:t>
            </a:r>
            <a:r>
              <a:rPr lang="ru-RU" sz="2000" dirty="0" err="1"/>
              <a:t>Кавендишской</a:t>
            </a:r>
            <a:r>
              <a:rPr lang="ru-RU" sz="2000" dirty="0"/>
              <a:t> лаборатории Кембриджского университета. Открыл альфа- и бета-излучение, радон и множество изотопов. Открыл радиоактивное превращение химических элементов, создал теорию радиоактивного распада, расщепил атом азота, обнаружил протон. </a:t>
            </a:r>
          </a:p>
          <a:p>
            <a:pPr>
              <a:defRPr/>
            </a:pPr>
            <a:endParaRPr lang="ru-RU" b="1" dirty="0"/>
          </a:p>
          <a:p>
            <a:pPr>
              <a:defRPr/>
            </a:pP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410200"/>
            <a:ext cx="3124200" cy="1200329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Доказал, что альфа-частица — атом гелия. Создал планетарную теорию строения атомов.</a:t>
            </a:r>
          </a:p>
        </p:txBody>
      </p:sp>
      <p:sp>
        <p:nvSpPr>
          <p:cNvPr id="8" name="Управляющая кнопка: возврат 7">
            <a:hlinkClick r:id="rId4" action="ppaction://hlinksldjump" highlightClick="1"/>
          </p:cNvPr>
          <p:cNvSpPr/>
          <p:nvPr/>
        </p:nvSpPr>
        <p:spPr>
          <a:xfrm>
            <a:off x="7848600" y="609600"/>
            <a:ext cx="609600" cy="533400"/>
          </a:xfrm>
          <a:prstGeom prst="actionButtonReturn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5791200" cy="1143000"/>
          </a:xfrm>
          <a:solidFill>
            <a:srgbClr val="CCFFCC"/>
          </a:solidFill>
          <a:ln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pPr>
              <a:defRPr/>
            </a:pPr>
            <a:r>
              <a:rPr lang="ru-RU" sz="4000" b="1" dirty="0" smtClean="0"/>
              <a:t>Модель Томсона</a:t>
            </a:r>
            <a:endParaRPr lang="ru-RU" sz="4000" b="1" dirty="0"/>
          </a:p>
        </p:txBody>
      </p:sp>
      <p:pic>
        <p:nvPicPr>
          <p:cNvPr id="3" name="Рисунок 144" descr="http://www.ecoatominf.ru/publishs/Radiation/clip_image0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057400"/>
            <a:ext cx="2952750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12" descr="6-1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191000"/>
            <a:ext cx="2592387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038600" y="2514600"/>
            <a:ext cx="4876800" cy="984885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/>
              <a:t>Первая модель атома была предложена Дж. Томсоном в 1803 г.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6" name="Управляющая кнопка: возврат 5">
            <a:hlinkClick r:id="rId4" action="ppaction://hlinksldjump" highlightClick="1"/>
          </p:cNvPr>
          <p:cNvSpPr/>
          <p:nvPr/>
        </p:nvSpPr>
        <p:spPr>
          <a:xfrm>
            <a:off x="1143000" y="5867400"/>
            <a:ext cx="533400" cy="457200"/>
          </a:xfrm>
          <a:prstGeom prst="actionButtonReturn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  <a:ln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pPr>
              <a:defRPr/>
            </a:pPr>
            <a:r>
              <a:rPr lang="ru-RU" sz="4000" b="1" dirty="0" smtClean="0"/>
              <a:t>Планетарная модель атома</a:t>
            </a:r>
            <a:endParaRPr lang="ru-RU" sz="4000" b="1" dirty="0"/>
          </a:p>
        </p:txBody>
      </p:sp>
      <p:pic>
        <p:nvPicPr>
          <p:cNvPr id="3" name="Picture 4" descr="6-1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40767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105400" y="2362200"/>
            <a:ext cx="3657600" cy="1600438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000000"/>
                </a:solidFill>
              </a:rPr>
              <a:t>В 1911 г. Э.Резерфорд осуществил экспериментальную проверку модели Томсона.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5" name="Picture 8" descr="6-1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5800" y="4390171"/>
            <a:ext cx="216058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57200" y="5257800"/>
            <a:ext cx="3810000" cy="984885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/>
              <a:t>В результате он предложил планетарную модель атома.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8534400" y="6019800"/>
            <a:ext cx="381000" cy="533400"/>
          </a:xfrm>
          <a:prstGeom prst="actionButtonReturn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  <a:solidFill>
            <a:srgbClr val="CCFFCC"/>
          </a:solidFill>
          <a:ln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pPr>
              <a:defRPr/>
            </a:pPr>
            <a:r>
              <a:rPr lang="ru-RU" sz="4000" b="1" dirty="0" smtClean="0"/>
              <a:t>Д.Д.Иваненко и В. Гейзенберг</a:t>
            </a:r>
            <a:endParaRPr lang="ru-RU" sz="4000" b="1" dirty="0"/>
          </a:p>
        </p:txBody>
      </p:sp>
      <p:pic>
        <p:nvPicPr>
          <p:cNvPr id="4" name="Рисунок 3" descr="RTEmagicP_ivanenko_G__Sardanashvily_txdam21723_384ef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752600"/>
            <a:ext cx="3638263" cy="23622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724400" y="1752600"/>
            <a:ext cx="4267200" cy="2585323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Работы Д. Иваненко относятся к ядерной </a:t>
            </a:r>
            <a:r>
              <a:rPr lang="ru-RU" dirty="0" err="1"/>
              <a:t>физике,теории</a:t>
            </a:r>
            <a:r>
              <a:rPr lang="ru-RU" dirty="0"/>
              <a:t> поля, синхротронному излучению, единой теории поля, теории гравитации, истории физики. Большинство работ выполнены совместно с крупнейшими физиками первой половины XX-го века.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4495800"/>
            <a:ext cx="7620000" cy="2031325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Гейзенберг Вернер, немецкий физик-теоретик, один из создателей квантовой механики. Предложил матричный вариант квантовой механики; сформулировал принцип неопределенности. Его труды по структуре атомного ядра, релятивистской квантовой механике, единой теории поля, теории ферромагнетизма, философии естествознания  были оценены Нобелевской премией в 1932 году.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7" name="Управляющая кнопка: возврат 6">
            <a:hlinkClick r:id="rId3" action="ppaction://hlinksldjump" highlightClick="1"/>
          </p:cNvPr>
          <p:cNvSpPr/>
          <p:nvPr/>
        </p:nvSpPr>
        <p:spPr>
          <a:xfrm>
            <a:off x="8305800" y="5638800"/>
            <a:ext cx="533400" cy="609600"/>
          </a:xfrm>
          <a:prstGeom prst="actionButtonReturn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5638800" cy="1143000"/>
          </a:xfrm>
          <a:solidFill>
            <a:srgbClr val="CCFFCC"/>
          </a:solidFill>
          <a:ln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pPr>
              <a:defRPr/>
            </a:pPr>
            <a:r>
              <a:rPr lang="ru-RU" sz="4000" b="1" dirty="0" smtClean="0"/>
              <a:t>Э. О. Лоуренс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905000"/>
            <a:ext cx="3962400" cy="3754874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/>
              <a:t>Эрнест </a:t>
            </a:r>
            <a:r>
              <a:rPr lang="ru-RU" sz="2000" dirty="0" err="1"/>
              <a:t>Орландо</a:t>
            </a:r>
            <a:r>
              <a:rPr lang="ru-RU" sz="2000" dirty="0"/>
              <a:t> Лоуренс — американский физик, создатель первого циклотрона.</a:t>
            </a:r>
          </a:p>
          <a:p>
            <a:pPr>
              <a:defRPr/>
            </a:pPr>
            <a:r>
              <a:rPr lang="ru-RU" sz="2000" dirty="0"/>
              <a:t>В 1934 году на устройство циклотрона был получен патент. В 1939 году Лоуренс был награждён за своё открытие Нобелевской премией. Циклотрон стал первым в мире работающим циклическим ускорителем.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5" name="Рисунок 4" descr="Oppenheimer_Fermi_Lawre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5345" y="1905000"/>
            <a:ext cx="4104129" cy="3962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7848600" y="6172200"/>
            <a:ext cx="609600" cy="457200"/>
          </a:xfrm>
          <a:prstGeom prst="actionButtonReturn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6600" y="152400"/>
            <a:ext cx="3200400" cy="1143000"/>
          </a:xfrm>
          <a:solidFill>
            <a:srgbClr val="CCFFCC"/>
          </a:solidFill>
          <a:ln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pPr>
              <a:defRPr/>
            </a:pPr>
            <a:r>
              <a:rPr lang="ru-RU" sz="4000" b="1" dirty="0" smtClean="0"/>
              <a:t>Д.Глезер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590800" y="1447800"/>
            <a:ext cx="6324600" cy="1631216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/>
              <a:t>Глезер Дональд Артур -  американский физик, изобрёл камеру пузырьковую на жидком водороде для обнаружения новых элементарных  частиц. В 1960 г. Д. А. Глезеру присуждена Нобелевская премия по физике.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3200400"/>
            <a:ext cx="5181600" cy="3170099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/>
              <a:t>Это цветное изображение показывает ряд  следов, оставленных элементарными частицами в пузырьковой камере. Заряженная частица оставляет за собой след из крошечных пузырьков кипящего водорода. Следы изгибаются под воздействием сильного магнитного поля. Закрученные спиральные следы оставлены электронами и позитронами.</a:t>
            </a:r>
          </a:p>
        </p:txBody>
      </p:sp>
      <p:pic>
        <p:nvPicPr>
          <p:cNvPr id="5" name="Рисунок 4" descr="glas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1790700" cy="25325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Рисунок 5" descr="10070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3581400"/>
            <a:ext cx="3352800" cy="270387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7696200" y="381000"/>
            <a:ext cx="457200" cy="457200"/>
          </a:xfrm>
          <a:prstGeom prst="actionButtonReturn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3581400" cy="1143000"/>
          </a:xfrm>
          <a:solidFill>
            <a:srgbClr val="CCFFCC"/>
          </a:solidFill>
          <a:ln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pPr>
              <a:defRPr/>
            </a:pPr>
            <a:r>
              <a:rPr lang="ru-RU" sz="4000" b="1" dirty="0" smtClean="0"/>
              <a:t>Вильсон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676400"/>
            <a:ext cx="4267200" cy="4708981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/>
              <a:t>Ч. Вильсон в 1912 создал трековый детектор частиц – камеру Вильсона. С помощью камеры Вильсона сделан ряд открытий в ядерной физике, физике элементарных частиц. В дальнейшем камера Вильсона была практически вытеснена пузырьковой камерой, обладающей большим быстродействием и поэтому более пригодной к работе на современных ускорителях заряженных частиц.</a:t>
            </a:r>
          </a:p>
          <a:p>
            <a:pPr>
              <a:defRPr/>
            </a:pPr>
            <a:endParaRPr lang="ru-RU" sz="2000" b="1" dirty="0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7848600" y="6172200"/>
            <a:ext cx="609600" cy="457200"/>
          </a:xfrm>
          <a:prstGeom prst="actionButtonReturn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Рисунок 5" descr="вильсон 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2057400"/>
            <a:ext cx="3266209" cy="35052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2971800" cy="1143000"/>
          </a:xfrm>
          <a:solidFill>
            <a:srgbClr val="CCFFCC"/>
          </a:solidFill>
          <a:ln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pPr>
              <a:defRPr/>
            </a:pPr>
            <a:r>
              <a:rPr lang="ru-RU" sz="4000" b="1" dirty="0" smtClean="0"/>
              <a:t>Гейгер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52800" y="1600201"/>
            <a:ext cx="5486400" cy="4647426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 err="1"/>
              <a:t>Ганс</a:t>
            </a:r>
            <a:r>
              <a:rPr lang="ru-RU" sz="2000" dirty="0"/>
              <a:t> Вильгельм Гейгер — немецкий физик, первым создавший детектор альфа-частиц и других ионизирующих излучений. Изобрёл в 1908 г. счётчик Гейгера. В 1925 году, совместно с Вальтером Мюллером модернизирует счётчик частиц. Увеличена чувствительность счётчика, стало возможным обнаружение бета-частиц и ионизирующих электромагнитных фотонов. В университете в Тюбингене впервые наблюдал за потоком космических лучей; продолжал заниматься искусственной радиоактивностью, ядерным распадом.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762000" y="6019800"/>
            <a:ext cx="533400" cy="533400"/>
          </a:xfrm>
          <a:prstGeom prst="actionButtonReturn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Рисунок 5" descr="GeigerHans_19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981200"/>
            <a:ext cx="2794227" cy="37592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  <a:ln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pPr>
              <a:defRPr/>
            </a:pPr>
            <a:r>
              <a:rPr lang="ru-RU" sz="4000" b="1" dirty="0" smtClean="0"/>
              <a:t>Спасибо за внимание!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362200" y="2362200"/>
            <a:ext cx="4267200" cy="2523768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/>
              <a:t>Использованные источники:</a:t>
            </a:r>
          </a:p>
          <a:p>
            <a:pPr>
              <a:defRPr/>
            </a:pPr>
            <a:endParaRPr lang="ru-RU" sz="2000" b="1" dirty="0"/>
          </a:p>
          <a:p>
            <a:pPr>
              <a:defRPr/>
            </a:pPr>
            <a:r>
              <a:rPr lang="ru-RU" sz="2000" dirty="0"/>
              <a:t>1. http://slovari.yandex.ru</a:t>
            </a:r>
          </a:p>
          <a:p>
            <a:pPr>
              <a:defRPr/>
            </a:pPr>
            <a:r>
              <a:rPr lang="ru-RU" sz="2000" dirty="0"/>
              <a:t>2. http://femto.com.ua</a:t>
            </a:r>
          </a:p>
          <a:p>
            <a:pPr>
              <a:defRPr/>
            </a:pPr>
            <a:r>
              <a:rPr lang="ru-RU" sz="2000" dirty="0"/>
              <a:t>3. http://ru.wikipedia.org</a:t>
            </a:r>
          </a:p>
          <a:p>
            <a:pPr>
              <a:defRPr/>
            </a:pPr>
            <a:r>
              <a:rPr lang="ru-RU" sz="2000" dirty="0"/>
              <a:t>4. http://www.publicevents.ru</a:t>
            </a:r>
          </a:p>
          <a:p>
            <a:pPr>
              <a:defRPr/>
            </a:pPr>
            <a:r>
              <a:rPr lang="ru-RU" sz="2000" dirty="0"/>
              <a:t>5. http://www.physel.ru</a:t>
            </a:r>
          </a:p>
          <a:p>
            <a:pPr>
              <a:defRPr/>
            </a:pPr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152400" y="228600"/>
            <a:ext cx="8763000" cy="6477000"/>
          </a:xfrm>
          <a:prstGeom prst="roundRect">
            <a:avLst/>
          </a:prstGeom>
          <a:solidFill>
            <a:srgbClr val="CC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01" name="TextBox 1"/>
          <p:cNvSpPr txBox="1">
            <a:spLocks noChangeArrowheads="1"/>
          </p:cNvSpPr>
          <p:nvPr/>
        </p:nvSpPr>
        <p:spPr bwMode="auto">
          <a:xfrm>
            <a:off x="3657600" y="381000"/>
            <a:ext cx="144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/>
              <a:t>атом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rot="10800000" flipV="1">
            <a:off x="1676400" y="990600"/>
            <a:ext cx="2209800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457200" y="1447800"/>
            <a:ext cx="2057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Электрон </a:t>
            </a:r>
            <a:r>
              <a:rPr lang="ru-RU" altLang="ru-RU" sz="2400"/>
              <a:t>(1897 г.)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590800" y="1752600"/>
            <a:ext cx="685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2" name="TextBox 8"/>
          <p:cNvSpPr txBox="1">
            <a:spLocks noChangeArrowheads="1"/>
          </p:cNvSpPr>
          <p:nvPr/>
        </p:nvSpPr>
        <p:spPr bwMode="auto">
          <a:xfrm>
            <a:off x="3352800" y="1447800"/>
            <a:ext cx="152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hlinkClick r:id="rId2" action="ppaction://hlinksldjump"/>
              </a:rPr>
              <a:t>Модель Томсона</a:t>
            </a:r>
            <a:endParaRPr lang="ru-RU" altLang="ru-RU" sz="2400" b="1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953000" y="1828800"/>
            <a:ext cx="762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4" name="TextBox 11"/>
          <p:cNvSpPr txBox="1">
            <a:spLocks noChangeArrowheads="1"/>
          </p:cNvSpPr>
          <p:nvPr/>
        </p:nvSpPr>
        <p:spPr bwMode="auto">
          <a:xfrm>
            <a:off x="5791200" y="1600200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Опыт </a:t>
            </a:r>
            <a:r>
              <a:rPr lang="ru-RU" altLang="ru-RU" sz="2400" b="1">
                <a:hlinkClick r:id="rId3" action="ppaction://hlinksldjump"/>
              </a:rPr>
              <a:t>Резерфорда</a:t>
            </a:r>
            <a:endParaRPr lang="ru-RU" altLang="ru-RU" sz="2400" b="1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7046913" y="2400300"/>
            <a:ext cx="534988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6" name="TextBox 14"/>
          <p:cNvSpPr txBox="1">
            <a:spLocks noChangeArrowheads="1"/>
          </p:cNvSpPr>
          <p:nvPr/>
        </p:nvSpPr>
        <p:spPr bwMode="auto">
          <a:xfrm>
            <a:off x="457200" y="2667000"/>
            <a:ext cx="358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hlinkClick r:id="rId4" action="ppaction://hlinksldjump"/>
              </a:rPr>
              <a:t>Планетарная модель</a:t>
            </a:r>
            <a:endParaRPr lang="ru-RU" altLang="ru-RU" sz="2400" b="1"/>
          </a:p>
        </p:txBody>
      </p:sp>
      <p:sp>
        <p:nvSpPr>
          <p:cNvPr id="4107" name="TextBox 15"/>
          <p:cNvSpPr txBox="1">
            <a:spLocks noChangeArrowheads="1"/>
          </p:cNvSpPr>
          <p:nvPr/>
        </p:nvSpPr>
        <p:spPr bwMode="auto">
          <a:xfrm>
            <a:off x="5486400" y="2667000"/>
            <a:ext cx="3276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Ядро и электронная оболочка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4495800" y="3200400"/>
            <a:ext cx="914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1981200" y="3276600"/>
            <a:ext cx="1588" cy="838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0" name="TextBox 31"/>
          <p:cNvSpPr txBox="1">
            <a:spLocks noChangeArrowheads="1"/>
          </p:cNvSpPr>
          <p:nvPr/>
        </p:nvSpPr>
        <p:spPr bwMode="auto">
          <a:xfrm>
            <a:off x="228600" y="4114800"/>
            <a:ext cx="3581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Тепловое излучение, фотоэффект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3886200" y="4572000"/>
            <a:ext cx="685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2" name="TextBox 34"/>
          <p:cNvSpPr txBox="1">
            <a:spLocks noChangeArrowheads="1"/>
          </p:cNvSpPr>
          <p:nvPr/>
        </p:nvSpPr>
        <p:spPr bwMode="auto">
          <a:xfrm>
            <a:off x="4572000" y="4114800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Модель Бора</a:t>
            </a:r>
          </a:p>
        </p:txBody>
      </p:sp>
      <p:cxnSp>
        <p:nvCxnSpPr>
          <p:cNvPr id="37" name="Прямая со стрелкой 36"/>
          <p:cNvCxnSpPr>
            <a:stCxn id="4112" idx="3"/>
          </p:cNvCxnSpPr>
          <p:nvPr/>
        </p:nvCxnSpPr>
        <p:spPr>
          <a:xfrm flipV="1">
            <a:off x="6858000" y="4343400"/>
            <a:ext cx="381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4" name="TextBox 37"/>
          <p:cNvSpPr txBox="1">
            <a:spLocks noChangeArrowheads="1"/>
          </p:cNvSpPr>
          <p:nvPr/>
        </p:nvSpPr>
        <p:spPr bwMode="auto">
          <a:xfrm>
            <a:off x="7315200" y="4114800"/>
            <a:ext cx="1676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Идеи Планка</a:t>
            </a:r>
          </a:p>
        </p:txBody>
      </p:sp>
      <p:sp>
        <p:nvSpPr>
          <p:cNvPr id="39" name="Правая фигурная скобка 38"/>
          <p:cNvSpPr/>
          <p:nvPr/>
        </p:nvSpPr>
        <p:spPr>
          <a:xfrm rot="5400000">
            <a:off x="3848100" y="1790700"/>
            <a:ext cx="838200" cy="73152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16" name="TextBox 39"/>
          <p:cNvSpPr txBox="1">
            <a:spLocks noChangeArrowheads="1"/>
          </p:cNvSpPr>
          <p:nvPr/>
        </p:nvSpPr>
        <p:spPr bwMode="auto">
          <a:xfrm>
            <a:off x="1371600" y="5867400"/>
            <a:ext cx="594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/>
              <a:t>Квантовая физика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28600" y="304800"/>
            <a:ext cx="8686800" cy="6400800"/>
          </a:xfrm>
          <a:prstGeom prst="roundRect">
            <a:avLst/>
          </a:prstGeom>
          <a:solidFill>
            <a:srgbClr val="CC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5" name="TextBox 1"/>
          <p:cNvSpPr txBox="1">
            <a:spLocks noChangeArrowheads="1"/>
          </p:cNvSpPr>
          <p:nvPr/>
        </p:nvSpPr>
        <p:spPr bwMode="auto">
          <a:xfrm>
            <a:off x="1524000" y="228600"/>
            <a:ext cx="4038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/>
              <a:t>Ядро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размеры – 10</a:t>
            </a:r>
            <a:r>
              <a:rPr lang="ru-RU" altLang="ru-RU" sz="2400" b="1" baseline="30000"/>
              <a:t>-14</a:t>
            </a:r>
            <a:r>
              <a:rPr lang="ru-RU" altLang="ru-RU" sz="2400" b="1"/>
              <a:t> – 10</a:t>
            </a:r>
            <a:r>
              <a:rPr lang="ru-RU" altLang="ru-RU" sz="2400" b="1" baseline="30000"/>
              <a:t>-15</a:t>
            </a:r>
            <a:r>
              <a:rPr lang="ru-RU" altLang="ru-RU" sz="2400" b="1"/>
              <a:t> м</a:t>
            </a:r>
            <a:r>
              <a:rPr lang="ru-RU" altLang="ru-RU" sz="2400" b="1" baseline="30000"/>
              <a:t>  </a:t>
            </a:r>
            <a:r>
              <a:rPr lang="ru-RU" altLang="ru-RU" sz="2400" b="1"/>
              <a:t> 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3505200" y="1371600"/>
            <a:ext cx="0" cy="838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7" name="TextBox 4"/>
          <p:cNvSpPr txBox="1">
            <a:spLocks noChangeArrowheads="1"/>
          </p:cNvSpPr>
          <p:nvPr/>
        </p:nvSpPr>
        <p:spPr bwMode="auto">
          <a:xfrm>
            <a:off x="609600" y="2133600"/>
            <a:ext cx="8153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Протоно-нейтронная модель – </a:t>
            </a:r>
            <a:r>
              <a:rPr lang="ru-RU" altLang="ru-RU" sz="2400"/>
              <a:t>1932 г. Д.Д.</a:t>
            </a:r>
            <a:r>
              <a:rPr lang="ru-RU" altLang="ru-RU" sz="2400">
                <a:hlinkClick r:id="rId2" action="ppaction://hlinksldjump"/>
              </a:rPr>
              <a:t>Иваненко</a:t>
            </a:r>
            <a:r>
              <a:rPr lang="ru-RU" altLang="ru-RU" sz="2400"/>
              <a:t> и В.Гейзенберг</a:t>
            </a:r>
          </a:p>
        </p:txBody>
      </p:sp>
      <p:sp>
        <p:nvSpPr>
          <p:cNvPr id="5128" name="TextBox 5"/>
          <p:cNvSpPr txBox="1">
            <a:spLocks noChangeArrowheads="1"/>
          </p:cNvSpPr>
          <p:nvPr/>
        </p:nvSpPr>
        <p:spPr bwMode="auto">
          <a:xfrm>
            <a:off x="5334000" y="990600"/>
            <a:ext cx="3657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(протон – 1919 г. Э. Резерфорд, нейтрон – 1932 г. Д.Чедвик)</a:t>
            </a:r>
          </a:p>
        </p:txBody>
      </p:sp>
      <p:sp>
        <p:nvSpPr>
          <p:cNvPr id="5129" name="TextBox 6"/>
          <p:cNvSpPr txBox="1">
            <a:spLocks noChangeArrowheads="1"/>
          </p:cNvSpPr>
          <p:nvPr/>
        </p:nvSpPr>
        <p:spPr bwMode="auto">
          <a:xfrm>
            <a:off x="762000" y="3048000"/>
            <a:ext cx="8001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В микромире реальность различается в зависимости от того, наблюдаем мы её или нет.</a:t>
            </a:r>
            <a:r>
              <a:rPr lang="ru-RU" altLang="ru-RU" sz="2400"/>
              <a:t> </a:t>
            </a:r>
            <a:r>
              <a:rPr lang="ru-RU" altLang="ru-RU" sz="2400" b="1"/>
              <a:t>«То, что мы наблюдаем, - это не сама природа, а природа, которая выступает в том виде, в каком она выявляется благодаря нашему способу постановки вопросов» (Гейзенберг).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Описание объекта нельзя считать, как раньше, "обособленным" от процесса наблюдения. 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3277394" y="2818606"/>
            <a:ext cx="457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838200" y="304800"/>
            <a:ext cx="8001000" cy="3581400"/>
          </a:xfrm>
          <a:prstGeom prst="wedgeRoundRectCallout">
            <a:avLst>
              <a:gd name="adj1" fmla="val -43262"/>
              <a:gd name="adj2" fmla="val 70798"/>
              <a:gd name="adj3" fmla="val 16667"/>
            </a:avLst>
          </a:prstGeom>
          <a:solidFill>
            <a:srgbClr val="CC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47800" y="685800"/>
            <a:ext cx="6778908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dirty="0">
                <a:ln w="18415" cmpd="sng">
                  <a:solidFill>
                    <a:srgbClr val="003300"/>
                  </a:solidFill>
                  <a:prstDash val="solid"/>
                </a:ln>
                <a:solidFill>
                  <a:srgbClr val="006600"/>
                </a:solidFill>
              </a:rPr>
              <a:t>КАК </a:t>
            </a:r>
            <a:r>
              <a:rPr lang="ru-RU" sz="5400" dirty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00FF"/>
                </a:solidFill>
              </a:rPr>
              <a:t> </a:t>
            </a:r>
          </a:p>
          <a:p>
            <a:pPr algn="ctr">
              <a:defRPr/>
            </a:pPr>
            <a:r>
              <a:rPr lang="ru-RU" sz="5400" dirty="0">
                <a:ln w="18415" cmpd="sng">
                  <a:solidFill>
                    <a:srgbClr val="990033"/>
                  </a:solidFill>
                  <a:prstDash val="solid"/>
                </a:ln>
                <a:solidFill>
                  <a:srgbClr val="C00000"/>
                </a:solidFill>
              </a:rPr>
              <a:t>изучать  микромир ?</a:t>
            </a:r>
          </a:p>
        </p:txBody>
      </p:sp>
      <p:pic>
        <p:nvPicPr>
          <p:cNvPr id="6150" name="Рисунок 2" descr="baby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43400"/>
            <a:ext cx="172402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600200" y="533400"/>
            <a:ext cx="6324600" cy="46166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/>
              <a:t>МЕТОДЫ РЕГИСТРАЦИИ ЧАСТИЦ</a:t>
            </a: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H="1">
            <a:off x="1295400" y="1143000"/>
            <a:ext cx="838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52400" y="2362200"/>
            <a:ext cx="2057400" cy="101566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/>
              <a:t>Метод сцинтилляций (вспышек)</a:t>
            </a:r>
          </a:p>
        </p:txBody>
      </p:sp>
      <p:sp>
        <p:nvSpPr>
          <p:cNvPr id="7177" name="Line 7"/>
          <p:cNvSpPr>
            <a:spLocks noChangeShapeType="1"/>
          </p:cNvSpPr>
          <p:nvPr/>
        </p:nvSpPr>
        <p:spPr bwMode="auto">
          <a:xfrm>
            <a:off x="1295400" y="3429000"/>
            <a:ext cx="685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228600" y="4343400"/>
            <a:ext cx="4038600" cy="193899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/>
              <a:t>Частицы, попадающие на экран, покрытый специальным слоем, вызывают вспышки, которые наблюдаются с помощью микроскопа.</a:t>
            </a:r>
            <a:r>
              <a:rPr lang="ru-RU" sz="2000" dirty="0"/>
              <a:t> </a:t>
            </a:r>
          </a:p>
        </p:txBody>
      </p:sp>
      <p:sp>
        <p:nvSpPr>
          <p:cNvPr id="7181" name="Line 10"/>
          <p:cNvSpPr>
            <a:spLocks noChangeShapeType="1"/>
          </p:cNvSpPr>
          <p:nvPr/>
        </p:nvSpPr>
        <p:spPr bwMode="auto">
          <a:xfrm flipH="1">
            <a:off x="3505200" y="1143000"/>
            <a:ext cx="5334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2" name="Text Box 11"/>
          <p:cNvSpPr txBox="1">
            <a:spLocks noChangeArrowheads="1"/>
          </p:cNvSpPr>
          <p:nvPr/>
        </p:nvSpPr>
        <p:spPr bwMode="auto">
          <a:xfrm>
            <a:off x="2590800" y="2362200"/>
            <a:ext cx="1905000" cy="101566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/>
              <a:t>Метод ударной ионизации</a:t>
            </a:r>
          </a:p>
        </p:txBody>
      </p:sp>
      <p:sp>
        <p:nvSpPr>
          <p:cNvPr id="7185" name="Line 12"/>
          <p:cNvSpPr>
            <a:spLocks noChangeShapeType="1"/>
          </p:cNvSpPr>
          <p:nvPr/>
        </p:nvSpPr>
        <p:spPr bwMode="auto">
          <a:xfrm>
            <a:off x="3657600" y="3429000"/>
            <a:ext cx="1981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4" name="Text Box 13"/>
          <p:cNvSpPr txBox="1">
            <a:spLocks noChangeArrowheads="1"/>
          </p:cNvSpPr>
          <p:nvPr/>
        </p:nvSpPr>
        <p:spPr bwMode="auto">
          <a:xfrm>
            <a:off x="4495800" y="4343400"/>
            <a:ext cx="2209800" cy="707886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/>
              <a:t>Газоразрядный счетчик</a:t>
            </a:r>
            <a:r>
              <a:rPr lang="ru-RU" sz="2000" b="1" dirty="0">
                <a:hlinkClick r:id="rId2" action="ppaction://hlinkfile"/>
              </a:rPr>
              <a:t> </a:t>
            </a:r>
            <a:r>
              <a:rPr lang="ru-RU" sz="2000" b="1" dirty="0"/>
              <a:t>Гейгера</a:t>
            </a:r>
          </a:p>
        </p:txBody>
      </p:sp>
      <p:sp>
        <p:nvSpPr>
          <p:cNvPr id="7189" name="Line 14"/>
          <p:cNvSpPr>
            <a:spLocks noChangeShapeType="1"/>
          </p:cNvSpPr>
          <p:nvPr/>
        </p:nvSpPr>
        <p:spPr bwMode="auto">
          <a:xfrm flipH="1">
            <a:off x="5638800" y="1143000"/>
            <a:ext cx="1524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6" name="Text Box 15"/>
          <p:cNvSpPr txBox="1">
            <a:spLocks noChangeArrowheads="1"/>
          </p:cNvSpPr>
          <p:nvPr/>
        </p:nvSpPr>
        <p:spPr bwMode="auto">
          <a:xfrm>
            <a:off x="4648200" y="2362200"/>
            <a:ext cx="1905000" cy="101566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/>
              <a:t>Конденсация пара на ионах</a:t>
            </a:r>
          </a:p>
        </p:txBody>
      </p:sp>
      <p:sp>
        <p:nvSpPr>
          <p:cNvPr id="7193" name="Line 16"/>
          <p:cNvSpPr>
            <a:spLocks noChangeShapeType="1"/>
          </p:cNvSpPr>
          <p:nvPr/>
        </p:nvSpPr>
        <p:spPr bwMode="auto">
          <a:xfrm>
            <a:off x="5791200" y="3429000"/>
            <a:ext cx="20574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8" name="Text Box 17"/>
          <p:cNvSpPr txBox="1">
            <a:spLocks noChangeArrowheads="1"/>
          </p:cNvSpPr>
          <p:nvPr/>
        </p:nvSpPr>
        <p:spPr bwMode="auto">
          <a:xfrm>
            <a:off x="6934200" y="4343400"/>
            <a:ext cx="1981200" cy="13208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/>
              <a:t>Камера Вильсона  и пузырьковая камера</a:t>
            </a:r>
          </a:p>
        </p:txBody>
      </p:sp>
      <p:sp>
        <p:nvSpPr>
          <p:cNvPr id="7197" name="Line 18"/>
          <p:cNvSpPr>
            <a:spLocks noChangeShapeType="1"/>
          </p:cNvSpPr>
          <p:nvPr/>
        </p:nvSpPr>
        <p:spPr bwMode="auto">
          <a:xfrm>
            <a:off x="7391400" y="1143000"/>
            <a:ext cx="5334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0" name="Text Box 19"/>
          <p:cNvSpPr txBox="1">
            <a:spLocks noChangeArrowheads="1"/>
          </p:cNvSpPr>
          <p:nvPr/>
        </p:nvSpPr>
        <p:spPr bwMode="auto">
          <a:xfrm>
            <a:off x="6781800" y="2362200"/>
            <a:ext cx="2209800" cy="101566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/>
              <a:t>Метод толстослойных фотоэмульсий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AutoShape 6"/>
          <p:cNvSpPr>
            <a:spLocks noChangeArrowheads="1"/>
          </p:cNvSpPr>
          <p:nvPr/>
        </p:nvSpPr>
        <p:spPr bwMode="auto">
          <a:xfrm rot="16200000">
            <a:off x="6438900" y="3086100"/>
            <a:ext cx="1905000" cy="1371600"/>
          </a:xfrm>
          <a:custGeom>
            <a:avLst/>
            <a:gdLst>
              <a:gd name="G0" fmla="+- 2682 0 0"/>
              <a:gd name="G1" fmla="+- 21600 0 2682"/>
              <a:gd name="G2" fmla="*/ 2682 1 2"/>
              <a:gd name="G3" fmla="+- 21600 0 G2"/>
              <a:gd name="G4" fmla="+/ 2682 21600 2"/>
              <a:gd name="G5" fmla="+/ G1 0 2"/>
              <a:gd name="G6" fmla="*/ 21600 21600 2682"/>
              <a:gd name="G7" fmla="*/ G6 1 2"/>
              <a:gd name="G8" fmla="+- 21600 0 G7"/>
              <a:gd name="G9" fmla="*/ 21600 1 2"/>
              <a:gd name="G10" fmla="+- 2682 0 G9"/>
              <a:gd name="G11" fmla="?: G10 G8 0"/>
              <a:gd name="G12" fmla="?: G10 G7 21600"/>
              <a:gd name="T0" fmla="*/ 20259 w 21600"/>
              <a:gd name="T1" fmla="*/ 10800 h 21600"/>
              <a:gd name="T2" fmla="*/ 10800 w 21600"/>
              <a:gd name="T3" fmla="*/ 21600 h 21600"/>
              <a:gd name="T4" fmla="*/ 1341 w 21600"/>
              <a:gd name="T5" fmla="*/ 10800 h 21600"/>
              <a:gd name="T6" fmla="*/ 10800 w 21600"/>
              <a:gd name="T7" fmla="*/ 0 h 21600"/>
              <a:gd name="T8" fmla="*/ 3141 w 21600"/>
              <a:gd name="T9" fmla="*/ 3141 h 21600"/>
              <a:gd name="T10" fmla="*/ 18459 w 21600"/>
              <a:gd name="T11" fmla="*/ 1845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682" y="21600"/>
                </a:lnTo>
                <a:lnTo>
                  <a:pt x="18918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195" name="Oval 9" descr="80%"/>
          <p:cNvSpPr>
            <a:spLocks noChangeArrowheads="1"/>
          </p:cNvSpPr>
          <p:nvPr/>
        </p:nvSpPr>
        <p:spPr bwMode="auto">
          <a:xfrm>
            <a:off x="7010400" y="3352800"/>
            <a:ext cx="685800" cy="685800"/>
          </a:xfrm>
          <a:prstGeom prst="ellipse">
            <a:avLst/>
          </a:prstGeom>
          <a:pattFill prst="pct80">
            <a:fgClr>
              <a:schemeClr val="bg1"/>
            </a:fgClr>
            <a:bgClr>
              <a:srgbClr val="777777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447800" y="228600"/>
            <a:ext cx="5867400" cy="46166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/>
              <a:t>СЦИНТИЛЛЯЦИОННЫЙ СЧЕТЧИК</a:t>
            </a: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 rot="5400000">
            <a:off x="4743450" y="3333750"/>
            <a:ext cx="190500" cy="685800"/>
          </a:xfrm>
          <a:prstGeom prst="can">
            <a:avLst>
              <a:gd name="adj" fmla="val 84550"/>
            </a:avLst>
          </a:prstGeom>
          <a:gradFill rotWithShape="1">
            <a:gsLst>
              <a:gs pos="0">
                <a:schemeClr val="accent1"/>
              </a:gs>
              <a:gs pos="100000">
                <a:srgbClr val="B2B2B2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5105400" y="3657600"/>
            <a:ext cx="2286000" cy="76200"/>
          </a:xfrm>
          <a:prstGeom prst="can">
            <a:avLst>
              <a:gd name="adj" fmla="val 25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201" name="AutoShape 10"/>
          <p:cNvSpPr>
            <a:spLocks noChangeArrowheads="1"/>
          </p:cNvSpPr>
          <p:nvPr/>
        </p:nvSpPr>
        <p:spPr bwMode="auto">
          <a:xfrm rot="-5400000">
            <a:off x="8343900" y="3314700"/>
            <a:ext cx="381000" cy="762000"/>
          </a:xfrm>
          <a:prstGeom prst="can">
            <a:avLst>
              <a:gd name="adj" fmla="val 50000"/>
            </a:avLst>
          </a:prstGeom>
          <a:gradFill rotWithShape="1">
            <a:gsLst>
              <a:gs pos="0">
                <a:srgbClr val="DDDDDD"/>
              </a:gs>
              <a:gs pos="100000">
                <a:srgbClr val="777777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202" name="AutoShape 12"/>
          <p:cNvSpPr>
            <a:spLocks noChangeArrowheads="1"/>
          </p:cNvSpPr>
          <p:nvPr/>
        </p:nvSpPr>
        <p:spPr bwMode="auto">
          <a:xfrm>
            <a:off x="8763000" y="3505200"/>
            <a:ext cx="228600" cy="381000"/>
          </a:xfrm>
          <a:prstGeom prst="flowChartDelay">
            <a:avLst/>
          </a:prstGeom>
          <a:gradFill rotWithShape="1">
            <a:gsLst>
              <a:gs pos="0">
                <a:srgbClr val="DDDDDD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203" name="Text Box 13"/>
          <p:cNvSpPr txBox="1">
            <a:spLocks noChangeArrowheads="1"/>
          </p:cNvSpPr>
          <p:nvPr/>
        </p:nvSpPr>
        <p:spPr bwMode="auto">
          <a:xfrm>
            <a:off x="8534400" y="2971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/>
              <a:t>м</a:t>
            </a:r>
          </a:p>
        </p:txBody>
      </p:sp>
      <p:sp>
        <p:nvSpPr>
          <p:cNvPr id="8204" name="Text Box 14"/>
          <p:cNvSpPr txBox="1">
            <a:spLocks noChangeArrowheads="1"/>
          </p:cNvSpPr>
          <p:nvPr/>
        </p:nvSpPr>
        <p:spPr bwMode="auto">
          <a:xfrm>
            <a:off x="7391400" y="2438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/>
              <a:t>э</a:t>
            </a:r>
          </a:p>
        </p:txBody>
      </p:sp>
      <p:sp>
        <p:nvSpPr>
          <p:cNvPr id="7179" name="Text Box 15"/>
          <p:cNvSpPr txBox="1">
            <a:spLocks noChangeArrowheads="1"/>
          </p:cNvSpPr>
          <p:nvPr/>
        </p:nvSpPr>
        <p:spPr bwMode="auto">
          <a:xfrm>
            <a:off x="381000" y="1600200"/>
            <a:ext cx="3810000" cy="363176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dirty="0"/>
              <a:t>В 1903 г. </a:t>
            </a:r>
            <a:r>
              <a:rPr lang="ru-RU" sz="2000" dirty="0" err="1"/>
              <a:t>У.Крупс</a:t>
            </a:r>
            <a:r>
              <a:rPr lang="ru-RU" sz="2000" dirty="0"/>
              <a:t> заметил, что </a:t>
            </a:r>
            <a:r>
              <a:rPr lang="el-GR" sz="2000" dirty="0">
                <a:cs typeface="Arial" charset="0"/>
              </a:rPr>
              <a:t>α</a:t>
            </a:r>
            <a:r>
              <a:rPr lang="ru-RU" sz="2000" dirty="0">
                <a:cs typeface="Arial" charset="0"/>
              </a:rPr>
              <a:t>-частицы, испускаемые радиоактивным препаратом, попадая на покрытый сернистым цинком экран, вызывают свечение. Вспышки наблюдали с помощью микроскопа.</a:t>
            </a:r>
          </a:p>
          <a:p>
            <a:pPr>
              <a:spcBef>
                <a:spcPct val="50000"/>
              </a:spcBef>
              <a:defRPr/>
            </a:pPr>
            <a:r>
              <a:rPr lang="ru-RU" sz="2000" dirty="0">
                <a:cs typeface="Arial" charset="0"/>
              </a:rPr>
              <a:t>Недостаток – небольшая точность подсчета, субъективность наблюдения.</a:t>
            </a:r>
            <a:r>
              <a:rPr lang="ru-RU" sz="2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524000" y="228600"/>
            <a:ext cx="5562600" cy="83099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/>
              <a:t>ГАЗОРАЗРЯДНЫЙ СЧЕТЧИК ГЕЙГЕРА</a:t>
            </a:r>
          </a:p>
        </p:txBody>
      </p:sp>
      <p:sp>
        <p:nvSpPr>
          <p:cNvPr id="9221" name="Line 25"/>
          <p:cNvSpPr>
            <a:spLocks noChangeShapeType="1"/>
          </p:cNvSpPr>
          <p:nvPr/>
        </p:nvSpPr>
        <p:spPr bwMode="auto">
          <a:xfrm flipH="1">
            <a:off x="2590800" y="19812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9222" name="Группа 26"/>
          <p:cNvGrpSpPr>
            <a:grpSpLocks/>
          </p:cNvGrpSpPr>
          <p:nvPr/>
        </p:nvGrpSpPr>
        <p:grpSpPr bwMode="auto">
          <a:xfrm>
            <a:off x="152400" y="1524000"/>
            <a:ext cx="4267200" cy="3505200"/>
            <a:chOff x="228600" y="762000"/>
            <a:chExt cx="4419600" cy="3505200"/>
          </a:xfrm>
        </p:grpSpPr>
        <p:sp>
          <p:nvSpPr>
            <p:cNvPr id="6149" name="AutoShape 5"/>
            <p:cNvSpPr>
              <a:spLocks noChangeArrowheads="1"/>
            </p:cNvSpPr>
            <p:nvPr/>
          </p:nvSpPr>
          <p:spPr bwMode="auto">
            <a:xfrm>
              <a:off x="685687" y="1447800"/>
              <a:ext cx="2972707" cy="10668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1EDFF"/>
                </a:gs>
                <a:gs pos="50000">
                  <a:schemeClr val="bg1"/>
                </a:gs>
                <a:gs pos="100000">
                  <a:srgbClr val="D1ED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7" name="Rectangle 6"/>
            <p:cNvSpPr>
              <a:spLocks noChangeArrowheads="1"/>
            </p:cNvSpPr>
            <p:nvPr/>
          </p:nvSpPr>
          <p:spPr bwMode="auto">
            <a:xfrm>
              <a:off x="1066800" y="1676400"/>
              <a:ext cx="2209800" cy="609600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9228" name="Line 7"/>
            <p:cNvSpPr>
              <a:spLocks noChangeShapeType="1"/>
            </p:cNvSpPr>
            <p:nvPr/>
          </p:nvSpPr>
          <p:spPr bwMode="auto">
            <a:xfrm>
              <a:off x="685800" y="1981200"/>
              <a:ext cx="3581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9" name="Line 8"/>
            <p:cNvSpPr>
              <a:spLocks noChangeShapeType="1"/>
            </p:cNvSpPr>
            <p:nvPr/>
          </p:nvSpPr>
          <p:spPr bwMode="auto">
            <a:xfrm>
              <a:off x="4267200" y="1981200"/>
              <a:ext cx="0" cy="198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0" name="Line 10"/>
            <p:cNvSpPr>
              <a:spLocks noChangeShapeType="1"/>
            </p:cNvSpPr>
            <p:nvPr/>
          </p:nvSpPr>
          <p:spPr bwMode="auto">
            <a:xfrm>
              <a:off x="3352800" y="3962400"/>
              <a:ext cx="914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1" name="Line 11"/>
            <p:cNvSpPr>
              <a:spLocks noChangeShapeType="1"/>
            </p:cNvSpPr>
            <p:nvPr/>
          </p:nvSpPr>
          <p:spPr bwMode="auto">
            <a:xfrm>
              <a:off x="3505200" y="3810000"/>
              <a:ext cx="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2" name="Line 12"/>
            <p:cNvSpPr>
              <a:spLocks noChangeShapeType="1"/>
            </p:cNvSpPr>
            <p:nvPr/>
          </p:nvSpPr>
          <p:spPr bwMode="auto">
            <a:xfrm>
              <a:off x="3657600" y="3581400"/>
              <a:ext cx="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3" name="Line 13"/>
            <p:cNvSpPr>
              <a:spLocks noChangeShapeType="1"/>
            </p:cNvSpPr>
            <p:nvPr/>
          </p:nvSpPr>
          <p:spPr bwMode="auto">
            <a:xfrm>
              <a:off x="2895600" y="3962400"/>
              <a:ext cx="457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4" name="Line 14"/>
            <p:cNvSpPr>
              <a:spLocks noChangeShapeType="1"/>
            </p:cNvSpPr>
            <p:nvPr/>
          </p:nvSpPr>
          <p:spPr bwMode="auto">
            <a:xfrm flipH="1">
              <a:off x="1600200" y="3962400"/>
              <a:ext cx="1295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5" name="Line 15"/>
            <p:cNvSpPr>
              <a:spLocks noChangeShapeType="1"/>
            </p:cNvSpPr>
            <p:nvPr/>
          </p:nvSpPr>
          <p:spPr bwMode="auto">
            <a:xfrm>
              <a:off x="2895600" y="3581400"/>
              <a:ext cx="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6" name="Line 16"/>
            <p:cNvSpPr>
              <a:spLocks noChangeShapeType="1"/>
            </p:cNvSpPr>
            <p:nvPr/>
          </p:nvSpPr>
          <p:spPr bwMode="auto">
            <a:xfrm>
              <a:off x="2743200" y="3810000"/>
              <a:ext cx="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7" name="Line 17"/>
            <p:cNvSpPr>
              <a:spLocks noChangeShapeType="1"/>
            </p:cNvSpPr>
            <p:nvPr/>
          </p:nvSpPr>
          <p:spPr bwMode="auto">
            <a:xfrm flipV="1">
              <a:off x="2362200" y="3810000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8" name="Rectangle 18"/>
            <p:cNvSpPr>
              <a:spLocks noChangeArrowheads="1"/>
            </p:cNvSpPr>
            <p:nvPr/>
          </p:nvSpPr>
          <p:spPr bwMode="auto">
            <a:xfrm>
              <a:off x="2286000" y="3200400"/>
              <a:ext cx="152400" cy="609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9239" name="Line 19"/>
            <p:cNvSpPr>
              <a:spLocks noChangeShapeType="1"/>
            </p:cNvSpPr>
            <p:nvPr/>
          </p:nvSpPr>
          <p:spPr bwMode="auto">
            <a:xfrm flipV="1">
              <a:off x="2362200" y="2286000"/>
              <a:ext cx="0" cy="914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0" name="Line 20"/>
            <p:cNvSpPr>
              <a:spLocks noChangeShapeType="1"/>
            </p:cNvSpPr>
            <p:nvPr/>
          </p:nvSpPr>
          <p:spPr bwMode="auto">
            <a:xfrm flipH="1">
              <a:off x="1600200" y="3048000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1" name="Line 21"/>
            <p:cNvSpPr>
              <a:spLocks noChangeShapeType="1"/>
            </p:cNvSpPr>
            <p:nvPr/>
          </p:nvSpPr>
          <p:spPr bwMode="auto">
            <a:xfrm flipV="1">
              <a:off x="990600" y="2286000"/>
              <a:ext cx="3810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2" name="Text Box 22"/>
            <p:cNvSpPr txBox="1">
              <a:spLocks noChangeArrowheads="1"/>
            </p:cNvSpPr>
            <p:nvPr/>
          </p:nvSpPr>
          <p:spPr bwMode="auto">
            <a:xfrm>
              <a:off x="381000" y="2667000"/>
              <a:ext cx="9144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800" b="1"/>
                <a:t>катод</a:t>
              </a:r>
            </a:p>
          </p:txBody>
        </p:sp>
        <p:sp>
          <p:nvSpPr>
            <p:cNvPr id="9243" name="Line 23"/>
            <p:cNvSpPr>
              <a:spLocks noChangeShapeType="1"/>
            </p:cNvSpPr>
            <p:nvPr/>
          </p:nvSpPr>
          <p:spPr bwMode="auto">
            <a:xfrm flipV="1">
              <a:off x="3276600" y="1981200"/>
              <a:ext cx="15240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4" name="Text Box 24"/>
            <p:cNvSpPr txBox="1">
              <a:spLocks noChangeArrowheads="1"/>
            </p:cNvSpPr>
            <p:nvPr/>
          </p:nvSpPr>
          <p:spPr bwMode="auto">
            <a:xfrm>
              <a:off x="2819400" y="2819400"/>
              <a:ext cx="9144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800" b="1"/>
                <a:t>анод</a:t>
              </a:r>
            </a:p>
          </p:txBody>
        </p:sp>
        <p:sp>
          <p:nvSpPr>
            <p:cNvPr id="9245" name="Text Box 26"/>
            <p:cNvSpPr txBox="1">
              <a:spLocks noChangeArrowheads="1"/>
            </p:cNvSpPr>
            <p:nvPr/>
          </p:nvSpPr>
          <p:spPr bwMode="auto">
            <a:xfrm>
              <a:off x="3048000" y="762000"/>
              <a:ext cx="16002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800" b="1"/>
                <a:t>стеклянная трубка</a:t>
              </a:r>
            </a:p>
          </p:txBody>
        </p:sp>
        <p:sp>
          <p:nvSpPr>
            <p:cNvPr id="9246" name="Text Box 27"/>
            <p:cNvSpPr txBox="1">
              <a:spLocks noChangeArrowheads="1"/>
            </p:cNvSpPr>
            <p:nvPr/>
          </p:nvSpPr>
          <p:spPr bwMode="auto">
            <a:xfrm>
              <a:off x="228600" y="3124200"/>
              <a:ext cx="1828800" cy="91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800" b="1"/>
                <a:t>К усилителю и счетному устройству</a:t>
              </a:r>
            </a:p>
          </p:txBody>
        </p:sp>
        <p:sp>
          <p:nvSpPr>
            <p:cNvPr id="9247" name="Text Box 28"/>
            <p:cNvSpPr txBox="1">
              <a:spLocks noChangeArrowheads="1"/>
            </p:cNvSpPr>
            <p:nvPr/>
          </p:nvSpPr>
          <p:spPr bwMode="auto">
            <a:xfrm>
              <a:off x="2438400" y="3352800"/>
              <a:ext cx="3048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1800" b="1"/>
                <a:t>R</a:t>
              </a:r>
              <a:endParaRPr lang="ru-RU" altLang="ru-RU" sz="1800" b="1"/>
            </a:p>
          </p:txBody>
        </p:sp>
      </p:grpSp>
      <p:sp>
        <p:nvSpPr>
          <p:cNvPr id="8218" name="Text Box 29"/>
          <p:cNvSpPr txBox="1">
            <a:spLocks noChangeArrowheads="1"/>
          </p:cNvSpPr>
          <p:nvPr/>
        </p:nvSpPr>
        <p:spPr bwMode="auto">
          <a:xfrm>
            <a:off x="4572000" y="1371600"/>
            <a:ext cx="4343400" cy="4555093"/>
          </a:xfrm>
          <a:prstGeom prst="rect">
            <a:avLst/>
          </a:prstGeom>
          <a:solidFill>
            <a:srgbClr val="CCFFCC"/>
          </a:solidFill>
          <a:ln w="381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dirty="0"/>
              <a:t>Заряженная частица, пролетающая в газе, отрывает у атома электрон, образуя ионы и электроны. Электрическое поле ускоряет электроны до энергии, при которой начинается ударная ионизация. Чтобы счетчик мог регистрировать каждую частицу, надо своевременно прекращать лавинный разряд. Это достигается примесями, добавленными к инертному газу.</a:t>
            </a:r>
          </a:p>
          <a:p>
            <a:pPr>
              <a:spcBef>
                <a:spcPct val="50000"/>
              </a:spcBef>
              <a:defRPr/>
            </a:pPr>
            <a:r>
              <a:rPr lang="ru-RU" sz="2000" dirty="0"/>
              <a:t>Скорость счета 10</a:t>
            </a:r>
            <a:r>
              <a:rPr lang="ru-RU" sz="2000" baseline="30000" dirty="0"/>
              <a:t>4</a:t>
            </a:r>
            <a:r>
              <a:rPr lang="ru-RU" sz="2000" dirty="0"/>
              <a:t> частиц в секунду.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9298422_geig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905000"/>
            <a:ext cx="2518196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geig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533400"/>
            <a:ext cx="4591050" cy="203842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Рисунок 3" descr="счетчик гейгер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429000"/>
            <a:ext cx="3879685" cy="2881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295400" y="5334000"/>
            <a:ext cx="1752600" cy="400110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hlinkClick r:id="rId5" action="ppaction://hlinksldjump"/>
              </a:rPr>
              <a:t>Гейгер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</TotalTime>
  <Words>1081</Words>
  <Application>Microsoft Office PowerPoint</Application>
  <PresentationFormat>Экран (4:3)</PresentationFormat>
  <Paragraphs>100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Демокрит</vt:lpstr>
      <vt:lpstr>Э. Резерфорд</vt:lpstr>
      <vt:lpstr>Модель Томсона</vt:lpstr>
      <vt:lpstr>Планетарная модель атома</vt:lpstr>
      <vt:lpstr>Д.Д.Иваненко и В. Гейзенберг</vt:lpstr>
      <vt:lpstr>Э. О. Лоуренс</vt:lpstr>
      <vt:lpstr>Д.Глезер</vt:lpstr>
      <vt:lpstr>Вильсон</vt:lpstr>
      <vt:lpstr>Гейгер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75</cp:revision>
  <cp:lastPrinted>1601-01-01T00:00:00Z</cp:lastPrinted>
  <dcterms:created xsi:type="dcterms:W3CDTF">1601-01-01T00:00:00Z</dcterms:created>
  <dcterms:modified xsi:type="dcterms:W3CDTF">2016-10-14T11:45:56Z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