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3" r:id="rId15"/>
    <p:sldId id="269" r:id="rId16"/>
    <p:sldId id="282" r:id="rId17"/>
    <p:sldId id="270" r:id="rId18"/>
    <p:sldId id="272" r:id="rId19"/>
    <p:sldId id="284" r:id="rId20"/>
    <p:sldId id="285" r:id="rId21"/>
    <p:sldId id="271" r:id="rId22"/>
    <p:sldId id="286" r:id="rId23"/>
    <p:sldId id="273" r:id="rId24"/>
    <p:sldId id="292" r:id="rId25"/>
    <p:sldId id="293" r:id="rId26"/>
    <p:sldId id="274" r:id="rId27"/>
    <p:sldId id="276" r:id="rId28"/>
    <p:sldId id="291" r:id="rId29"/>
    <p:sldId id="277" r:id="rId30"/>
    <p:sldId id="278" r:id="rId31"/>
    <p:sldId id="289" r:id="rId32"/>
    <p:sldId id="290" r:id="rId33"/>
    <p:sldId id="279" r:id="rId34"/>
    <p:sldId id="280" r:id="rId35"/>
    <p:sldId id="287" r:id="rId36"/>
    <p:sldId id="288" r:id="rId37"/>
    <p:sldId id="28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FE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10" autoAdjust="0"/>
  </p:normalViewPr>
  <p:slideViewPr>
    <p:cSldViewPr>
      <p:cViewPr varScale="1">
        <p:scale>
          <a:sx n="84" d="100"/>
          <a:sy n="84" d="100"/>
        </p:scale>
        <p:origin x="-14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400">
                <a:solidFill>
                  <a:schemeClr val="tx2">
                    <a:lumMod val="75000"/>
                  </a:schemeClr>
                </a:solidFill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Старшая</a:t>
            </a:r>
            <a:r>
              <a:rPr lang="ru-RU" sz="2400" baseline="0" dirty="0" smtClean="0">
                <a:solidFill>
                  <a:schemeClr val="tx2">
                    <a:lumMod val="75000"/>
                  </a:schemeClr>
                </a:solidFill>
              </a:rPr>
              <a:t> группа №9 «</a:t>
            </a:r>
            <a:r>
              <a:rPr lang="ru-RU" sz="2400" baseline="0" dirty="0" err="1" smtClean="0">
                <a:solidFill>
                  <a:schemeClr val="tx2">
                    <a:lumMod val="75000"/>
                  </a:schemeClr>
                </a:solidFill>
              </a:rPr>
              <a:t>Смешарики</a:t>
            </a:r>
            <a:r>
              <a:rPr lang="ru-RU" sz="2400" baseline="0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c:rich>
      </c:tx>
    </c:title>
    <c:plotArea>
      <c:layout>
        <c:manualLayout>
          <c:layoutTarget val="inner"/>
          <c:xMode val="edge"/>
          <c:yMode val="edge"/>
          <c:x val="0.34267043836682243"/>
          <c:y val="0.17247035891262374"/>
          <c:w val="0.8367721228794136"/>
          <c:h val="0.59066043307086813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начало учебного года</c:v>
                </c:pt>
              </c:strCache>
            </c:strRef>
          </c:tx>
          <c:spPr>
            <a:solidFill>
              <a:schemeClr val="accent1"/>
            </a:solidFill>
            <a:ln w="1263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rgbClr val="FF0000"/>
              </a:solidFill>
              <a:ln w="12630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rgbClr val="46FE38"/>
              </a:solidFill>
              <a:ln w="1263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rgbClr val="00B0F0"/>
              </a:solidFill>
              <a:ln w="12630">
                <a:solidFill>
                  <a:schemeClr val="tx1"/>
                </a:solidFill>
                <a:prstDash val="solid"/>
              </a:ln>
            </c:spPr>
          </c:dPt>
          <c:dLbls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10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30">
              <a:solidFill>
                <a:schemeClr val="tx1"/>
              </a:solidFill>
              <a:prstDash val="solid"/>
            </a:ln>
          </c:spPr>
          <c:dLbls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2630">
              <a:solidFill>
                <a:schemeClr val="tx1"/>
              </a:solidFill>
              <a:prstDash val="solid"/>
            </a:ln>
          </c:spPr>
          <c:dLbls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  <c:firstSliceAng val="0"/>
      </c:pieChart>
      <c:spPr>
        <a:noFill/>
        <a:ln w="12630">
          <a:noFill/>
          <a:prstDash val="solid"/>
        </a:ln>
      </c:spPr>
    </c:plotArea>
    <c:legend>
      <c:legendPos val="b"/>
      <c:layout>
        <c:manualLayout>
          <c:xMode val="edge"/>
          <c:yMode val="edge"/>
          <c:x val="7.1720761565986973E-2"/>
          <c:y val="0.91295992678966376"/>
          <c:w val="0.90280933696087984"/>
          <c:h val="7.0373523194938448E-2"/>
        </c:manualLayout>
      </c:layout>
    </c:legend>
    <c:plotVisOnly val="1"/>
    <c:dispBlanksAs val="zero"/>
  </c:chart>
  <c:spPr>
    <a:noFill/>
    <a:ln>
      <a:noFill/>
    </a:ln>
  </c:spPr>
  <c:txPr>
    <a:bodyPr/>
    <a:lstStyle/>
    <a:p>
      <a:pPr>
        <a:defRPr sz="184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8DCC5-6205-4B49-BA3B-052824C0D86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DE024B-D9AE-410C-B19F-4D3E92099BC3}">
      <dgm:prSet phldrT="[Текст]" custT="1"/>
      <dgm:spPr/>
      <dgm:t>
        <a:bodyPr/>
        <a:lstStyle/>
        <a:p>
          <a:r>
            <a:rPr lang="ru-RU" sz="2000" dirty="0" smtClean="0"/>
            <a:t>ребенок</a:t>
          </a:r>
          <a:endParaRPr lang="ru-RU" sz="1100" dirty="0"/>
        </a:p>
      </dgm:t>
    </dgm:pt>
    <dgm:pt modelId="{CC3148B3-759A-49F3-98DF-D8139B6723D6}" type="parTrans" cxnId="{3E9F19A2-58A2-4DA7-B842-1102D63F29B0}">
      <dgm:prSet/>
      <dgm:spPr/>
      <dgm:t>
        <a:bodyPr/>
        <a:lstStyle/>
        <a:p>
          <a:endParaRPr lang="ru-RU"/>
        </a:p>
      </dgm:t>
    </dgm:pt>
    <dgm:pt modelId="{41B9C8DE-99B7-4567-951E-2ED3A0900E10}" type="sibTrans" cxnId="{3E9F19A2-58A2-4DA7-B842-1102D63F29B0}">
      <dgm:prSet/>
      <dgm:spPr/>
      <dgm:t>
        <a:bodyPr/>
        <a:lstStyle/>
        <a:p>
          <a:endParaRPr lang="ru-RU"/>
        </a:p>
      </dgm:t>
    </dgm:pt>
    <dgm:pt modelId="{2EC8D6B8-28A6-4951-AA7F-BE0578FBFD1F}">
      <dgm:prSet phldrT="[Текст]" custT="1"/>
      <dgm:spPr/>
      <dgm:t>
        <a:bodyPr/>
        <a:lstStyle/>
        <a:p>
          <a:r>
            <a:rPr lang="ru-RU" sz="1800" dirty="0" smtClean="0"/>
            <a:t>Возрастное соответствие упражнений</a:t>
          </a:r>
          <a:endParaRPr lang="ru-RU" sz="1800" dirty="0"/>
        </a:p>
      </dgm:t>
    </dgm:pt>
    <dgm:pt modelId="{3233D14B-9EE9-43DC-852D-51564DA04586}" type="parTrans" cxnId="{FD089523-18D5-4D34-A040-86C431FA2F17}">
      <dgm:prSet/>
      <dgm:spPr/>
      <dgm:t>
        <a:bodyPr/>
        <a:lstStyle/>
        <a:p>
          <a:endParaRPr lang="ru-RU"/>
        </a:p>
      </dgm:t>
    </dgm:pt>
    <dgm:pt modelId="{4E428C32-C49D-4B0C-A25E-D76F3056125F}" type="sibTrans" cxnId="{FD089523-18D5-4D34-A040-86C431FA2F17}">
      <dgm:prSet/>
      <dgm:spPr/>
      <dgm:t>
        <a:bodyPr/>
        <a:lstStyle/>
        <a:p>
          <a:endParaRPr lang="ru-RU"/>
        </a:p>
      </dgm:t>
    </dgm:pt>
    <dgm:pt modelId="{D5DD3B49-41D3-47AF-9C5F-C4CA63255627}">
      <dgm:prSet phldrT="[Текст]" custT="1"/>
      <dgm:spPr/>
      <dgm:t>
        <a:bodyPr/>
        <a:lstStyle/>
        <a:p>
          <a:r>
            <a:rPr lang="ru-RU" sz="1800" dirty="0" smtClean="0"/>
            <a:t>Русская интерпретация</a:t>
          </a:r>
          <a:endParaRPr lang="ru-RU" sz="1800" dirty="0"/>
        </a:p>
      </dgm:t>
    </dgm:pt>
    <dgm:pt modelId="{6D56D4B1-4F44-4764-AA39-52586EB18150}" type="parTrans" cxnId="{0FF9DE20-0D3C-4E23-9242-C184F61395B5}">
      <dgm:prSet/>
      <dgm:spPr/>
      <dgm:t>
        <a:bodyPr/>
        <a:lstStyle/>
        <a:p>
          <a:endParaRPr lang="ru-RU"/>
        </a:p>
      </dgm:t>
    </dgm:pt>
    <dgm:pt modelId="{3DEE6CCE-66E2-40AF-B026-7110FDABC783}" type="sibTrans" cxnId="{0FF9DE20-0D3C-4E23-9242-C184F61395B5}">
      <dgm:prSet/>
      <dgm:spPr/>
      <dgm:t>
        <a:bodyPr/>
        <a:lstStyle/>
        <a:p>
          <a:endParaRPr lang="ru-RU"/>
        </a:p>
      </dgm:t>
    </dgm:pt>
    <dgm:pt modelId="{8A79CEA3-64F8-4B3D-BC94-883FCE4B797F}">
      <dgm:prSet phldrT="[Текст]" custT="1"/>
      <dgm:spPr/>
      <dgm:t>
        <a:bodyPr/>
        <a:lstStyle/>
        <a:p>
          <a:r>
            <a:rPr lang="ru-RU" sz="2000" dirty="0" smtClean="0"/>
            <a:t>Крупные иллюстрации</a:t>
          </a:r>
          <a:endParaRPr lang="ru-RU" sz="2000" dirty="0"/>
        </a:p>
      </dgm:t>
    </dgm:pt>
    <dgm:pt modelId="{C2720CBE-39C6-4D3E-8019-159E429AD118}" type="parTrans" cxnId="{6802FDAA-DBD6-40A2-9065-941D61E0FB19}">
      <dgm:prSet/>
      <dgm:spPr/>
      <dgm:t>
        <a:bodyPr/>
        <a:lstStyle/>
        <a:p>
          <a:endParaRPr lang="ru-RU"/>
        </a:p>
      </dgm:t>
    </dgm:pt>
    <dgm:pt modelId="{3B756DDF-3EC4-48A7-B1DC-05D543BA462B}" type="sibTrans" cxnId="{6802FDAA-DBD6-40A2-9065-941D61E0FB19}">
      <dgm:prSet/>
      <dgm:spPr/>
      <dgm:t>
        <a:bodyPr/>
        <a:lstStyle/>
        <a:p>
          <a:endParaRPr lang="ru-RU"/>
        </a:p>
      </dgm:t>
    </dgm:pt>
    <dgm:pt modelId="{02130403-12FC-4BC3-AD63-97CECC6B7FFB}">
      <dgm:prSet phldrT="[Текст]" custT="1"/>
      <dgm:spPr/>
      <dgm:t>
        <a:bodyPr/>
        <a:lstStyle/>
        <a:p>
          <a:r>
            <a:rPr lang="ru-RU" sz="2000" dirty="0" smtClean="0"/>
            <a:t>Игровая мотивация</a:t>
          </a:r>
          <a:endParaRPr lang="ru-RU" sz="2000" dirty="0"/>
        </a:p>
      </dgm:t>
    </dgm:pt>
    <dgm:pt modelId="{E538548B-F5B5-4A0D-BFE1-C9D8BF0ACF40}" type="parTrans" cxnId="{10884FF0-847B-4448-B537-C57A7DD2DD5C}">
      <dgm:prSet/>
      <dgm:spPr/>
      <dgm:t>
        <a:bodyPr/>
        <a:lstStyle/>
        <a:p>
          <a:endParaRPr lang="ru-RU"/>
        </a:p>
      </dgm:t>
    </dgm:pt>
    <dgm:pt modelId="{264D94A8-2D06-43EF-9BE9-8D79CD440CC1}" type="sibTrans" cxnId="{10884FF0-847B-4448-B537-C57A7DD2DD5C}">
      <dgm:prSet/>
      <dgm:spPr/>
      <dgm:t>
        <a:bodyPr/>
        <a:lstStyle/>
        <a:p>
          <a:endParaRPr lang="ru-RU"/>
        </a:p>
      </dgm:t>
    </dgm:pt>
    <dgm:pt modelId="{32C24B04-2B56-4DFB-8FAA-D681FEC59B21}" type="pres">
      <dgm:prSet presAssocID="{A048DCC5-6205-4B49-BA3B-052824C0D86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923644-B448-476D-990D-D98AC9399145}" type="pres">
      <dgm:prSet presAssocID="{0CDE024B-D9AE-410C-B19F-4D3E92099BC3}" presName="dummy" presStyleCnt="0"/>
      <dgm:spPr/>
    </dgm:pt>
    <dgm:pt modelId="{C9FC22E8-1DDC-4E34-B35D-0549FAD42769}" type="pres">
      <dgm:prSet presAssocID="{0CDE024B-D9AE-410C-B19F-4D3E92099BC3}" presName="node" presStyleLbl="revTx" presStyleIdx="0" presStyleCnt="5" custScaleX="133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D7D8A-7F5E-4F3D-B1FE-437E6D13EC5E}" type="pres">
      <dgm:prSet presAssocID="{41B9C8DE-99B7-4567-951E-2ED3A0900E10}" presName="sibTrans" presStyleLbl="node1" presStyleIdx="0" presStyleCnt="5"/>
      <dgm:spPr/>
      <dgm:t>
        <a:bodyPr/>
        <a:lstStyle/>
        <a:p>
          <a:endParaRPr lang="ru-RU"/>
        </a:p>
      </dgm:t>
    </dgm:pt>
    <dgm:pt modelId="{9FF8FCDC-FA6F-4031-8627-8E3FFC49D29D}" type="pres">
      <dgm:prSet presAssocID="{2EC8D6B8-28A6-4951-AA7F-BE0578FBFD1F}" presName="dummy" presStyleCnt="0"/>
      <dgm:spPr/>
    </dgm:pt>
    <dgm:pt modelId="{F08B432E-0628-4C5A-945B-171B42740108}" type="pres">
      <dgm:prSet presAssocID="{2EC8D6B8-28A6-4951-AA7F-BE0578FBFD1F}" presName="node" presStyleLbl="revTx" presStyleIdx="1" presStyleCnt="5" custScaleX="231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2B9DE-4EBB-4B50-A927-0EAEBEDC3E9C}" type="pres">
      <dgm:prSet presAssocID="{4E428C32-C49D-4B0C-A25E-D76F3056125F}" presName="sibTrans" presStyleLbl="node1" presStyleIdx="1" presStyleCnt="5"/>
      <dgm:spPr/>
      <dgm:t>
        <a:bodyPr/>
        <a:lstStyle/>
        <a:p>
          <a:endParaRPr lang="ru-RU"/>
        </a:p>
      </dgm:t>
    </dgm:pt>
    <dgm:pt modelId="{702A6024-94B4-4FCA-B16F-1DF5ED435F25}" type="pres">
      <dgm:prSet presAssocID="{D5DD3B49-41D3-47AF-9C5F-C4CA63255627}" presName="dummy" presStyleCnt="0"/>
      <dgm:spPr/>
    </dgm:pt>
    <dgm:pt modelId="{5C9A8EC5-044B-4C09-9EBC-308CB4C04CFC}" type="pres">
      <dgm:prSet presAssocID="{D5DD3B49-41D3-47AF-9C5F-C4CA63255627}" presName="node" presStyleLbl="revTx" presStyleIdx="2" presStyleCnt="5" custScaleX="18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4AD01-66F4-47F4-91FB-411A8E006AF0}" type="pres">
      <dgm:prSet presAssocID="{3DEE6CCE-66E2-40AF-B026-7110FDABC783}" presName="sibTrans" presStyleLbl="node1" presStyleIdx="2" presStyleCnt="5"/>
      <dgm:spPr/>
      <dgm:t>
        <a:bodyPr/>
        <a:lstStyle/>
        <a:p>
          <a:endParaRPr lang="ru-RU"/>
        </a:p>
      </dgm:t>
    </dgm:pt>
    <dgm:pt modelId="{1D701C50-9517-4F9C-A6BC-1DB0BFA69D6F}" type="pres">
      <dgm:prSet presAssocID="{8A79CEA3-64F8-4B3D-BC94-883FCE4B797F}" presName="dummy" presStyleCnt="0"/>
      <dgm:spPr/>
    </dgm:pt>
    <dgm:pt modelId="{560A3BBB-5A70-4CE4-9E45-427E05ADB4FE}" type="pres">
      <dgm:prSet presAssocID="{8A79CEA3-64F8-4B3D-BC94-883FCE4B797F}" presName="node" presStyleLbl="revTx" presStyleIdx="3" presStyleCnt="5" custScaleX="193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1D6D81-EF8C-45F0-88B1-6EC6E3C33954}" type="pres">
      <dgm:prSet presAssocID="{3B756DDF-3EC4-48A7-B1DC-05D543BA462B}" presName="sibTrans" presStyleLbl="node1" presStyleIdx="3" presStyleCnt="5"/>
      <dgm:spPr/>
      <dgm:t>
        <a:bodyPr/>
        <a:lstStyle/>
        <a:p>
          <a:endParaRPr lang="ru-RU"/>
        </a:p>
      </dgm:t>
    </dgm:pt>
    <dgm:pt modelId="{B83C3C7F-B911-4DF0-B10D-32E946D64110}" type="pres">
      <dgm:prSet presAssocID="{02130403-12FC-4BC3-AD63-97CECC6B7FFB}" presName="dummy" presStyleCnt="0"/>
      <dgm:spPr/>
    </dgm:pt>
    <dgm:pt modelId="{CCEFADB9-1315-4E33-B763-F3147B0A684F}" type="pres">
      <dgm:prSet presAssocID="{02130403-12FC-4BC3-AD63-97CECC6B7FFB}" presName="node" presStyleLbl="revTx" presStyleIdx="4" presStyleCnt="5" custScaleX="141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99567-945D-4CBE-8654-49E289CC54F8}" type="pres">
      <dgm:prSet presAssocID="{264D94A8-2D06-43EF-9BE9-8D79CD440CC1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363B2B91-B587-4998-BDA6-9DC5F53FA2F6}" type="presOf" srcId="{4E428C32-C49D-4B0C-A25E-D76F3056125F}" destId="{A682B9DE-4EBB-4B50-A927-0EAEBEDC3E9C}" srcOrd="0" destOrd="0" presId="urn:microsoft.com/office/officeart/2005/8/layout/cycle1"/>
    <dgm:cxn modelId="{3E9F19A2-58A2-4DA7-B842-1102D63F29B0}" srcId="{A048DCC5-6205-4B49-BA3B-052824C0D86F}" destId="{0CDE024B-D9AE-410C-B19F-4D3E92099BC3}" srcOrd="0" destOrd="0" parTransId="{CC3148B3-759A-49F3-98DF-D8139B6723D6}" sibTransId="{41B9C8DE-99B7-4567-951E-2ED3A0900E10}"/>
    <dgm:cxn modelId="{10884FF0-847B-4448-B537-C57A7DD2DD5C}" srcId="{A048DCC5-6205-4B49-BA3B-052824C0D86F}" destId="{02130403-12FC-4BC3-AD63-97CECC6B7FFB}" srcOrd="4" destOrd="0" parTransId="{E538548B-F5B5-4A0D-BFE1-C9D8BF0ACF40}" sibTransId="{264D94A8-2D06-43EF-9BE9-8D79CD440CC1}"/>
    <dgm:cxn modelId="{0FF9DE20-0D3C-4E23-9242-C184F61395B5}" srcId="{A048DCC5-6205-4B49-BA3B-052824C0D86F}" destId="{D5DD3B49-41D3-47AF-9C5F-C4CA63255627}" srcOrd="2" destOrd="0" parTransId="{6D56D4B1-4F44-4764-AA39-52586EB18150}" sibTransId="{3DEE6CCE-66E2-40AF-B026-7110FDABC783}"/>
    <dgm:cxn modelId="{846B018F-D59C-4A27-A4BA-3AD6178A902A}" type="presOf" srcId="{3B756DDF-3EC4-48A7-B1DC-05D543BA462B}" destId="{7A1D6D81-EF8C-45F0-88B1-6EC6E3C33954}" srcOrd="0" destOrd="0" presId="urn:microsoft.com/office/officeart/2005/8/layout/cycle1"/>
    <dgm:cxn modelId="{91748840-985A-4323-88D7-0162412F54E3}" type="presOf" srcId="{264D94A8-2D06-43EF-9BE9-8D79CD440CC1}" destId="{DA899567-945D-4CBE-8654-49E289CC54F8}" srcOrd="0" destOrd="0" presId="urn:microsoft.com/office/officeart/2005/8/layout/cycle1"/>
    <dgm:cxn modelId="{06DC1909-5412-4E26-96D4-6518641C0EBF}" type="presOf" srcId="{3DEE6CCE-66E2-40AF-B026-7110FDABC783}" destId="{2F64AD01-66F4-47F4-91FB-411A8E006AF0}" srcOrd="0" destOrd="0" presId="urn:microsoft.com/office/officeart/2005/8/layout/cycle1"/>
    <dgm:cxn modelId="{6802FDAA-DBD6-40A2-9065-941D61E0FB19}" srcId="{A048DCC5-6205-4B49-BA3B-052824C0D86F}" destId="{8A79CEA3-64F8-4B3D-BC94-883FCE4B797F}" srcOrd="3" destOrd="0" parTransId="{C2720CBE-39C6-4D3E-8019-159E429AD118}" sibTransId="{3B756DDF-3EC4-48A7-B1DC-05D543BA462B}"/>
    <dgm:cxn modelId="{47631273-8550-4CAE-A4AC-2E45EFD35138}" type="presOf" srcId="{2EC8D6B8-28A6-4951-AA7F-BE0578FBFD1F}" destId="{F08B432E-0628-4C5A-945B-171B42740108}" srcOrd="0" destOrd="0" presId="urn:microsoft.com/office/officeart/2005/8/layout/cycle1"/>
    <dgm:cxn modelId="{FD089523-18D5-4D34-A040-86C431FA2F17}" srcId="{A048DCC5-6205-4B49-BA3B-052824C0D86F}" destId="{2EC8D6B8-28A6-4951-AA7F-BE0578FBFD1F}" srcOrd="1" destOrd="0" parTransId="{3233D14B-9EE9-43DC-852D-51564DA04586}" sibTransId="{4E428C32-C49D-4B0C-A25E-D76F3056125F}"/>
    <dgm:cxn modelId="{DE1DFD3A-C942-4121-BF2E-1C2DEEC3CB51}" type="presOf" srcId="{A048DCC5-6205-4B49-BA3B-052824C0D86F}" destId="{32C24B04-2B56-4DFB-8FAA-D681FEC59B21}" srcOrd="0" destOrd="0" presId="urn:microsoft.com/office/officeart/2005/8/layout/cycle1"/>
    <dgm:cxn modelId="{141DE958-8E98-4EA5-9F52-9D0A0D15C5FE}" type="presOf" srcId="{D5DD3B49-41D3-47AF-9C5F-C4CA63255627}" destId="{5C9A8EC5-044B-4C09-9EBC-308CB4C04CFC}" srcOrd="0" destOrd="0" presId="urn:microsoft.com/office/officeart/2005/8/layout/cycle1"/>
    <dgm:cxn modelId="{55673ACD-F258-4465-8B07-876222B538F9}" type="presOf" srcId="{8A79CEA3-64F8-4B3D-BC94-883FCE4B797F}" destId="{560A3BBB-5A70-4CE4-9E45-427E05ADB4FE}" srcOrd="0" destOrd="0" presId="urn:microsoft.com/office/officeart/2005/8/layout/cycle1"/>
    <dgm:cxn modelId="{A7C89867-85FB-43BF-8DA3-F32414CDA1FD}" type="presOf" srcId="{41B9C8DE-99B7-4567-951E-2ED3A0900E10}" destId="{74DD7D8A-7F5E-4F3D-B1FE-437E6D13EC5E}" srcOrd="0" destOrd="0" presId="urn:microsoft.com/office/officeart/2005/8/layout/cycle1"/>
    <dgm:cxn modelId="{96DE1B2A-F925-42DA-B336-B28D6D5DFC63}" type="presOf" srcId="{0CDE024B-D9AE-410C-B19F-4D3E92099BC3}" destId="{C9FC22E8-1DDC-4E34-B35D-0549FAD42769}" srcOrd="0" destOrd="0" presId="urn:microsoft.com/office/officeart/2005/8/layout/cycle1"/>
    <dgm:cxn modelId="{53B28366-E4E3-40BD-904A-AD90812A81B6}" type="presOf" srcId="{02130403-12FC-4BC3-AD63-97CECC6B7FFB}" destId="{CCEFADB9-1315-4E33-B763-F3147B0A684F}" srcOrd="0" destOrd="0" presId="urn:microsoft.com/office/officeart/2005/8/layout/cycle1"/>
    <dgm:cxn modelId="{CE207DF6-D726-4224-806B-14D44FBD2DB2}" type="presParOf" srcId="{32C24B04-2B56-4DFB-8FAA-D681FEC59B21}" destId="{A8923644-B448-476D-990D-D98AC9399145}" srcOrd="0" destOrd="0" presId="urn:microsoft.com/office/officeart/2005/8/layout/cycle1"/>
    <dgm:cxn modelId="{86A0DD5F-99EC-4BD6-8346-98E26FE2F201}" type="presParOf" srcId="{32C24B04-2B56-4DFB-8FAA-D681FEC59B21}" destId="{C9FC22E8-1DDC-4E34-B35D-0549FAD42769}" srcOrd="1" destOrd="0" presId="urn:microsoft.com/office/officeart/2005/8/layout/cycle1"/>
    <dgm:cxn modelId="{FEBEF58F-18D4-4B81-9DCB-AE01A129E5A2}" type="presParOf" srcId="{32C24B04-2B56-4DFB-8FAA-D681FEC59B21}" destId="{74DD7D8A-7F5E-4F3D-B1FE-437E6D13EC5E}" srcOrd="2" destOrd="0" presId="urn:microsoft.com/office/officeart/2005/8/layout/cycle1"/>
    <dgm:cxn modelId="{5C2A8108-B933-4947-B219-DF11890ABC21}" type="presParOf" srcId="{32C24B04-2B56-4DFB-8FAA-D681FEC59B21}" destId="{9FF8FCDC-FA6F-4031-8627-8E3FFC49D29D}" srcOrd="3" destOrd="0" presId="urn:microsoft.com/office/officeart/2005/8/layout/cycle1"/>
    <dgm:cxn modelId="{A7D9119A-4A9A-4CCE-9391-232BA627411E}" type="presParOf" srcId="{32C24B04-2B56-4DFB-8FAA-D681FEC59B21}" destId="{F08B432E-0628-4C5A-945B-171B42740108}" srcOrd="4" destOrd="0" presId="urn:microsoft.com/office/officeart/2005/8/layout/cycle1"/>
    <dgm:cxn modelId="{78BD4DB5-4E15-4BE2-9712-05635ED92D22}" type="presParOf" srcId="{32C24B04-2B56-4DFB-8FAA-D681FEC59B21}" destId="{A682B9DE-4EBB-4B50-A927-0EAEBEDC3E9C}" srcOrd="5" destOrd="0" presId="urn:microsoft.com/office/officeart/2005/8/layout/cycle1"/>
    <dgm:cxn modelId="{AE804B63-8861-46A9-8A88-81F3E08AC151}" type="presParOf" srcId="{32C24B04-2B56-4DFB-8FAA-D681FEC59B21}" destId="{702A6024-94B4-4FCA-B16F-1DF5ED435F25}" srcOrd="6" destOrd="0" presId="urn:microsoft.com/office/officeart/2005/8/layout/cycle1"/>
    <dgm:cxn modelId="{B04E0880-2A21-4FFB-B6C9-793A8EFF03D8}" type="presParOf" srcId="{32C24B04-2B56-4DFB-8FAA-D681FEC59B21}" destId="{5C9A8EC5-044B-4C09-9EBC-308CB4C04CFC}" srcOrd="7" destOrd="0" presId="urn:microsoft.com/office/officeart/2005/8/layout/cycle1"/>
    <dgm:cxn modelId="{6A771D53-02BA-41A8-A2F7-26F2C31A045D}" type="presParOf" srcId="{32C24B04-2B56-4DFB-8FAA-D681FEC59B21}" destId="{2F64AD01-66F4-47F4-91FB-411A8E006AF0}" srcOrd="8" destOrd="0" presId="urn:microsoft.com/office/officeart/2005/8/layout/cycle1"/>
    <dgm:cxn modelId="{6CE32088-81B9-4C41-8774-A8E594591B04}" type="presParOf" srcId="{32C24B04-2B56-4DFB-8FAA-D681FEC59B21}" destId="{1D701C50-9517-4F9C-A6BC-1DB0BFA69D6F}" srcOrd="9" destOrd="0" presId="urn:microsoft.com/office/officeart/2005/8/layout/cycle1"/>
    <dgm:cxn modelId="{A8284780-49CD-46F4-BC41-17769F39EB57}" type="presParOf" srcId="{32C24B04-2B56-4DFB-8FAA-D681FEC59B21}" destId="{560A3BBB-5A70-4CE4-9E45-427E05ADB4FE}" srcOrd="10" destOrd="0" presId="urn:microsoft.com/office/officeart/2005/8/layout/cycle1"/>
    <dgm:cxn modelId="{8427D2D9-E8DA-41F9-B7E9-22FCFC250936}" type="presParOf" srcId="{32C24B04-2B56-4DFB-8FAA-D681FEC59B21}" destId="{7A1D6D81-EF8C-45F0-88B1-6EC6E3C33954}" srcOrd="11" destOrd="0" presId="urn:microsoft.com/office/officeart/2005/8/layout/cycle1"/>
    <dgm:cxn modelId="{67734F16-BBDA-49DF-9F97-04180E293D3F}" type="presParOf" srcId="{32C24B04-2B56-4DFB-8FAA-D681FEC59B21}" destId="{B83C3C7F-B911-4DF0-B10D-32E946D64110}" srcOrd="12" destOrd="0" presId="urn:microsoft.com/office/officeart/2005/8/layout/cycle1"/>
    <dgm:cxn modelId="{79074B6B-4828-4336-969E-4CD172697E63}" type="presParOf" srcId="{32C24B04-2B56-4DFB-8FAA-D681FEC59B21}" destId="{CCEFADB9-1315-4E33-B763-F3147B0A684F}" srcOrd="13" destOrd="0" presId="urn:microsoft.com/office/officeart/2005/8/layout/cycle1"/>
    <dgm:cxn modelId="{E1A9C62D-32A7-4D3A-8E56-5CF1C2E95448}" type="presParOf" srcId="{32C24B04-2B56-4DFB-8FAA-D681FEC59B21}" destId="{DA899567-945D-4CBE-8654-49E289CC54F8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4A3F99-AC07-4A15-B9A6-55FA0E293BA5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21BD2D-5BB7-42A3-BA97-B96E3BF5F19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yoga-game.ru/wp-content/uploads/2013/08/hatha-game1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йога фото\11-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40" y="500043"/>
            <a:ext cx="5314960" cy="30003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элементов йоги в физкультурно-оздоровительной работе со старшими дошкольниками 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44" y="4857760"/>
            <a:ext cx="5072098" cy="200024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Шиловская Е.В.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Воспитатель МБДОУ </a:t>
            </a:r>
            <a:r>
              <a:rPr lang="ru-RU" b="1" dirty="0" smtClean="0">
                <a:solidFill>
                  <a:schemeClr val="bg1"/>
                </a:solidFill>
              </a:rPr>
              <a:t>№17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1\Desktop\йога фото\search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По результатам диагностики  по физическому развитию на начало учебного  2014-2015 года </a:t>
            </a:r>
            <a:endParaRPr lang="ru-RU" sz="4000" b="1" dirty="0"/>
          </a:p>
        </p:txBody>
      </p:sp>
      <p:graphicFrame>
        <p:nvGraphicFramePr>
          <p:cNvPr id="6" name="Содержимое 3"/>
          <p:cNvGraphicFramePr>
            <a:graphicFrameLocks noGrp="1" noChangeAspect="1"/>
          </p:cNvGraphicFramePr>
          <p:nvPr>
            <p:ph idx="1"/>
          </p:nvPr>
        </p:nvGraphicFramePr>
        <p:xfrm>
          <a:off x="0" y="2071678"/>
          <a:ext cx="878684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1\Desktop\йога фото\search_files\09177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23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ru-RU" dirty="0" smtClean="0"/>
              <a:t>На занятиях я отмечала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/>
          <a:lstStyle/>
          <a:p>
            <a:r>
              <a:rPr lang="ru-RU" dirty="0" smtClean="0"/>
              <a:t>неумение детей сосредоточиться на задании, </a:t>
            </a:r>
          </a:p>
          <a:p>
            <a:r>
              <a:rPr lang="ru-RU" dirty="0" smtClean="0"/>
              <a:t>отвлекаемость, </a:t>
            </a:r>
          </a:p>
          <a:p>
            <a:r>
              <a:rPr lang="ru-RU" dirty="0" smtClean="0"/>
              <a:t>невнимание, </a:t>
            </a:r>
          </a:p>
          <a:p>
            <a:r>
              <a:rPr lang="ru-RU" dirty="0" smtClean="0"/>
              <a:t>детей бывало трудно успокоить после интенсивных упражнений.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И  я сделала вывод, что работе с детьми эффективным средством, будет использование  элементов йоги.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йога фото\search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Солнце 1"/>
          <p:cNvSpPr/>
          <p:nvPr/>
        </p:nvSpPr>
        <p:spPr>
          <a:xfrm>
            <a:off x="2643174" y="1285860"/>
            <a:ext cx="3643338" cy="385765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Элементы йоги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929322" y="2143116"/>
            <a:ext cx="2928958" cy="135732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занятия по </a:t>
            </a:r>
            <a:r>
              <a:rPr lang="ru-RU" b="1" dirty="0">
                <a:solidFill>
                  <a:schemeClr val="tx1"/>
                </a:solidFill>
              </a:rPr>
              <a:t>физической </a:t>
            </a:r>
            <a:r>
              <a:rPr lang="ru-RU" b="1" dirty="0" smtClean="0">
                <a:solidFill>
                  <a:schemeClr val="tx1"/>
                </a:solidFill>
              </a:rPr>
              <a:t>культуре и утренняя гимнастика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715008" y="3786190"/>
            <a:ext cx="3000364" cy="121444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Занятия </a:t>
            </a:r>
            <a:r>
              <a:rPr lang="ru-RU" b="1" dirty="0" err="1">
                <a:solidFill>
                  <a:schemeClr val="tx1"/>
                </a:solidFill>
              </a:rPr>
              <a:t>йога-гимнатики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5072066" y="500042"/>
            <a:ext cx="3214710" cy="127159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Бодрящая гимнастика после сна</a:t>
            </a:r>
          </a:p>
        </p:txBody>
      </p:sp>
      <p:sp>
        <p:nvSpPr>
          <p:cNvPr id="6" name="Овал 5"/>
          <p:cNvSpPr/>
          <p:nvPr/>
        </p:nvSpPr>
        <p:spPr>
          <a:xfrm>
            <a:off x="785786" y="571480"/>
            <a:ext cx="2986102" cy="120015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Йога-игры</a:t>
            </a:r>
          </a:p>
        </p:txBody>
      </p:sp>
      <p:sp>
        <p:nvSpPr>
          <p:cNvPr id="7" name="Овал 6"/>
          <p:cNvSpPr/>
          <p:nvPr/>
        </p:nvSpPr>
        <p:spPr>
          <a:xfrm>
            <a:off x="214282" y="2143116"/>
            <a:ext cx="2643206" cy="127159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Йога-сказки</a:t>
            </a: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14282" y="4214818"/>
            <a:ext cx="2486036" cy="98583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err="1">
                <a:solidFill>
                  <a:schemeClr val="tx1"/>
                </a:solidFill>
              </a:rPr>
              <a:t>Физминутки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71802" y="5214950"/>
            <a:ext cx="2786082" cy="121444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Раскрашивание </a:t>
            </a:r>
            <a:r>
              <a:rPr lang="ru-RU" b="1" dirty="0" err="1">
                <a:solidFill>
                  <a:schemeClr val="tx1"/>
                </a:solidFill>
              </a:rPr>
              <a:t>мандал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2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\Desktop\йога фото\Abstract_Blue_backgrounds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Занятие йога-гимнастики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/>
          <a:lstStyle/>
          <a:p>
            <a:r>
              <a:rPr lang="ru-RU" sz="2800" dirty="0" smtClean="0"/>
              <a:t>В начале занятия дети поют звуки</a:t>
            </a:r>
          </a:p>
          <a:p>
            <a:r>
              <a:rPr lang="ru-RU" sz="2800" dirty="0" smtClean="0"/>
              <a:t>Разминка </a:t>
            </a:r>
          </a:p>
          <a:p>
            <a:r>
              <a:rPr lang="ru-RU" sz="2800" dirty="0" smtClean="0"/>
              <a:t>Основная часть - положения тела (</a:t>
            </a:r>
            <a:r>
              <a:rPr lang="ru-RU" sz="2800" dirty="0" err="1" smtClean="0"/>
              <a:t>асаны</a:t>
            </a:r>
            <a:r>
              <a:rPr lang="ru-RU" sz="2800" dirty="0" smtClean="0"/>
              <a:t>)</a:t>
            </a:r>
          </a:p>
          <a:p>
            <a:r>
              <a:rPr lang="ru-RU" sz="2800" dirty="0" smtClean="0"/>
              <a:t>Дыхательные упражнения</a:t>
            </a:r>
          </a:p>
          <a:p>
            <a:r>
              <a:rPr lang="ru-RU" sz="2800" dirty="0" smtClean="0"/>
              <a:t>Заканчивается занятие релаксацией, которая называется </a:t>
            </a:r>
            <a:r>
              <a:rPr lang="ru-RU" sz="2800" dirty="0" err="1" smtClean="0"/>
              <a:t>шавасана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1\Desktop\йога фото\ae8876786a53b81ea2d3e8f04b7ae92d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3528521" cy="2643206"/>
          </a:xfrm>
          <a:prstGeom prst="rect">
            <a:avLst/>
          </a:prstGeom>
          <a:noFill/>
        </p:spPr>
      </p:pic>
      <p:pic>
        <p:nvPicPr>
          <p:cNvPr id="1027" name="Picture 3" descr="C:\Users\1\Desktop\йога фото\b90de3d5a00be69e076390f27ed40718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28604"/>
            <a:ext cx="3433154" cy="2571768"/>
          </a:xfrm>
          <a:prstGeom prst="rect">
            <a:avLst/>
          </a:prstGeom>
          <a:noFill/>
        </p:spPr>
      </p:pic>
      <p:pic>
        <p:nvPicPr>
          <p:cNvPr id="1028" name="Picture 4" descr="C:\Users\1\Desktop\йога фото\deti_eyJoIjo0NzAsInciOjcyMX0=_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43314"/>
            <a:ext cx="3726024" cy="2428892"/>
          </a:xfrm>
          <a:prstGeom prst="rect">
            <a:avLst/>
          </a:prstGeom>
          <a:noFill/>
        </p:spPr>
      </p:pic>
      <p:pic>
        <p:nvPicPr>
          <p:cNvPr id="1029" name="Picture 5" descr="G:\DCIM\100D3100\DSC_08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71876"/>
            <a:ext cx="3272701" cy="252317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00D3100\DSC_0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3857652" cy="2571768"/>
          </a:xfrm>
          <a:prstGeom prst="rect">
            <a:avLst/>
          </a:prstGeom>
          <a:noFill/>
        </p:spPr>
      </p:pic>
      <p:pic>
        <p:nvPicPr>
          <p:cNvPr id="1027" name="Picture 3" descr="G:\DCIM\100D3100\DSC_0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80"/>
            <a:ext cx="3743319" cy="2495546"/>
          </a:xfrm>
          <a:prstGeom prst="rect">
            <a:avLst/>
          </a:prstGeom>
          <a:noFill/>
        </p:spPr>
      </p:pic>
      <p:pic>
        <p:nvPicPr>
          <p:cNvPr id="1028" name="Picture 4" descr="G:\DCIM\100D3100\DSC_0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71876"/>
            <a:ext cx="4000527" cy="2667018"/>
          </a:xfrm>
          <a:prstGeom prst="rect">
            <a:avLst/>
          </a:prstGeom>
          <a:noFill/>
        </p:spPr>
      </p:pic>
      <p:pic>
        <p:nvPicPr>
          <p:cNvPr id="1029" name="Picture 5" descr="G:\DCIM\100D3100\DSC_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95688"/>
            <a:ext cx="3929090" cy="26193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5473" cy="6858000"/>
          </a:xfrm>
          <a:prstGeom prst="rect">
            <a:avLst/>
          </a:prstGeom>
          <a:noFill/>
        </p:spPr>
      </p:pic>
      <p:pic>
        <p:nvPicPr>
          <p:cNvPr id="2050" name="Picture 2" descr="G:\DCIM\100D3100\DSC_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762362" cy="2508241"/>
          </a:xfrm>
          <a:prstGeom prst="rect">
            <a:avLst/>
          </a:prstGeom>
          <a:noFill/>
        </p:spPr>
      </p:pic>
      <p:pic>
        <p:nvPicPr>
          <p:cNvPr id="2051" name="Picture 3" descr="G:\DCIM\100D3100\DSC_0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28604"/>
            <a:ext cx="3644107" cy="2429405"/>
          </a:xfrm>
          <a:prstGeom prst="rect">
            <a:avLst/>
          </a:prstGeom>
          <a:noFill/>
        </p:spPr>
      </p:pic>
      <p:pic>
        <p:nvPicPr>
          <p:cNvPr id="2053" name="Picture 5" descr="G:\DCIM\100D3100\DSC_0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43248"/>
            <a:ext cx="3714776" cy="2476517"/>
          </a:xfrm>
          <a:prstGeom prst="rect">
            <a:avLst/>
          </a:prstGeom>
          <a:noFill/>
        </p:spPr>
      </p:pic>
      <p:pic>
        <p:nvPicPr>
          <p:cNvPr id="2054" name="Picture 6" descr="G:\DCIM\100D3100\DSC_08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464711" y="3679033"/>
            <a:ext cx="3643338" cy="2428892"/>
          </a:xfrm>
          <a:prstGeom prst="rect">
            <a:avLst/>
          </a:prstGeom>
          <a:noFill/>
        </p:spPr>
      </p:pic>
      <p:pic>
        <p:nvPicPr>
          <p:cNvPr id="4098" name="Picture 2" descr="H:\DCIM\100D3100\DSC_08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970408" y="3673666"/>
            <a:ext cx="3611137" cy="2407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\Desktop\йога фото\search_files\i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261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На занятиях по физической культуре: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Использование </a:t>
            </a:r>
            <a:r>
              <a:rPr lang="ru-RU" dirty="0" err="1" smtClean="0"/>
              <a:t>асан</a:t>
            </a:r>
            <a:r>
              <a:rPr lang="ru-RU" dirty="0" smtClean="0"/>
              <a:t> при упражнениях на развитие </a:t>
            </a:r>
            <a:r>
              <a:rPr lang="ru-RU" dirty="0" err="1" smtClean="0"/>
              <a:t>равновесия,а</a:t>
            </a:r>
            <a:r>
              <a:rPr lang="ru-RU" dirty="0" smtClean="0"/>
              <a:t> так же в основной части ОРУ.</a:t>
            </a:r>
          </a:p>
          <a:p>
            <a:pPr lvl="0"/>
            <a:r>
              <a:rPr lang="ru-RU" dirty="0" err="1" smtClean="0"/>
              <a:t>Пропевание</a:t>
            </a:r>
            <a:r>
              <a:rPr lang="ru-RU" dirty="0" smtClean="0"/>
              <a:t> звуков при дыхательных упражнениях</a:t>
            </a:r>
          </a:p>
          <a:p>
            <a:pPr lvl="0"/>
            <a:r>
              <a:rPr lang="ru-RU" dirty="0" smtClean="0"/>
              <a:t>Во время подвижных игр</a:t>
            </a:r>
          </a:p>
          <a:p>
            <a:pPr lvl="0"/>
            <a:r>
              <a:rPr lang="ru-RU" dirty="0" smtClean="0"/>
              <a:t>Релаксационные упражнения и </a:t>
            </a:r>
            <a:r>
              <a:rPr lang="ru-RU" dirty="0" err="1" smtClean="0"/>
              <a:t>самомассаж</a:t>
            </a:r>
            <a:r>
              <a:rPr lang="ru-RU" dirty="0" smtClean="0"/>
              <a:t> в заключительной части занятия.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26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G:\DCIM\100D3100\DSC_0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3750494" cy="2500330"/>
          </a:xfrm>
          <a:prstGeom prst="rect">
            <a:avLst/>
          </a:prstGeom>
          <a:noFill/>
        </p:spPr>
      </p:pic>
      <p:pic>
        <p:nvPicPr>
          <p:cNvPr id="3075" name="Picture 3" descr="G:\DCIM\100D3100\DSC_0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043363" cy="2695576"/>
          </a:xfrm>
          <a:prstGeom prst="rect">
            <a:avLst/>
          </a:prstGeom>
          <a:noFill/>
        </p:spPr>
      </p:pic>
      <p:pic>
        <p:nvPicPr>
          <p:cNvPr id="3076" name="Picture 4" descr="G:\DCIM\100D3100\DSC_07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43314"/>
            <a:ext cx="3750494" cy="2500330"/>
          </a:xfrm>
          <a:prstGeom prst="rect">
            <a:avLst/>
          </a:prstGeom>
          <a:noFill/>
        </p:spPr>
      </p:pic>
      <p:pic>
        <p:nvPicPr>
          <p:cNvPr id="3077" name="Picture 5" descr="G:\DCIM\100D3100\DSC_07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500438"/>
            <a:ext cx="4190994" cy="27939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pic>
        <p:nvPicPr>
          <p:cNvPr id="2051" name="Picture 3" descr="G:\DCIM\100D3100\DSC_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5"/>
            <a:ext cx="3857652" cy="2571769"/>
          </a:xfrm>
          <a:prstGeom prst="rect">
            <a:avLst/>
          </a:prstGeom>
          <a:noFill/>
        </p:spPr>
      </p:pic>
      <p:pic>
        <p:nvPicPr>
          <p:cNvPr id="2052" name="Picture 4" descr="G:\DCIM\100D3100\DSC_0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3714812" cy="2476542"/>
          </a:xfrm>
          <a:prstGeom prst="rect">
            <a:avLst/>
          </a:prstGeom>
          <a:noFill/>
        </p:spPr>
      </p:pic>
      <p:pic>
        <p:nvPicPr>
          <p:cNvPr id="2054" name="Picture 6" descr="G:\DCIM\100D3100\DSC_0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357562"/>
            <a:ext cx="3964808" cy="2643206"/>
          </a:xfrm>
          <a:prstGeom prst="rect">
            <a:avLst/>
          </a:prstGeom>
          <a:noFill/>
        </p:spPr>
      </p:pic>
      <p:pic>
        <p:nvPicPr>
          <p:cNvPr id="2055" name="Picture 7" descr="G:\DCIM\100D3100\DSC_08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3286124"/>
            <a:ext cx="3964809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CIM\100D3100\DSC_0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256"/>
            <a:ext cx="9144000" cy="2571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ДЕТИ – ЭТО ИЗНАЧАЛЬНО «МАЛЕНЬКИЕ ЙОГИ» ОТ РОЖДЕНИЯ</a:t>
            </a:r>
            <a:r>
              <a:rPr lang="ru-RU" sz="4800" dirty="0">
                <a:solidFill>
                  <a:schemeClr val="tx1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5469" cy="6858000"/>
          </a:xfrm>
          <a:prstGeom prst="rect">
            <a:avLst/>
          </a:prstGeom>
          <a:noFill/>
        </p:spPr>
      </p:pic>
      <p:pic>
        <p:nvPicPr>
          <p:cNvPr id="5122" name="Picture 2" descr="H:\DCIM\100D3100\DSC_0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148087" cy="2765391"/>
          </a:xfrm>
          <a:prstGeom prst="rect">
            <a:avLst/>
          </a:prstGeom>
          <a:noFill/>
        </p:spPr>
      </p:pic>
      <p:pic>
        <p:nvPicPr>
          <p:cNvPr id="5123" name="Picture 3" descr="H:\DCIM\100D3100\DSC_0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3964808" cy="2643206"/>
          </a:xfrm>
          <a:prstGeom prst="rect">
            <a:avLst/>
          </a:prstGeom>
          <a:noFill/>
        </p:spPr>
      </p:pic>
      <p:pic>
        <p:nvPicPr>
          <p:cNvPr id="5124" name="Picture 4" descr="H:\DCIM\100D3100\DSC_07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4179123" cy="2786082"/>
          </a:xfrm>
          <a:prstGeom prst="rect">
            <a:avLst/>
          </a:prstGeom>
          <a:noFill/>
        </p:spPr>
      </p:pic>
      <p:pic>
        <p:nvPicPr>
          <p:cNvPr id="5125" name="Picture 5" descr="H:\DCIM\100D3100\DSC_0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571876"/>
            <a:ext cx="3978297" cy="26521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547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92869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Бодрящая гимнастика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pic>
        <p:nvPicPr>
          <p:cNvPr id="37890" name="Picture 2" descr="G:\DCIM\100D3100\DSC_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3143272" cy="2130638"/>
          </a:xfrm>
          <a:prstGeom prst="rect">
            <a:avLst/>
          </a:prstGeom>
          <a:noFill/>
        </p:spPr>
      </p:pic>
      <p:pic>
        <p:nvPicPr>
          <p:cNvPr id="37891" name="Picture 3" descr="G:\DCIM\100D3100\DSC_0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3321866" cy="2214578"/>
          </a:xfrm>
          <a:prstGeom prst="rect">
            <a:avLst/>
          </a:prstGeom>
          <a:noFill/>
        </p:spPr>
      </p:pic>
      <p:pic>
        <p:nvPicPr>
          <p:cNvPr id="37892" name="Picture 4" descr="C:\Users\1\Desktop\йога фото\zarodi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86190"/>
            <a:ext cx="3253268" cy="2438419"/>
          </a:xfrm>
          <a:prstGeom prst="rect">
            <a:avLst/>
          </a:prstGeom>
          <a:noFill/>
        </p:spPr>
      </p:pic>
      <p:pic>
        <p:nvPicPr>
          <p:cNvPr id="37893" name="Picture 5" descr="C:\Users\1\Desktop\DSC_0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29066"/>
            <a:ext cx="3429024" cy="228601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H:\DCIM\100D3100\DSC_0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4000528" cy="2667019"/>
          </a:xfrm>
          <a:prstGeom prst="rect">
            <a:avLst/>
          </a:prstGeom>
          <a:noFill/>
        </p:spPr>
      </p:pic>
      <p:pic>
        <p:nvPicPr>
          <p:cNvPr id="1028" name="Picture 4" descr="H:\DCIM\100D3100\DSC_0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79"/>
            <a:ext cx="3890150" cy="2593433"/>
          </a:xfrm>
          <a:prstGeom prst="rect">
            <a:avLst/>
          </a:prstGeom>
          <a:noFill/>
        </p:spPr>
      </p:pic>
      <p:pic>
        <p:nvPicPr>
          <p:cNvPr id="1029" name="Picture 5" descr="H:\DCIM\100D3100\DSC_0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00438"/>
            <a:ext cx="4000528" cy="2667019"/>
          </a:xfrm>
          <a:prstGeom prst="rect">
            <a:avLst/>
          </a:prstGeom>
          <a:noFill/>
        </p:spPr>
      </p:pic>
      <p:pic>
        <p:nvPicPr>
          <p:cNvPr id="3" name="Picture 2" descr="H:\DCIM\100D3100\DSC_08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500438"/>
            <a:ext cx="3857652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йога фото\search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00132"/>
          </a:xfrm>
        </p:spPr>
        <p:txBody>
          <a:bodyPr/>
          <a:lstStyle/>
          <a:p>
            <a:pPr algn="ctr"/>
            <a:r>
              <a:rPr lang="ru-RU" sz="5400" b="1" dirty="0" err="1" smtClean="0"/>
              <a:t>Физминутки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/>
          <a:lstStyle/>
          <a:p>
            <a:r>
              <a:rPr lang="ru-RU" sz="2800" dirty="0" smtClean="0"/>
              <a:t>Четкое объяснение, визуализация образа  плюс стихотворный текст дают превосходный результат.</a:t>
            </a:r>
          </a:p>
          <a:p>
            <a:endParaRPr lang="ru-RU" dirty="0"/>
          </a:p>
        </p:txBody>
      </p:sp>
      <p:pic>
        <p:nvPicPr>
          <p:cNvPr id="2050" name="Picture 2" descr="H:\DCIM\100D3100\DSC_0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000372"/>
            <a:ext cx="5072098" cy="3381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pic>
        <p:nvPicPr>
          <p:cNvPr id="3074" name="Picture 2" descr="H:\DCIM\100D3100\DSC_0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643337" cy="2428891"/>
          </a:xfrm>
          <a:prstGeom prst="rect">
            <a:avLst/>
          </a:prstGeom>
          <a:noFill/>
        </p:spPr>
      </p:pic>
      <p:pic>
        <p:nvPicPr>
          <p:cNvPr id="3075" name="Picture 3" descr="H:\DCIM\100D3100\DSC_0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642918"/>
            <a:ext cx="3786213" cy="2524142"/>
          </a:xfrm>
          <a:prstGeom prst="rect">
            <a:avLst/>
          </a:prstGeom>
          <a:noFill/>
        </p:spPr>
      </p:pic>
      <p:pic>
        <p:nvPicPr>
          <p:cNvPr id="3076" name="Picture 4" descr="H:\DCIM\100D3100\DSC_09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00438"/>
            <a:ext cx="4000560" cy="2667040"/>
          </a:xfrm>
          <a:prstGeom prst="rect">
            <a:avLst/>
          </a:prstGeom>
          <a:noFill/>
        </p:spPr>
      </p:pic>
      <p:pic>
        <p:nvPicPr>
          <p:cNvPr id="3077" name="Picture 5" descr="H:\DCIM\100D3100\DSC_0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643314"/>
            <a:ext cx="3643337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2601" cy="6858000"/>
          </a:xfrm>
          <a:prstGeom prst="rect">
            <a:avLst/>
          </a:prstGeom>
          <a:noFill/>
        </p:spPr>
      </p:pic>
      <p:pic>
        <p:nvPicPr>
          <p:cNvPr id="4098" name="Picture 2" descr="H:\DCIM\100D3100\DSC_0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57232"/>
            <a:ext cx="4143404" cy="3429024"/>
          </a:xfrm>
          <a:prstGeom prst="rect">
            <a:avLst/>
          </a:prstGeom>
          <a:noFill/>
        </p:spPr>
      </p:pic>
      <p:pic>
        <p:nvPicPr>
          <p:cNvPr id="4099" name="Picture 3" descr="H:\DCIM\100D3100\DSC_0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018760" y="1767663"/>
            <a:ext cx="5462584" cy="364172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йога фото\search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85884"/>
          </a:xfrm>
        </p:spPr>
        <p:txBody>
          <a:bodyPr/>
          <a:lstStyle/>
          <a:p>
            <a:pPr algn="ctr"/>
            <a:r>
              <a:rPr lang="ru-RU" dirty="0" smtClean="0"/>
              <a:t>Йога-сказки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/>
          <a:lstStyle/>
          <a:p>
            <a:r>
              <a:rPr lang="ru-RU" dirty="0" smtClean="0"/>
              <a:t>Статичное слушание сказки превращается в увлекательное занятие.</a:t>
            </a:r>
          </a:p>
          <a:p>
            <a:r>
              <a:rPr lang="ru-RU" b="1" dirty="0" smtClean="0"/>
              <a:t>Йога в виде сказки – это чудесный способ делать вместе с детьми комплекс упражнений йоги, связанных единой сюжетной линией.</a:t>
            </a:r>
            <a:endParaRPr lang="ru-RU" dirty="0"/>
          </a:p>
        </p:txBody>
      </p:sp>
      <p:pic>
        <p:nvPicPr>
          <p:cNvPr id="5" name="Рисунок 4" descr="http://yoga-game.ru/wp-content/uploads/2013/08/hatha-game1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29066"/>
            <a:ext cx="3143271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yoga-game.ru/wp-content/uploads/2013/08/hatha-game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714884"/>
            <a:ext cx="471490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DCIM\100D3100\DSC_0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3964809" cy="2643206"/>
          </a:xfrm>
          <a:prstGeom prst="rect">
            <a:avLst/>
          </a:prstGeom>
          <a:noFill/>
        </p:spPr>
      </p:pic>
      <p:pic>
        <p:nvPicPr>
          <p:cNvPr id="6147" name="Picture 3" descr="H:\DCIM\100D3100\DSC_0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01456" y="1513528"/>
            <a:ext cx="5223661" cy="3482441"/>
          </a:xfrm>
          <a:prstGeom prst="rect">
            <a:avLst/>
          </a:prstGeom>
          <a:noFill/>
        </p:spPr>
      </p:pic>
      <p:pic>
        <p:nvPicPr>
          <p:cNvPr id="6148" name="Picture 4" descr="H:\DCIM\100D3100\DSC_09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3964809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pic>
        <p:nvPicPr>
          <p:cNvPr id="5122" name="Picture 2" descr="H:\DCIM\100D3100\DSC_0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7948694" cy="529912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йога фото\search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Йога-игры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/>
          <a:lstStyle/>
          <a:p>
            <a:r>
              <a:rPr lang="ru-RU" dirty="0" smtClean="0"/>
              <a:t>это увлекательный, творческий подход, к играм на развитие статического равновесия. </a:t>
            </a:r>
            <a:endParaRPr lang="ru-RU" dirty="0"/>
          </a:p>
        </p:txBody>
      </p:sp>
      <p:pic>
        <p:nvPicPr>
          <p:cNvPr id="1026" name="Picture 2" descr="G:\DCIM\100D3100\DSC_0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276872"/>
            <a:ext cx="5552741" cy="370182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йога фото\2009033110121846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78" y="-23"/>
            <a:ext cx="10358478" cy="6858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7167"/>
            <a:ext cx="8072494" cy="107156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                 Йога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500174"/>
            <a:ext cx="7429552" cy="535782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является древним учением, предназначенным для оздоровления тела и для успокоения, укрепления и прояснения ума. Хорошее пищеварение, крепкий сон, энергичное состояние и энтузиазм, прекрасное функционирование внутренних органов, гибкость и хороший мышечный тонус, счастье и постоянная лёгкость - лишь некоторые из достижений, которые можно достичь с помощью регулярной практики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547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0D3100\DSC_0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356"/>
            <a:ext cx="3536181" cy="2357454"/>
          </a:xfrm>
          <a:prstGeom prst="rect">
            <a:avLst/>
          </a:prstGeom>
          <a:noFill/>
        </p:spPr>
      </p:pic>
      <p:pic>
        <p:nvPicPr>
          <p:cNvPr id="2051" name="Picture 3" descr="H:\DCIM\100D3100\DSC_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563" y="642918"/>
            <a:ext cx="3750495" cy="2500330"/>
          </a:xfrm>
          <a:prstGeom prst="rect">
            <a:avLst/>
          </a:prstGeom>
          <a:noFill/>
        </p:spPr>
      </p:pic>
      <p:pic>
        <p:nvPicPr>
          <p:cNvPr id="2052" name="Picture 4" descr="H:\DCIM\100D3100\DSC_0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714752"/>
            <a:ext cx="3429026" cy="2286017"/>
          </a:xfrm>
          <a:prstGeom prst="rect">
            <a:avLst/>
          </a:prstGeom>
          <a:noFill/>
        </p:spPr>
      </p:pic>
      <p:pic>
        <p:nvPicPr>
          <p:cNvPr id="2053" name="Picture 5" descr="H:\DCIM\100D3100\DSC_09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14752"/>
            <a:ext cx="3536180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pic>
        <p:nvPicPr>
          <p:cNvPr id="3074" name="Picture 2" descr="H:\DCIM\100D3100\DSC_0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4714908" cy="3143272"/>
          </a:xfrm>
          <a:prstGeom prst="rect">
            <a:avLst/>
          </a:prstGeom>
          <a:noFill/>
        </p:spPr>
      </p:pic>
      <p:pic>
        <p:nvPicPr>
          <p:cNvPr id="3075" name="Picture 3" descr="H:\DCIM\100D3100\DSC_0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7" y="3214686"/>
            <a:ext cx="4500593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pic>
        <p:nvPicPr>
          <p:cNvPr id="4098" name="Picture 2" descr="H:\DCIM\100D3100\DSC_0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642918"/>
            <a:ext cx="4429156" cy="2952771"/>
          </a:xfrm>
          <a:prstGeom prst="rect">
            <a:avLst/>
          </a:prstGeom>
          <a:noFill/>
        </p:spPr>
      </p:pic>
      <p:pic>
        <p:nvPicPr>
          <p:cNvPr id="4099" name="Picture 3" descr="H:\DCIM\100D3100\DSC_0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47996"/>
            <a:ext cx="4838719" cy="32258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йога фото\search_files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Рисование </a:t>
            </a:r>
            <a:r>
              <a:rPr lang="ru-RU" dirty="0" err="1" smtClean="0"/>
              <a:t>мандалы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r>
              <a:rPr lang="ru-RU" dirty="0" smtClean="0"/>
              <a:t>Это оптимальный способ прийти к внутреннему балансу.</a:t>
            </a:r>
          </a:p>
          <a:p>
            <a:r>
              <a:rPr lang="ru-RU" dirty="0" smtClean="0"/>
              <a:t> Работа с </a:t>
            </a:r>
            <a:r>
              <a:rPr lang="ru-RU" dirty="0" err="1" smtClean="0"/>
              <a:t>мандалами</a:t>
            </a:r>
            <a:r>
              <a:rPr lang="ru-RU" dirty="0" smtClean="0"/>
              <a:t> помогает научить детей сосредоточиваться, и при этом успокаивает, снимает эмоциональное напряжение. </a:t>
            </a:r>
            <a:endParaRPr lang="ru-RU" dirty="0"/>
          </a:p>
        </p:txBody>
      </p:sp>
      <p:pic>
        <p:nvPicPr>
          <p:cNvPr id="1026" name="Picture 2" descr="C:\Users\сергей\Desktop\йога фото\e321d91692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89040"/>
            <a:ext cx="2304256" cy="1728192"/>
          </a:xfrm>
          <a:prstGeom prst="rect">
            <a:avLst/>
          </a:prstGeom>
          <a:noFill/>
        </p:spPr>
      </p:pic>
      <p:pic>
        <p:nvPicPr>
          <p:cNvPr id="1027" name="Picture 3" descr="C:\Users\сергей\Desktop\йога фото\drawing-ideas-kids-printable-shape-drawing-prompts-picklebums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3634586" cy="2409535"/>
          </a:xfrm>
          <a:prstGeom prst="rect">
            <a:avLst/>
          </a:prstGeom>
          <a:noFill/>
        </p:spPr>
      </p:pic>
      <p:pic>
        <p:nvPicPr>
          <p:cNvPr id="1028" name="Picture 4" descr="C:\Users\сергей\Desktop\йога фото\83CMiXjdN-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229200"/>
            <a:ext cx="1815083" cy="136309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547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йога фото\Мандалы 2 [640x480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8334435" cy="521497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597" cy="6858000"/>
          </a:xfrm>
          <a:prstGeom prst="rect">
            <a:avLst/>
          </a:prstGeom>
          <a:noFill/>
        </p:spPr>
      </p:pic>
      <p:pic>
        <p:nvPicPr>
          <p:cNvPr id="3075" name="Picture 3" descr="H:\DCIM\100D3100\DSC_0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3786214" cy="2524143"/>
          </a:xfrm>
          <a:prstGeom prst="rect">
            <a:avLst/>
          </a:prstGeom>
          <a:noFill/>
        </p:spPr>
      </p:pic>
      <p:pic>
        <p:nvPicPr>
          <p:cNvPr id="3076" name="Picture 4" descr="H:\DCIM\100D3100\DSC_0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61363" y="1053687"/>
            <a:ext cx="2893239" cy="1928826"/>
          </a:xfrm>
          <a:prstGeom prst="rect">
            <a:avLst/>
          </a:prstGeom>
          <a:noFill/>
        </p:spPr>
      </p:pic>
      <p:pic>
        <p:nvPicPr>
          <p:cNvPr id="3077" name="Picture 5" descr="H:\DCIM\100D3100\DSC_0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429000"/>
            <a:ext cx="4214842" cy="2809894"/>
          </a:xfrm>
          <a:prstGeom prst="rect">
            <a:avLst/>
          </a:prstGeom>
          <a:noFill/>
        </p:spPr>
      </p:pic>
      <p:pic>
        <p:nvPicPr>
          <p:cNvPr id="1026" name="Picture 2" descr="H:\DCIM\100D3100\DSC_09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6347" y="3786190"/>
            <a:ext cx="3643340" cy="24288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йога фото\search_files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H:\DCIM\100D3100\DSC_0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3"/>
            <a:ext cx="3536181" cy="2357454"/>
          </a:xfrm>
          <a:prstGeom prst="rect">
            <a:avLst/>
          </a:prstGeom>
          <a:noFill/>
        </p:spPr>
      </p:pic>
      <p:pic>
        <p:nvPicPr>
          <p:cNvPr id="4100" name="Picture 4" descr="H:\DCIM\100D3100\DSC_0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642918"/>
            <a:ext cx="3143272" cy="2095515"/>
          </a:xfrm>
          <a:prstGeom prst="rect">
            <a:avLst/>
          </a:prstGeom>
          <a:noFill/>
        </p:spPr>
      </p:pic>
      <p:pic>
        <p:nvPicPr>
          <p:cNvPr id="4101" name="Picture 5" descr="H:\DCIM\100D3100\DSC_0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429000"/>
            <a:ext cx="3902864" cy="2601909"/>
          </a:xfrm>
          <a:prstGeom prst="rect">
            <a:avLst/>
          </a:prstGeom>
          <a:noFill/>
        </p:spPr>
      </p:pic>
      <p:pic>
        <p:nvPicPr>
          <p:cNvPr id="4102" name="Picture 6" descr="H:\DCIM\100D3100\DSC_09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429000"/>
            <a:ext cx="3786182" cy="252412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CIM\100D3100\DSC_0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endParaRPr lang="ru-RU" dirty="0" smtClean="0">
              <a:latin typeface="Impact" pitchFamily="34" charset="0"/>
            </a:endParaRPr>
          </a:p>
          <a:p>
            <a:pPr algn="ctr">
              <a:buNone/>
            </a:pPr>
            <a:r>
              <a:rPr lang="ru-RU" dirty="0" smtClean="0">
                <a:latin typeface="Impact" pitchFamily="34" charset="0"/>
              </a:rPr>
              <a:t>Спасибо за внимание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йога фото\search_files\0002-007-Ponjatie-o-virusa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F:\йога фото\poza-po-turetsk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041445"/>
            <a:ext cx="5184576" cy="5816555"/>
          </a:xfrm>
          <a:prstGeom prst="rect">
            <a:avLst/>
          </a:prstGeom>
          <a:noFill/>
        </p:spPr>
      </p:pic>
      <p:sp>
        <p:nvSpPr>
          <p:cNvPr id="9" name="Сердце 8"/>
          <p:cNvSpPr/>
          <p:nvPr/>
        </p:nvSpPr>
        <p:spPr>
          <a:xfrm>
            <a:off x="683568" y="1340768"/>
            <a:ext cx="2736304" cy="213853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Здоровье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Улыбающееся лицо 9"/>
          <p:cNvSpPr/>
          <p:nvPr/>
        </p:nvSpPr>
        <p:spPr>
          <a:xfrm>
            <a:off x="6012160" y="1412776"/>
            <a:ext cx="2448272" cy="194421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спокойствие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\Desktop\йога фото\ZOZ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714488"/>
            <a:ext cx="3571899" cy="4357695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14282" y="785794"/>
            <a:ext cx="3500462" cy="1571636"/>
          </a:xfrm>
          <a:prstGeom prst="cloudCallout">
            <a:avLst>
              <a:gd name="adj1" fmla="val 54396"/>
              <a:gd name="adj2" fmla="val 7135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Улучшает осанку, укрепляет  свод стопы, мышцы спины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5143504" y="857232"/>
            <a:ext cx="3500462" cy="1398466"/>
          </a:xfrm>
          <a:prstGeom prst="cloudCallout">
            <a:avLst>
              <a:gd name="adj1" fmla="val -46568"/>
              <a:gd name="adj2" fmla="val 8998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Учит направлять энергию в нужное русло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357158" y="2500306"/>
            <a:ext cx="2928958" cy="1500198"/>
          </a:xfrm>
          <a:prstGeom prst="cloudCallout">
            <a:avLst>
              <a:gd name="adj1" fmla="val 71041"/>
              <a:gd name="adj2" fmla="val 3289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000" b="1" dirty="0" smtClean="0">
                <a:solidFill>
                  <a:schemeClr val="tx1"/>
                </a:solidFill>
              </a:rPr>
              <a:t>Улучшает работу </a:t>
            </a:r>
            <a:r>
              <a:rPr lang="ru-RU" sz="2000" b="1" dirty="0">
                <a:solidFill>
                  <a:schemeClr val="tx1"/>
                </a:solidFill>
              </a:rPr>
              <a:t>внутренних органов, 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5857884" y="2500306"/>
            <a:ext cx="3286116" cy="1428760"/>
          </a:xfrm>
          <a:prstGeom prst="cloudCallout">
            <a:avLst>
              <a:gd name="adj1" fmla="val -74798"/>
              <a:gd name="adj2" fmla="val 346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развивает спокойствие и внимательность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357158" y="4071942"/>
            <a:ext cx="3786214" cy="2071702"/>
          </a:xfrm>
          <a:prstGeom prst="cloudCallout">
            <a:avLst>
              <a:gd name="adj1" fmla="val 55717"/>
              <a:gd name="adj2" fmla="val -531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развивает гибкость,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выносливость</a:t>
            </a:r>
            <a:r>
              <a:rPr lang="ru-RU" b="1" dirty="0">
                <a:solidFill>
                  <a:schemeClr val="tx1"/>
                </a:solidFill>
              </a:rPr>
              <a:t>, силу, координацию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5715008" y="4357694"/>
            <a:ext cx="2857520" cy="1714512"/>
          </a:xfrm>
          <a:prstGeom prst="cloudCallout">
            <a:avLst>
              <a:gd name="adj1" fmla="val -68833"/>
              <a:gd name="adj2" fmla="val -6626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помогает </a:t>
            </a:r>
            <a:r>
              <a:rPr lang="ru-RU" b="1" dirty="0">
                <a:solidFill>
                  <a:schemeClr val="tx1"/>
                </a:solidFill>
              </a:rPr>
              <a:t>бороться со стрессами и повысить самооценку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Comic Sans MS" pitchFamily="66" charset="0"/>
                <a:cs typeface="Arabic Typesetting" pitchFamily="66" charset="-78"/>
              </a:rPr>
              <a:t>Чем полезна йога для детей?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1\Desktop\йога фото\search_files\i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 Цель</a:t>
            </a:r>
            <a:r>
              <a:rPr lang="ru-RU" sz="2400" dirty="0" smtClean="0">
                <a:solidFill>
                  <a:schemeClr val="tx1"/>
                </a:solidFill>
              </a:rPr>
              <a:t> - вырастить из детей не йогов, а приучить их к правильным физическим нагрузкам и оздоровить, научить чувствовать свое тело и управлять эмоциями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Я ставлю  </a:t>
            </a:r>
            <a:r>
              <a:rPr lang="ru-RU" b="1" dirty="0" smtClean="0"/>
              <a:t>следующие задачи</a:t>
            </a:r>
            <a:r>
              <a:rPr lang="ru-RU" dirty="0" smtClean="0"/>
              <a:t>:</a:t>
            </a:r>
          </a:p>
          <a:p>
            <a:pPr lvl="0"/>
            <a:r>
              <a:rPr lang="ru-RU" dirty="0" smtClean="0"/>
              <a:t>учить детей чувствовать свое тело, выполнять движения осознано, легко и красиво;</a:t>
            </a:r>
          </a:p>
          <a:p>
            <a:pPr lvl="0"/>
            <a:r>
              <a:rPr lang="ru-RU" dirty="0" smtClean="0"/>
              <a:t>развивать гибкость и эластичность позвоночника, формировать правильную осанку;</a:t>
            </a:r>
          </a:p>
          <a:p>
            <a:pPr lvl="0"/>
            <a:r>
              <a:rPr lang="ru-RU" dirty="0" smtClean="0"/>
              <a:t>обучать детей технике правильного дыхания;</a:t>
            </a:r>
          </a:p>
          <a:p>
            <a:pPr lvl="0"/>
            <a:r>
              <a:rPr lang="ru-RU" dirty="0" smtClean="0"/>
              <a:t>воспитывать морально-волевые качества, выдержку, настойчивость;</a:t>
            </a:r>
          </a:p>
          <a:p>
            <a:pPr lvl="0"/>
            <a:r>
              <a:rPr lang="ru-RU" dirty="0" smtClean="0"/>
              <a:t>формировать положительное отношение  к физкультуре и спорту.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йога фото\search_files\i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Новизна моей работы</a:t>
            </a:r>
            <a:r>
              <a:rPr lang="ru-RU" u="sng" dirty="0" smtClean="0">
                <a:solidFill>
                  <a:schemeClr val="tx1"/>
                </a:solidFill>
              </a:rPr>
              <a:t> </a:t>
            </a:r>
            <a:endParaRPr lang="ru-RU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заключается в принципиальном отличие упражнений йоги от классических физических упражнений.</a:t>
            </a:r>
            <a:endParaRPr lang="ru-RU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1\Desktop\йога фото\rip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37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Практическая значимость использования элементов йоги 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заключается в оздоровлении и гармоничном  физическом развитии детей, укреплении мышц тела, развитии гибкости тела и эластичности позвоночника, обучения навыкам правильного дыхания и расслабления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1\Desktop\йога фото\search_files\i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105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Как обеспечить продуктивность данной работы?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4" name="Picture 2" descr="C:\Users\1\Desktop\йога фото\97859472_COBRA_fumett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4143380"/>
            <a:ext cx="2338379" cy="2338379"/>
          </a:xfrm>
          <a:prstGeom prst="rect">
            <a:avLst/>
          </a:prstGeom>
          <a:noFill/>
        </p:spPr>
      </p:pic>
      <p:pic>
        <p:nvPicPr>
          <p:cNvPr id="18435" name="Picture 3" descr="C:\Users\1\Desktop\йога фото\0153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285860"/>
            <a:ext cx="2179471" cy="26479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768</TotalTime>
  <Words>509</Words>
  <Application>Microsoft Office PowerPoint</Application>
  <PresentationFormat>Экран (4:3)</PresentationFormat>
  <Paragraphs>89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Использование элементов йоги в физкультурно-оздоровительной работе со старшими дошкольниками </vt:lpstr>
      <vt:lpstr>ДЕТИ – ЭТО ИЗНАЧАЛЬНО «МАЛЕНЬКИЕ ЙОГИ» ОТ РОЖДЕНИЯ. </vt:lpstr>
      <vt:lpstr>                  Йога</vt:lpstr>
      <vt:lpstr>Слайд 4</vt:lpstr>
      <vt:lpstr>Чем полезна йога для детей?  </vt:lpstr>
      <vt:lpstr> Цель - вырастить из детей не йогов, а приучить их к правильным физическим нагрузкам и оздоровить, научить чувствовать свое тело и управлять эмоциями</vt:lpstr>
      <vt:lpstr>Новизна моей работы </vt:lpstr>
      <vt:lpstr>Практическая значимость использования элементов йоги </vt:lpstr>
      <vt:lpstr>Как обеспечить продуктивность данной работы?  </vt:lpstr>
      <vt:lpstr>По результатам диагностики  по физическому развитию на начало учебного  2014-2015 года </vt:lpstr>
      <vt:lpstr>На занятиях я отмечала </vt:lpstr>
      <vt:lpstr>Слайд 12</vt:lpstr>
      <vt:lpstr>Занятие йога-гимнастики </vt:lpstr>
      <vt:lpstr> </vt:lpstr>
      <vt:lpstr>Слайд 15</vt:lpstr>
      <vt:lpstr>Слайд 16</vt:lpstr>
      <vt:lpstr>На занятиях по физической культуре:</vt:lpstr>
      <vt:lpstr> </vt:lpstr>
      <vt:lpstr>Слайд 19</vt:lpstr>
      <vt:lpstr>Слайд 20</vt:lpstr>
      <vt:lpstr>Бодрящая гимнастика:</vt:lpstr>
      <vt:lpstr>Слайд 22</vt:lpstr>
      <vt:lpstr>Физминутки </vt:lpstr>
      <vt:lpstr>Слайд 24</vt:lpstr>
      <vt:lpstr>Слайд 25</vt:lpstr>
      <vt:lpstr>Йога-сказки </vt:lpstr>
      <vt:lpstr>Слайд 27</vt:lpstr>
      <vt:lpstr>Слайд 28</vt:lpstr>
      <vt:lpstr>  Йога-игры </vt:lpstr>
      <vt:lpstr>Слайд 30</vt:lpstr>
      <vt:lpstr>Слайд 31</vt:lpstr>
      <vt:lpstr>Слайд 32</vt:lpstr>
      <vt:lpstr>Рисование мандалы.</vt:lpstr>
      <vt:lpstr> </vt:lpstr>
      <vt:lpstr>Слайд 35</vt:lpstr>
      <vt:lpstr>Слайд 36</vt:lpstr>
      <vt:lpstr>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элементов йоги в физкультурно-оздоровительной работе со старшими дошкольниками</dc:title>
  <dc:creator>1</dc:creator>
  <cp:lastModifiedBy>сергей</cp:lastModifiedBy>
  <cp:revision>79</cp:revision>
  <dcterms:created xsi:type="dcterms:W3CDTF">2015-04-01T12:55:41Z</dcterms:created>
  <dcterms:modified xsi:type="dcterms:W3CDTF">2016-09-29T13:16:28Z</dcterms:modified>
</cp:coreProperties>
</file>