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79" r:id="rId4"/>
    <p:sldId id="280" r:id="rId5"/>
    <p:sldId id="260" r:id="rId6"/>
    <p:sldId id="281" r:id="rId7"/>
    <p:sldId id="287" r:id="rId8"/>
    <p:sldId id="288" r:id="rId9"/>
    <p:sldId id="294" r:id="rId10"/>
    <p:sldId id="289" r:id="rId11"/>
    <p:sldId id="291" r:id="rId12"/>
    <p:sldId id="292" r:id="rId13"/>
    <p:sldId id="293" r:id="rId14"/>
    <p:sldId id="277" r:id="rId15"/>
    <p:sldId id="278" r:id="rId16"/>
    <p:sldId id="29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702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08E0D-5A3E-4D89-8960-02F541B12F56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8D7144F-4C68-402C-A2F7-ECC213950C2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08E0D-5A3E-4D89-8960-02F541B12F56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7144F-4C68-402C-A2F7-ECC213950C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08E0D-5A3E-4D89-8960-02F541B12F56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7144F-4C68-402C-A2F7-ECC213950C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08E0D-5A3E-4D89-8960-02F541B12F56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7144F-4C68-402C-A2F7-ECC213950C2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08E0D-5A3E-4D89-8960-02F541B12F56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8D7144F-4C68-402C-A2F7-ECC213950C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08E0D-5A3E-4D89-8960-02F541B12F56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7144F-4C68-402C-A2F7-ECC213950C2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08E0D-5A3E-4D89-8960-02F541B12F56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7144F-4C68-402C-A2F7-ECC213950C2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08E0D-5A3E-4D89-8960-02F541B12F56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7144F-4C68-402C-A2F7-ECC213950C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08E0D-5A3E-4D89-8960-02F541B12F56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7144F-4C68-402C-A2F7-ECC213950C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08E0D-5A3E-4D89-8960-02F541B12F56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7144F-4C68-402C-A2F7-ECC213950C2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08E0D-5A3E-4D89-8960-02F541B12F56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8D7144F-4C68-402C-A2F7-ECC213950C2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6308E0D-5A3E-4D89-8960-02F541B12F56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8D7144F-4C68-402C-A2F7-ECC213950C2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>
    <p:wipe dir="d"/>
  </p:transition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3284984"/>
            <a:ext cx="5724872" cy="2176264"/>
          </a:xfrm>
        </p:spPr>
        <p:txBody>
          <a:bodyPr>
            <a:noAutofit/>
          </a:bodyPr>
          <a:lstStyle/>
          <a:p>
            <a:r>
              <a:rPr lang="ru-RU" sz="5400" i="1" dirty="0" smtClean="0"/>
              <a:t>общие компетенции профессионала</a:t>
            </a:r>
            <a:endParaRPr lang="ru-RU" sz="5400" i="1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ВВЕДЕНИЕ В ПРОФЕССИЮ:</a:t>
            </a:r>
            <a:endParaRPr lang="ru-RU" sz="4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761634"/>
            <a:ext cx="2091392" cy="250234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0126"/>
            <a:ext cx="3888431" cy="12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Объектами </a:t>
            </a:r>
            <a:r>
              <a:rPr lang="ru-RU" dirty="0"/>
              <a:t>профессиональной деятельности выпускников являются: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оборудование </a:t>
            </a:r>
            <a:r>
              <a:rPr lang="ru-RU" dirty="0"/>
              <a:t>и оснастка для ремонтных и наладочных работ;</a:t>
            </a:r>
          </a:p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36912"/>
            <a:ext cx="2160898" cy="2077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132856"/>
            <a:ext cx="252412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714455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229100"/>
            <a:ext cx="1812032" cy="2231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93" y="5042612"/>
            <a:ext cx="2286000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005" y="2348880"/>
            <a:ext cx="2352675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4530377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9" y="1340768"/>
            <a:ext cx="3480766" cy="2465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Объектами </a:t>
            </a:r>
            <a:r>
              <a:rPr lang="ru-RU" dirty="0"/>
              <a:t>профессиональной деятельности выпускников являются: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914400" y="1700808"/>
            <a:ext cx="7772400" cy="4318992"/>
          </a:xfrm>
        </p:spPr>
        <p:txBody>
          <a:bodyPr/>
          <a:lstStyle/>
          <a:p>
            <a:r>
              <a:rPr lang="ru-RU" dirty="0" smtClean="0"/>
              <a:t>техническая </a:t>
            </a:r>
            <a:r>
              <a:rPr lang="ru-RU" dirty="0"/>
              <a:t>документация;</a:t>
            </a:r>
          </a:p>
          <a:p>
            <a:endParaRPr lang="ru-RU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96952"/>
            <a:ext cx="6138863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4530377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Объектами </a:t>
            </a:r>
            <a:r>
              <a:rPr lang="ru-RU" dirty="0"/>
              <a:t>профессиональной деятельности выпускников являются: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первичные </a:t>
            </a:r>
            <a:r>
              <a:rPr lang="ru-RU" dirty="0"/>
              <a:t>трудовые коллективы.</a:t>
            </a:r>
          </a:p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20144"/>
            <a:ext cx="4045632" cy="269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078303"/>
            <a:ext cx="2614019" cy="1888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437112"/>
            <a:ext cx="324036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4369964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Техник-электрик </a:t>
            </a:r>
            <a:r>
              <a:rPr lang="ru-RU" dirty="0"/>
              <a:t>готовится к следующим видам деятельности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Наладка </a:t>
            </a:r>
            <a:r>
              <a:rPr lang="ru-RU" dirty="0"/>
              <a:t>и испытание устройств релейной защиты, автоматики, средств измерений и систем сигнализации.</a:t>
            </a:r>
          </a:p>
          <a:p>
            <a:r>
              <a:rPr lang="ru-RU" dirty="0" smtClean="0"/>
              <a:t>Диагностика </a:t>
            </a:r>
            <a:r>
              <a:rPr lang="ru-RU" dirty="0"/>
              <a:t>и ремонт устройств релейной защиты, автоматики, средств измерения и систем сигнализации.</a:t>
            </a:r>
          </a:p>
          <a:p>
            <a:r>
              <a:rPr lang="ru-RU" dirty="0" smtClean="0"/>
              <a:t>Обслуживание </a:t>
            </a:r>
            <a:r>
              <a:rPr lang="ru-RU" dirty="0"/>
              <a:t>высоковольтного оборудования, устройств релейной защиты, автоматики, средств измерений и систем сигнализации.</a:t>
            </a:r>
          </a:p>
          <a:p>
            <a:r>
              <a:rPr lang="ru-RU" dirty="0" smtClean="0"/>
              <a:t>Организация </a:t>
            </a:r>
            <a:r>
              <a:rPr lang="ru-RU" dirty="0"/>
              <a:t>и управление коллективом исполнителей.</a:t>
            </a:r>
          </a:p>
          <a:p>
            <a:r>
              <a:rPr lang="ru-RU" dirty="0" smtClean="0"/>
              <a:t>Выполнение </a:t>
            </a:r>
            <a:r>
              <a:rPr lang="ru-RU" dirty="0"/>
              <a:t>работ по одной или нескольким профессиям рабочих, должностям служащих (приложение к настоящему ФГОС СПО).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5528153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Процесс обучения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Учебный процесс: лекции, практические и лабораторные работы</a:t>
            </a:r>
            <a:endParaRPr lang="ru-RU" dirty="0"/>
          </a:p>
        </p:txBody>
      </p:sp>
      <p:pic>
        <p:nvPicPr>
          <p:cNvPr id="5" name="Содержимое 7" descr="depositphotos_8170878-Drawing-accessori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298" y="2571744"/>
            <a:ext cx="4620291" cy="309046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7704856" cy="178621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Процесс обучения</a:t>
            </a:r>
            <a:br>
              <a:rPr lang="ru-RU" dirty="0" smtClean="0"/>
            </a:br>
            <a:r>
              <a:rPr lang="ru-RU" dirty="0" smtClean="0"/>
              <a:t> практики: учебные, производственные и преддипломная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914400" y="1988840"/>
            <a:ext cx="7772400" cy="40309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24303"/>
            <a:ext cx="3559946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204864"/>
            <a:ext cx="2681875" cy="201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16" y="4653136"/>
            <a:ext cx="3016970" cy="201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413894"/>
            <a:ext cx="3138116" cy="2092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4624"/>
            <a:ext cx="1578274" cy="1053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5828" y="1193869"/>
            <a:ext cx="2670076" cy="209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1859" y="177037"/>
            <a:ext cx="2877344" cy="1916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942" y="2348880"/>
            <a:ext cx="2697088" cy="202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2847" y="4402700"/>
            <a:ext cx="3463977" cy="2300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6658" y="2353956"/>
            <a:ext cx="2480332" cy="1860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388712"/>
            <a:ext cx="2846682" cy="2127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037"/>
            <a:ext cx="2708082" cy="1798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5553007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498080" cy="164219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МИНИСТЕРСТВО ОБРАЗОВАНИЯ И НАУКИ РОССИЙСКОЙ ФЕДЕРАЦИИ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39552" y="2420888"/>
            <a:ext cx="7498080" cy="338437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Приказ от 29 октября 2013 года N 1199</a:t>
            </a:r>
            <a:br>
              <a:rPr lang="ru-RU" dirty="0" smtClean="0"/>
            </a:br>
            <a:endParaRPr lang="ru-RU" dirty="0" smtClean="0"/>
          </a:p>
          <a:p>
            <a:pPr algn="ctr">
              <a:buNone/>
            </a:pPr>
            <a:r>
              <a:rPr lang="ru-RU" dirty="0" smtClean="0"/>
              <a:t>об утверждении перечней профессий и специальностей среднего профессионального образования</a:t>
            </a: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93022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Укрупненная группа специальностей и направлений подготовки  (УГС) 13.00.00 </a:t>
            </a:r>
            <a:r>
              <a:rPr lang="ru-RU" dirty="0"/>
              <a:t>Электро- и теплоэнергетика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2348880"/>
            <a:ext cx="8820472" cy="432048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	</a:t>
            </a:r>
            <a:endParaRPr lang="ru-RU" dirty="0" smtClean="0"/>
          </a:p>
          <a:p>
            <a:r>
              <a:rPr lang="ru-RU" sz="1900" dirty="0" smtClean="0"/>
              <a:t>13.02.01	Тепловые электрические станции	</a:t>
            </a:r>
          </a:p>
          <a:p>
            <a:r>
              <a:rPr lang="ru-RU" sz="1900" dirty="0" smtClean="0"/>
              <a:t>13.02.02</a:t>
            </a:r>
            <a:r>
              <a:rPr lang="ru-RU" sz="1900" dirty="0"/>
              <a:t>	Теплоснабжение и теплотехническое оборудование	</a:t>
            </a:r>
            <a:endParaRPr lang="ru-RU" sz="1900" dirty="0" smtClean="0"/>
          </a:p>
          <a:p>
            <a:r>
              <a:rPr lang="ru-RU" sz="1900" b="1" dirty="0" smtClean="0"/>
              <a:t>13.02.03</a:t>
            </a:r>
            <a:r>
              <a:rPr lang="ru-RU" sz="1900" b="1" dirty="0"/>
              <a:t>	Электрические станции, сети и системы</a:t>
            </a:r>
            <a:r>
              <a:rPr lang="ru-RU" sz="1900" dirty="0"/>
              <a:t>	</a:t>
            </a:r>
          </a:p>
          <a:p>
            <a:r>
              <a:rPr lang="ru-RU" sz="1900" dirty="0"/>
              <a:t>13.02.04	</a:t>
            </a:r>
            <a:r>
              <a:rPr lang="ru-RU" sz="1900" dirty="0" err="1"/>
              <a:t>Гидроэлектроэнергетические</a:t>
            </a:r>
            <a:r>
              <a:rPr lang="ru-RU" sz="1900" dirty="0"/>
              <a:t> установки	</a:t>
            </a:r>
          </a:p>
          <a:p>
            <a:r>
              <a:rPr lang="ru-RU" sz="1900" dirty="0"/>
              <a:t>13.02.05	Технология воды, топлива и смазочных материалов на </a:t>
            </a:r>
            <a:r>
              <a:rPr lang="ru-RU" sz="1900" dirty="0" smtClean="0"/>
              <a:t>эл. станциях</a:t>
            </a:r>
            <a:endParaRPr lang="ru-RU" sz="1900" dirty="0"/>
          </a:p>
          <a:p>
            <a:r>
              <a:rPr lang="ru-RU" sz="1900" b="1" dirty="0"/>
              <a:t>13.02.06	Релейная защита и автоматизация </a:t>
            </a:r>
            <a:r>
              <a:rPr lang="ru-RU" sz="1900" b="1" dirty="0" err="1" smtClean="0"/>
              <a:t>электроэнерг</a:t>
            </a:r>
            <a:r>
              <a:rPr lang="ru-RU" sz="1900" b="1" dirty="0" smtClean="0"/>
              <a:t>-их    систем</a:t>
            </a:r>
          </a:p>
          <a:p>
            <a:r>
              <a:rPr lang="ru-RU" sz="1900" b="1" dirty="0" smtClean="0"/>
              <a:t>13.02.07</a:t>
            </a:r>
            <a:r>
              <a:rPr lang="ru-RU" sz="1900" b="1" dirty="0"/>
              <a:t>	Электроснабжение (по отраслям)	</a:t>
            </a:r>
            <a:endParaRPr lang="ru-RU" sz="1900" b="1" dirty="0" smtClean="0"/>
          </a:p>
          <a:p>
            <a:r>
              <a:rPr lang="ru-RU" sz="1900" dirty="0" smtClean="0"/>
              <a:t>13.02.08</a:t>
            </a:r>
            <a:r>
              <a:rPr lang="ru-RU" sz="1900" dirty="0"/>
              <a:t>	Электроизоляционная, кабельная и конденсаторная техника	</a:t>
            </a:r>
            <a:endParaRPr lang="ru-RU" sz="1900" dirty="0" smtClean="0"/>
          </a:p>
          <a:p>
            <a:r>
              <a:rPr lang="ru-RU" sz="1900" dirty="0" smtClean="0"/>
              <a:t>13.02.09</a:t>
            </a:r>
            <a:r>
              <a:rPr lang="ru-RU" sz="1900" dirty="0"/>
              <a:t>	Монтаж и эксплуатация линий электропередачи	</a:t>
            </a:r>
            <a:endParaRPr lang="ru-RU" sz="1900" dirty="0" smtClean="0"/>
          </a:p>
          <a:p>
            <a:r>
              <a:rPr lang="ru-RU" sz="1900" dirty="0" smtClean="0"/>
              <a:t>13.02.10</a:t>
            </a:r>
            <a:r>
              <a:rPr lang="ru-RU" sz="1900" dirty="0"/>
              <a:t>	Электрические машины и аппараты	</a:t>
            </a:r>
          </a:p>
          <a:p>
            <a:r>
              <a:rPr lang="ru-RU" sz="1900" dirty="0"/>
              <a:t>13.02.11	Техническая эксплуатация и обслуживание электрического и электромеханического оборудования (по отраслям)</a:t>
            </a:r>
          </a:p>
        </p:txBody>
      </p:sp>
    </p:spTree>
    <p:extLst>
      <p:ext uri="{BB962C8B-B14F-4D97-AF65-F5344CB8AC3E}">
        <p14:creationId xmlns="" xmlns:p14="http://schemas.microsoft.com/office/powerpoint/2010/main" val="326208778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147248" cy="1224136"/>
          </a:xfrm>
        </p:spPr>
        <p:txBody>
          <a:bodyPr>
            <a:noAutofit/>
          </a:bodyPr>
          <a:lstStyle/>
          <a:p>
            <a:r>
              <a:rPr lang="ru-RU" sz="3200" dirty="0"/>
              <a:t>13.02.06	Релейная защита и автоматизация </a:t>
            </a:r>
            <a:r>
              <a:rPr lang="ru-RU" sz="3200" dirty="0" smtClean="0"/>
              <a:t>электроэнергетических    систем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914400" y="1772816"/>
            <a:ext cx="7772400" cy="424698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39020"/>
            <a:ext cx="451306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810" y="3501008"/>
            <a:ext cx="4293827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1689932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27584" y="260648"/>
            <a:ext cx="7498080" cy="113813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</a:rPr>
              <a:t>МИНИСТЕРСТВО ОБРАЗОВАНИЯ И НАУКИ РОССИЙСКОЙ ФЕДЕРАЦИИ</a:t>
            </a:r>
            <a:endParaRPr lang="ru-RU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>
          <a:xfrm>
            <a:off x="107504" y="1700808"/>
            <a:ext cx="8826184" cy="454759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 smtClean="0"/>
              <a:t>Приказ от </a:t>
            </a:r>
            <a:r>
              <a:rPr lang="ru-RU" sz="2800" dirty="0"/>
              <a:t>14 мая 2014 г. </a:t>
            </a:r>
            <a:r>
              <a:rPr lang="en-US" sz="2800" dirty="0"/>
              <a:t>N 520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"Об утверждении федерального </a:t>
            </a:r>
            <a:br>
              <a:rPr lang="ru-RU" sz="2800" dirty="0" smtClean="0"/>
            </a:br>
            <a:r>
              <a:rPr lang="ru-RU" sz="2800" dirty="0" smtClean="0"/>
              <a:t>государственного образовательного стандарта среднего профессионального образования  (ФГОС СПО) по специальности </a:t>
            </a:r>
          </a:p>
          <a:p>
            <a:pPr algn="ctr">
              <a:buNone/>
            </a:pPr>
            <a:r>
              <a:rPr lang="ru-RU" sz="2800" dirty="0" smtClean="0"/>
              <a:t>13.02.06 Релейная защита и автоматизация электроэнергетических систем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(Зарегистрировано в Минюсте России </a:t>
            </a:r>
            <a:endParaRPr lang="ru-RU" sz="2800" dirty="0" smtClean="0"/>
          </a:p>
          <a:p>
            <a:pPr algn="ctr">
              <a:buNone/>
            </a:pPr>
            <a:r>
              <a:rPr lang="ru-RU" sz="2800" dirty="0" smtClean="0"/>
              <a:t>30 </a:t>
            </a:r>
            <a:r>
              <a:rPr lang="ru-RU" sz="2800" dirty="0"/>
              <a:t>июня 2014 г. N 32906</a:t>
            </a:r>
            <a:r>
              <a:rPr lang="ru-RU" sz="2800" dirty="0" smtClean="0"/>
              <a:t>)</a:t>
            </a:r>
            <a:endParaRPr lang="ru-RU" sz="28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251520" y="4900550"/>
            <a:ext cx="7978080" cy="522288"/>
          </a:xfrm>
        </p:spPr>
        <p:txBody>
          <a:bodyPr/>
          <a:lstStyle/>
          <a:p>
            <a:r>
              <a:rPr lang="ru-RU" dirty="0"/>
              <a:t>Наименование квалификации базовой подготовки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4400" dirty="0"/>
              <a:t>Техник-электрик</a:t>
            </a:r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/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243131" cy="2821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2547"/>
            <a:ext cx="1190253" cy="1609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323" y="1988840"/>
            <a:ext cx="4620597" cy="256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71408"/>
            <a:ext cx="1296144" cy="1730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0833125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91264" cy="1228998"/>
          </a:xfrm>
        </p:spPr>
        <p:txBody>
          <a:bodyPr>
            <a:noAutofit/>
          </a:bodyPr>
          <a:lstStyle/>
          <a:p>
            <a:r>
              <a:rPr lang="ru-RU" sz="4400" dirty="0" smtClean="0"/>
              <a:t>Область </a:t>
            </a:r>
            <a:r>
              <a:rPr lang="ru-RU" sz="4400" dirty="0"/>
              <a:t>профессиональной деятельности выпускников: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1556792"/>
            <a:ext cx="8291264" cy="4968552"/>
          </a:xfrm>
        </p:spPr>
        <p:txBody>
          <a:bodyPr>
            <a:noAutofit/>
          </a:bodyPr>
          <a:lstStyle/>
          <a:p>
            <a:r>
              <a:rPr lang="ru-RU" sz="4000" dirty="0"/>
              <a:t>организация и проведение работ по техническому обслуживанию, эксплуатации и испытанию устройств релейной защиты, автоматики, средств измерения и систем сигнализации электрических станций, сетей и систем.</a:t>
            </a:r>
          </a:p>
        </p:txBody>
      </p:sp>
    </p:spTree>
    <p:extLst>
      <p:ext uri="{BB962C8B-B14F-4D97-AF65-F5344CB8AC3E}">
        <p14:creationId xmlns="" xmlns:p14="http://schemas.microsoft.com/office/powerpoint/2010/main" val="379621128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Объектами </a:t>
            </a:r>
            <a:r>
              <a:rPr lang="ru-RU" dirty="0"/>
              <a:t>профессиональной деятельности выпускников являются: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устройства релейной защиты, автоматики, средства измерений и системы сигнализации;</a:t>
            </a:r>
          </a:p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371155"/>
            <a:ext cx="2880320" cy="2255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894" y="2305936"/>
            <a:ext cx="2538924" cy="198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62" y="4581128"/>
            <a:ext cx="3571875" cy="201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0888"/>
            <a:ext cx="2642987" cy="198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8" y="2430463"/>
            <a:ext cx="2663825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8049534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Объектами профессиональной деятельности выпускников являются: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процессы производства, передачи и распределения электрической энергии;</a:t>
            </a:r>
          </a:p>
          <a:p>
            <a:endParaRPr lang="ru-RU" dirty="0"/>
          </a:p>
        </p:txBody>
      </p:sp>
      <p:pic>
        <p:nvPicPr>
          <p:cNvPr id="4" name="Picture 5" descr="C:\Users\Ольга\Documents\Научная работа\15-16 год\По Волгограду\Олины фото\20160518_124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492896"/>
            <a:ext cx="2247714" cy="2996952"/>
          </a:xfrm>
          <a:prstGeom prst="rect">
            <a:avLst/>
          </a:prstGeom>
          <a:noFill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420888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C:\Users\Ольга\Documents\Научная работа\15-16 год\По Волгограду\Олины фото\20160518_1345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2924944"/>
            <a:ext cx="2088232" cy="2784309"/>
          </a:xfrm>
          <a:prstGeom prst="rect">
            <a:avLst/>
          </a:prstGeom>
          <a:noFill/>
        </p:spPr>
      </p:pic>
      <p:pic>
        <p:nvPicPr>
          <p:cNvPr id="7" name="Picture 2" descr="C:\Users\Ольга\Documents\Научная работа\15-16 год\По Волгограду\Олины фото\20160518_1313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4581128"/>
            <a:ext cx="1440160" cy="192021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307</TotalTime>
  <Words>237</Words>
  <Application>Microsoft Office PowerPoint</Application>
  <PresentationFormat>Экран (4:3)</PresentationFormat>
  <Paragraphs>46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Справедливость</vt:lpstr>
      <vt:lpstr>ВВЕДЕНИЕ В ПРОФЕССИЮ:</vt:lpstr>
      <vt:lpstr>МИНИСТЕРСТВО ОБРАЗОВАНИЯ И НАУКИ РОССИЙСКОЙ ФЕДЕРАЦИИ</vt:lpstr>
      <vt:lpstr>Укрупненная группа специальностей и направлений подготовки  (УГС) 13.00.00 Электро- и теплоэнергетика</vt:lpstr>
      <vt:lpstr>13.02.06 Релейная защита и автоматизация электроэнергетических    систем</vt:lpstr>
      <vt:lpstr>МИНИСТЕРСТВО ОБРАЗОВАНИЯ И НАУКИ РОССИЙСКОЙ ФЕДЕРАЦИИ</vt:lpstr>
      <vt:lpstr>Наименование квалификации базовой подготовки</vt:lpstr>
      <vt:lpstr>Область профессиональной деятельности выпускников: </vt:lpstr>
      <vt:lpstr>Объектами профессиональной деятельности выпускников являются:</vt:lpstr>
      <vt:lpstr>Объектами профессиональной деятельности выпускников являются:</vt:lpstr>
      <vt:lpstr>Объектами профессиональной деятельности выпускников являются:</vt:lpstr>
      <vt:lpstr>Объектами профессиональной деятельности выпускников являются:</vt:lpstr>
      <vt:lpstr>Объектами профессиональной деятельности выпускников являются:</vt:lpstr>
      <vt:lpstr>Техник-электрик готовится к следующим видам деятельности</vt:lpstr>
      <vt:lpstr>Процесс обучения</vt:lpstr>
      <vt:lpstr>Процесс обучения  практики: учебные, производственные и преддипломная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ВВЕДЕНИЕ В ПРОФЕССИЮ:</dc:title>
  <dc:creator>Татьяна</dc:creator>
  <cp:lastModifiedBy>Ольга</cp:lastModifiedBy>
  <cp:revision>35</cp:revision>
  <dcterms:created xsi:type="dcterms:W3CDTF">2016-09-01T15:17:49Z</dcterms:created>
  <dcterms:modified xsi:type="dcterms:W3CDTF">2016-09-29T19:54:18Z</dcterms:modified>
</cp:coreProperties>
</file>