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911BD6-E6EE-4EC3-9862-40EBB20C1A84}" type="doc">
      <dgm:prSet loTypeId="urn:microsoft.com/office/officeart/2005/8/layout/hierarchy2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4E9734B-C6C4-425C-BB18-07749720CE98}">
      <dgm:prSet phldrT="[Текст]" custT="1"/>
      <dgm:spPr/>
      <dgm:t>
        <a:bodyPr/>
        <a:lstStyle/>
        <a:p>
          <a:r>
            <a:rPr lang="ru-RU" sz="1600" dirty="0" smtClean="0"/>
            <a:t>Предметно-практическая деятельность</a:t>
          </a:r>
          <a:endParaRPr lang="ru-RU" sz="1600" dirty="0"/>
        </a:p>
      </dgm:t>
    </dgm:pt>
    <dgm:pt modelId="{F10E60AE-F615-4735-9F52-1D1ECBB18F4E}" type="parTrans" cxnId="{B0385D7F-D2DB-4D1A-9FDE-C78456467BA7}">
      <dgm:prSet/>
      <dgm:spPr/>
      <dgm:t>
        <a:bodyPr/>
        <a:lstStyle/>
        <a:p>
          <a:endParaRPr lang="ru-RU"/>
        </a:p>
      </dgm:t>
    </dgm:pt>
    <dgm:pt modelId="{4458EEFB-4BEE-4DAF-9BA9-C28C3939C9F2}" type="sibTrans" cxnId="{B0385D7F-D2DB-4D1A-9FDE-C78456467BA7}">
      <dgm:prSet/>
      <dgm:spPr/>
      <dgm:t>
        <a:bodyPr/>
        <a:lstStyle/>
        <a:p>
          <a:endParaRPr lang="ru-RU"/>
        </a:p>
      </dgm:t>
    </dgm:pt>
    <dgm:pt modelId="{5A5B9345-4649-4017-9E93-4EE430F565D6}">
      <dgm:prSet phldrT="[Текст]" custT="1"/>
      <dgm:spPr/>
      <dgm:t>
        <a:bodyPr/>
        <a:lstStyle/>
        <a:p>
          <a:r>
            <a:rPr lang="ru-RU" sz="1600" dirty="0" smtClean="0"/>
            <a:t>Упражнения</a:t>
          </a:r>
        </a:p>
        <a:p>
          <a:r>
            <a:rPr lang="ru-RU" sz="1600" dirty="0" smtClean="0"/>
            <a:t> для рук</a:t>
          </a:r>
          <a:endParaRPr lang="ru-RU" sz="1600" dirty="0"/>
        </a:p>
      </dgm:t>
    </dgm:pt>
    <dgm:pt modelId="{6A60C7C5-539B-4D85-A713-83E5936A82D7}" type="parTrans" cxnId="{05222811-720F-46B8-A1E2-6FDD430A4B6D}">
      <dgm:prSet custT="1"/>
      <dgm:spPr>
        <a:ln>
          <a:solidFill>
            <a:srgbClr val="7030A0"/>
          </a:solidFill>
        </a:ln>
      </dgm:spPr>
      <dgm:t>
        <a:bodyPr/>
        <a:lstStyle/>
        <a:p>
          <a:endParaRPr lang="ru-RU" sz="1200"/>
        </a:p>
      </dgm:t>
    </dgm:pt>
    <dgm:pt modelId="{47B66517-2B9F-4CF5-B3A8-9ECBA44A330B}" type="sibTrans" cxnId="{05222811-720F-46B8-A1E2-6FDD430A4B6D}">
      <dgm:prSet/>
      <dgm:spPr/>
      <dgm:t>
        <a:bodyPr/>
        <a:lstStyle/>
        <a:p>
          <a:endParaRPr lang="ru-RU"/>
        </a:p>
      </dgm:t>
    </dgm:pt>
    <dgm:pt modelId="{115108BD-67AF-4260-BC8B-02AB49B207C9}">
      <dgm:prSet phldrT="[Текст]" custT="1"/>
      <dgm:spPr/>
      <dgm:t>
        <a:bodyPr/>
        <a:lstStyle/>
        <a:p>
          <a:r>
            <a:rPr lang="ru-RU" sz="1600" dirty="0" smtClean="0"/>
            <a:t>Пальчиковая гимнастика</a:t>
          </a:r>
          <a:endParaRPr lang="ru-RU" sz="1600" dirty="0"/>
        </a:p>
      </dgm:t>
    </dgm:pt>
    <dgm:pt modelId="{2919311A-3CD4-409F-8599-B8304DD20344}" type="parTrans" cxnId="{5D4B927C-A018-430D-9134-033BED0A96CA}">
      <dgm:prSet/>
      <dgm:spPr/>
      <dgm:t>
        <a:bodyPr/>
        <a:lstStyle/>
        <a:p>
          <a:endParaRPr lang="ru-RU"/>
        </a:p>
      </dgm:t>
    </dgm:pt>
    <dgm:pt modelId="{DA42C50E-1CC8-4D60-99F3-0F7957591E6F}" type="sibTrans" cxnId="{5D4B927C-A018-430D-9134-033BED0A96CA}">
      <dgm:prSet/>
      <dgm:spPr/>
      <dgm:t>
        <a:bodyPr/>
        <a:lstStyle/>
        <a:p>
          <a:endParaRPr lang="ru-RU"/>
        </a:p>
      </dgm:t>
    </dgm:pt>
    <dgm:pt modelId="{1CFA960C-677C-442D-AA1A-C7A38FD12AA2}">
      <dgm:prSet phldrT="[Текст]" custT="1"/>
      <dgm:spPr/>
      <dgm:t>
        <a:bodyPr/>
        <a:lstStyle/>
        <a:p>
          <a:r>
            <a:rPr lang="ru-RU" sz="1600" dirty="0" err="1" smtClean="0"/>
            <a:t>Самомассаж</a:t>
          </a:r>
          <a:r>
            <a:rPr lang="ru-RU" sz="1600" dirty="0" smtClean="0"/>
            <a:t> </a:t>
          </a:r>
          <a:endParaRPr lang="ru-RU" sz="1600" dirty="0"/>
        </a:p>
      </dgm:t>
    </dgm:pt>
    <dgm:pt modelId="{1F03B87B-83BA-4BD3-9B5D-0CF3609109F8}" type="parTrans" cxnId="{35CC2FA2-306D-40FD-A2E4-50FADAA91588}">
      <dgm:prSet/>
      <dgm:spPr/>
      <dgm:t>
        <a:bodyPr/>
        <a:lstStyle/>
        <a:p>
          <a:endParaRPr lang="ru-RU"/>
        </a:p>
      </dgm:t>
    </dgm:pt>
    <dgm:pt modelId="{299C48A3-B698-4274-ADFE-BE4A2B36CCD7}" type="sibTrans" cxnId="{35CC2FA2-306D-40FD-A2E4-50FADAA91588}">
      <dgm:prSet/>
      <dgm:spPr/>
      <dgm:t>
        <a:bodyPr/>
        <a:lstStyle/>
        <a:p>
          <a:endParaRPr lang="ru-RU"/>
        </a:p>
      </dgm:t>
    </dgm:pt>
    <dgm:pt modelId="{417C0687-88BE-45E2-B382-7ABB6D898A79}">
      <dgm:prSet phldrT="[Текст]" custT="1"/>
      <dgm:spPr/>
      <dgm:t>
        <a:bodyPr/>
        <a:lstStyle/>
        <a:p>
          <a:r>
            <a:rPr lang="ru-RU" sz="1600" dirty="0" smtClean="0"/>
            <a:t>Формирование </a:t>
          </a:r>
          <a:r>
            <a:rPr lang="ru-RU" sz="1600" dirty="0" err="1" smtClean="0"/>
            <a:t>полисенсорного</a:t>
          </a:r>
          <a:r>
            <a:rPr lang="ru-RU" sz="1600" dirty="0" smtClean="0"/>
            <a:t> восприятия</a:t>
          </a:r>
          <a:endParaRPr lang="ru-RU" sz="1600" dirty="0"/>
        </a:p>
      </dgm:t>
    </dgm:pt>
    <dgm:pt modelId="{AB6F894E-2358-43B3-981D-338A38E8EAA3}" type="parTrans" cxnId="{EE5B5D16-314D-43E4-AD53-3429700F5A24}">
      <dgm:prSet/>
      <dgm:spPr>
        <a:ln>
          <a:solidFill>
            <a:srgbClr val="7030A0"/>
          </a:solidFill>
        </a:ln>
      </dgm:spPr>
      <dgm:t>
        <a:bodyPr/>
        <a:lstStyle/>
        <a:p>
          <a:endParaRPr lang="ru-RU"/>
        </a:p>
      </dgm:t>
    </dgm:pt>
    <dgm:pt modelId="{991E24C4-AFDE-4728-891F-FF189082CA6D}" type="sibTrans" cxnId="{EE5B5D16-314D-43E4-AD53-3429700F5A24}">
      <dgm:prSet/>
      <dgm:spPr/>
      <dgm:t>
        <a:bodyPr/>
        <a:lstStyle/>
        <a:p>
          <a:endParaRPr lang="ru-RU"/>
        </a:p>
      </dgm:t>
    </dgm:pt>
    <dgm:pt modelId="{1FED308B-F6B0-46CF-A35F-ADFE8ACEC078}">
      <dgm:prSet phldrT="[Текст]" custT="1"/>
      <dgm:spPr/>
      <dgm:t>
        <a:bodyPr/>
        <a:lstStyle/>
        <a:p>
          <a:r>
            <a:rPr lang="ru-RU" sz="1600" dirty="0" smtClean="0"/>
            <a:t>Традиционные направления </a:t>
          </a:r>
          <a:endParaRPr lang="ru-RU" sz="1600" dirty="0"/>
        </a:p>
      </dgm:t>
    </dgm:pt>
    <dgm:pt modelId="{C9D0F126-12CC-4965-80D0-FDBF03710C6E}" type="parTrans" cxnId="{3514965F-CFF9-4DB6-965B-5D4B1A3E407B}">
      <dgm:prSet/>
      <dgm:spPr/>
      <dgm:t>
        <a:bodyPr/>
        <a:lstStyle/>
        <a:p>
          <a:endParaRPr lang="ru-RU"/>
        </a:p>
      </dgm:t>
    </dgm:pt>
    <dgm:pt modelId="{9CC7FCEB-9F84-4395-B0FB-462D4113D309}" type="sibTrans" cxnId="{3514965F-CFF9-4DB6-965B-5D4B1A3E407B}">
      <dgm:prSet/>
      <dgm:spPr/>
      <dgm:t>
        <a:bodyPr/>
        <a:lstStyle/>
        <a:p>
          <a:endParaRPr lang="ru-RU"/>
        </a:p>
      </dgm:t>
    </dgm:pt>
    <dgm:pt modelId="{626EF73C-4CB3-4392-95AC-4E4DF8CDA658}">
      <dgm:prSet phldrT="[Текст]" custT="1"/>
      <dgm:spPr/>
      <dgm:t>
        <a:bodyPr/>
        <a:lstStyle/>
        <a:p>
          <a:r>
            <a:rPr lang="ru-RU" sz="1600" dirty="0" smtClean="0"/>
            <a:t>Инновационные направления </a:t>
          </a:r>
          <a:endParaRPr lang="ru-RU" sz="1600" dirty="0"/>
        </a:p>
      </dgm:t>
    </dgm:pt>
    <dgm:pt modelId="{DAED69FD-E717-4C59-B135-0AE5B7E9D067}" type="parTrans" cxnId="{5A5BD9C8-1EE1-4526-9D64-7B3C1813414C}">
      <dgm:prSet/>
      <dgm:spPr/>
      <dgm:t>
        <a:bodyPr/>
        <a:lstStyle/>
        <a:p>
          <a:endParaRPr lang="ru-RU"/>
        </a:p>
      </dgm:t>
    </dgm:pt>
    <dgm:pt modelId="{7E753661-8CF6-411D-A8D4-60FB46B778C8}" type="sibTrans" cxnId="{5A5BD9C8-1EE1-4526-9D64-7B3C1813414C}">
      <dgm:prSet/>
      <dgm:spPr/>
      <dgm:t>
        <a:bodyPr/>
        <a:lstStyle/>
        <a:p>
          <a:endParaRPr lang="ru-RU"/>
        </a:p>
      </dgm:t>
    </dgm:pt>
    <dgm:pt modelId="{D201037E-117A-4470-B9AF-B33CE024643A}" type="pres">
      <dgm:prSet presAssocID="{ED911BD6-E6EE-4EC3-9862-40EBB20C1A8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BA542D-9FF0-4238-9A67-E35FB75E079A}" type="pres">
      <dgm:prSet presAssocID="{E4E9734B-C6C4-425C-BB18-07749720CE98}" presName="root1" presStyleCnt="0"/>
      <dgm:spPr/>
    </dgm:pt>
    <dgm:pt modelId="{B37A6097-F56D-4F09-BD5B-6AE84198C68B}" type="pres">
      <dgm:prSet presAssocID="{E4E9734B-C6C4-425C-BB18-07749720CE9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F5DC5B-20A8-4841-B559-159916CDCDE6}" type="pres">
      <dgm:prSet presAssocID="{E4E9734B-C6C4-425C-BB18-07749720CE98}" presName="level2hierChild" presStyleCnt="0"/>
      <dgm:spPr/>
    </dgm:pt>
    <dgm:pt modelId="{D444EC18-5928-4C67-B56A-96CF59D14E8B}" type="pres">
      <dgm:prSet presAssocID="{6A60C7C5-539B-4D85-A713-83E5936A82D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725612A-E2B3-425A-B7A2-B934E0248851}" type="pres">
      <dgm:prSet presAssocID="{6A60C7C5-539B-4D85-A713-83E5936A82D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0C3A198-5716-4EFD-B460-40B2EC9D8B63}" type="pres">
      <dgm:prSet presAssocID="{5A5B9345-4649-4017-9E93-4EE430F565D6}" presName="root2" presStyleCnt="0"/>
      <dgm:spPr/>
    </dgm:pt>
    <dgm:pt modelId="{14CCE5EF-27BA-40AA-8B1C-623E76415FB1}" type="pres">
      <dgm:prSet presAssocID="{5A5B9345-4649-4017-9E93-4EE430F565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3ED00C-077F-4AD8-B65E-58CC34AA4056}" type="pres">
      <dgm:prSet presAssocID="{5A5B9345-4649-4017-9E93-4EE430F565D6}" presName="level3hierChild" presStyleCnt="0"/>
      <dgm:spPr/>
    </dgm:pt>
    <dgm:pt modelId="{FCAE0078-17CA-4DBC-8E4F-5293F2638960}" type="pres">
      <dgm:prSet presAssocID="{2919311A-3CD4-409F-8599-B8304DD20344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7F0FDC08-90BA-4BB8-BED1-F98699F4A441}" type="pres">
      <dgm:prSet presAssocID="{2919311A-3CD4-409F-8599-B8304DD20344}" presName="connTx" presStyleLbl="parChTrans1D3" presStyleIdx="0" presStyleCnt="4"/>
      <dgm:spPr/>
      <dgm:t>
        <a:bodyPr/>
        <a:lstStyle/>
        <a:p>
          <a:endParaRPr lang="ru-RU"/>
        </a:p>
      </dgm:t>
    </dgm:pt>
    <dgm:pt modelId="{C7D4B18F-5BC6-4A9B-828A-3883F5B00AF1}" type="pres">
      <dgm:prSet presAssocID="{115108BD-67AF-4260-BC8B-02AB49B207C9}" presName="root2" presStyleCnt="0"/>
      <dgm:spPr/>
    </dgm:pt>
    <dgm:pt modelId="{6B6AB124-B379-4303-94E8-0B88ACCBDEA3}" type="pres">
      <dgm:prSet presAssocID="{115108BD-67AF-4260-BC8B-02AB49B207C9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E777CC-29BD-45B6-8DB2-A687BD010BA3}" type="pres">
      <dgm:prSet presAssocID="{115108BD-67AF-4260-BC8B-02AB49B207C9}" presName="level3hierChild" presStyleCnt="0"/>
      <dgm:spPr/>
    </dgm:pt>
    <dgm:pt modelId="{E31476B5-46DD-4DC7-9FF4-CD6808E8D075}" type="pres">
      <dgm:prSet presAssocID="{1F03B87B-83BA-4BD3-9B5D-0CF3609109F8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DB11C208-07A6-46E1-B496-397EB90431ED}" type="pres">
      <dgm:prSet presAssocID="{1F03B87B-83BA-4BD3-9B5D-0CF3609109F8}" presName="connTx" presStyleLbl="parChTrans1D3" presStyleIdx="1" presStyleCnt="4"/>
      <dgm:spPr/>
      <dgm:t>
        <a:bodyPr/>
        <a:lstStyle/>
        <a:p>
          <a:endParaRPr lang="ru-RU"/>
        </a:p>
      </dgm:t>
    </dgm:pt>
    <dgm:pt modelId="{AC5EE75C-C660-4FD5-B4C7-C9AD75D3D1C3}" type="pres">
      <dgm:prSet presAssocID="{1CFA960C-677C-442D-AA1A-C7A38FD12AA2}" presName="root2" presStyleCnt="0"/>
      <dgm:spPr/>
    </dgm:pt>
    <dgm:pt modelId="{33C5DA0C-467E-4A3C-BACF-9161753155A4}" type="pres">
      <dgm:prSet presAssocID="{1CFA960C-677C-442D-AA1A-C7A38FD12AA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31D582-33BF-42D2-8720-44B20A50C3B6}" type="pres">
      <dgm:prSet presAssocID="{1CFA960C-677C-442D-AA1A-C7A38FD12AA2}" presName="level3hierChild" presStyleCnt="0"/>
      <dgm:spPr/>
    </dgm:pt>
    <dgm:pt modelId="{F1DAEC78-880C-4F91-97FC-324198AC6D89}" type="pres">
      <dgm:prSet presAssocID="{AB6F894E-2358-43B3-981D-338A38E8EAA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455094C-22CE-48F6-A845-2BE168F0B3B2}" type="pres">
      <dgm:prSet presAssocID="{AB6F894E-2358-43B3-981D-338A38E8EAA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90FB978-2CF5-4E0A-93FD-A63EA72BC832}" type="pres">
      <dgm:prSet presAssocID="{417C0687-88BE-45E2-B382-7ABB6D898A79}" presName="root2" presStyleCnt="0"/>
      <dgm:spPr/>
    </dgm:pt>
    <dgm:pt modelId="{6231027C-50D8-4C6E-857D-45D6198B30B4}" type="pres">
      <dgm:prSet presAssocID="{417C0687-88BE-45E2-B382-7ABB6D898A7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B77611-39D1-47F5-A9D6-0366C0C63691}" type="pres">
      <dgm:prSet presAssocID="{417C0687-88BE-45E2-B382-7ABB6D898A79}" presName="level3hierChild" presStyleCnt="0"/>
      <dgm:spPr/>
    </dgm:pt>
    <dgm:pt modelId="{5C47A5EC-DB3C-4C31-9A40-0E39EEE781C8}" type="pres">
      <dgm:prSet presAssocID="{C9D0F126-12CC-4965-80D0-FDBF03710C6E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01BBB1FA-C2F1-417F-B915-451BA5B4A616}" type="pres">
      <dgm:prSet presAssocID="{C9D0F126-12CC-4965-80D0-FDBF03710C6E}" presName="connTx" presStyleLbl="parChTrans1D3" presStyleIdx="2" presStyleCnt="4"/>
      <dgm:spPr/>
      <dgm:t>
        <a:bodyPr/>
        <a:lstStyle/>
        <a:p>
          <a:endParaRPr lang="ru-RU"/>
        </a:p>
      </dgm:t>
    </dgm:pt>
    <dgm:pt modelId="{7A12BD52-B4CD-4BFE-B0A8-DB5FACAAC23E}" type="pres">
      <dgm:prSet presAssocID="{1FED308B-F6B0-46CF-A35F-ADFE8ACEC078}" presName="root2" presStyleCnt="0"/>
      <dgm:spPr/>
    </dgm:pt>
    <dgm:pt modelId="{FE4B5091-8542-4ED8-B0C0-82684C7F52F5}" type="pres">
      <dgm:prSet presAssocID="{1FED308B-F6B0-46CF-A35F-ADFE8ACEC078}" presName="LevelTwoTextNode" presStyleLbl="node3" presStyleIdx="2" presStyleCnt="4" custLinFactNeighborX="369" custLinFactNeighborY="46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8F9702-FE39-4882-9BC1-D0A803FF233B}" type="pres">
      <dgm:prSet presAssocID="{1FED308B-F6B0-46CF-A35F-ADFE8ACEC078}" presName="level3hierChild" presStyleCnt="0"/>
      <dgm:spPr/>
    </dgm:pt>
    <dgm:pt modelId="{8E751248-0AD1-4AD4-B454-56F107E33B67}" type="pres">
      <dgm:prSet presAssocID="{DAED69FD-E717-4C59-B135-0AE5B7E9D067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21882D38-8AC8-438A-B68A-335363F98073}" type="pres">
      <dgm:prSet presAssocID="{DAED69FD-E717-4C59-B135-0AE5B7E9D067}" presName="connTx" presStyleLbl="parChTrans1D3" presStyleIdx="3" presStyleCnt="4"/>
      <dgm:spPr/>
      <dgm:t>
        <a:bodyPr/>
        <a:lstStyle/>
        <a:p>
          <a:endParaRPr lang="ru-RU"/>
        </a:p>
      </dgm:t>
    </dgm:pt>
    <dgm:pt modelId="{5B895E55-66CA-4432-90A4-97542C8F54E4}" type="pres">
      <dgm:prSet presAssocID="{626EF73C-4CB3-4392-95AC-4E4DF8CDA658}" presName="root2" presStyleCnt="0"/>
      <dgm:spPr/>
    </dgm:pt>
    <dgm:pt modelId="{466B89A3-1602-4146-9A90-41E4489C35D3}" type="pres">
      <dgm:prSet presAssocID="{626EF73C-4CB3-4392-95AC-4E4DF8CDA658}" presName="LevelTwoTextNode" presStyleLbl="node3" presStyleIdx="3" presStyleCnt="4" custLinFactNeighborX="369" custLinFactNeighborY="3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AC1A97-05EB-4454-B12E-51FD4607C9A9}" type="pres">
      <dgm:prSet presAssocID="{626EF73C-4CB3-4392-95AC-4E4DF8CDA658}" presName="level3hierChild" presStyleCnt="0"/>
      <dgm:spPr/>
    </dgm:pt>
  </dgm:ptLst>
  <dgm:cxnLst>
    <dgm:cxn modelId="{EE5B5D16-314D-43E4-AD53-3429700F5A24}" srcId="{E4E9734B-C6C4-425C-BB18-07749720CE98}" destId="{417C0687-88BE-45E2-B382-7ABB6D898A79}" srcOrd="1" destOrd="0" parTransId="{AB6F894E-2358-43B3-981D-338A38E8EAA3}" sibTransId="{991E24C4-AFDE-4728-891F-FF189082CA6D}"/>
    <dgm:cxn modelId="{C877DDDD-F82D-462A-997A-6F9E4197F4EE}" type="presOf" srcId="{DAED69FD-E717-4C59-B135-0AE5B7E9D067}" destId="{8E751248-0AD1-4AD4-B454-56F107E33B67}" srcOrd="0" destOrd="0" presId="urn:microsoft.com/office/officeart/2005/8/layout/hierarchy2"/>
    <dgm:cxn modelId="{7508A5D0-B795-475C-9498-C27093D9C297}" type="presOf" srcId="{1CFA960C-677C-442D-AA1A-C7A38FD12AA2}" destId="{33C5DA0C-467E-4A3C-BACF-9161753155A4}" srcOrd="0" destOrd="0" presId="urn:microsoft.com/office/officeart/2005/8/layout/hierarchy2"/>
    <dgm:cxn modelId="{D007C220-DE4F-4A4D-A735-07DA5825E7D4}" type="presOf" srcId="{115108BD-67AF-4260-BC8B-02AB49B207C9}" destId="{6B6AB124-B379-4303-94E8-0B88ACCBDEA3}" srcOrd="0" destOrd="0" presId="urn:microsoft.com/office/officeart/2005/8/layout/hierarchy2"/>
    <dgm:cxn modelId="{35CC2FA2-306D-40FD-A2E4-50FADAA91588}" srcId="{5A5B9345-4649-4017-9E93-4EE430F565D6}" destId="{1CFA960C-677C-442D-AA1A-C7A38FD12AA2}" srcOrd="1" destOrd="0" parTransId="{1F03B87B-83BA-4BD3-9B5D-0CF3609109F8}" sibTransId="{299C48A3-B698-4274-ADFE-BE4A2B36CCD7}"/>
    <dgm:cxn modelId="{0B5A2D84-0CE4-46EB-BC56-6989819541D4}" type="presOf" srcId="{6A60C7C5-539B-4D85-A713-83E5936A82D7}" destId="{0725612A-E2B3-425A-B7A2-B934E0248851}" srcOrd="1" destOrd="0" presId="urn:microsoft.com/office/officeart/2005/8/layout/hierarchy2"/>
    <dgm:cxn modelId="{5D4B927C-A018-430D-9134-033BED0A96CA}" srcId="{5A5B9345-4649-4017-9E93-4EE430F565D6}" destId="{115108BD-67AF-4260-BC8B-02AB49B207C9}" srcOrd="0" destOrd="0" parTransId="{2919311A-3CD4-409F-8599-B8304DD20344}" sibTransId="{DA42C50E-1CC8-4D60-99F3-0F7957591E6F}"/>
    <dgm:cxn modelId="{A886CAD7-375D-494A-9E4A-A8AC1BF33C4E}" type="presOf" srcId="{AB6F894E-2358-43B3-981D-338A38E8EAA3}" destId="{F1DAEC78-880C-4F91-97FC-324198AC6D89}" srcOrd="0" destOrd="0" presId="urn:microsoft.com/office/officeart/2005/8/layout/hierarchy2"/>
    <dgm:cxn modelId="{5A5BD9C8-1EE1-4526-9D64-7B3C1813414C}" srcId="{417C0687-88BE-45E2-B382-7ABB6D898A79}" destId="{626EF73C-4CB3-4392-95AC-4E4DF8CDA658}" srcOrd="1" destOrd="0" parTransId="{DAED69FD-E717-4C59-B135-0AE5B7E9D067}" sibTransId="{7E753661-8CF6-411D-A8D4-60FB46B778C8}"/>
    <dgm:cxn modelId="{05222811-720F-46B8-A1E2-6FDD430A4B6D}" srcId="{E4E9734B-C6C4-425C-BB18-07749720CE98}" destId="{5A5B9345-4649-4017-9E93-4EE430F565D6}" srcOrd="0" destOrd="0" parTransId="{6A60C7C5-539B-4D85-A713-83E5936A82D7}" sibTransId="{47B66517-2B9F-4CF5-B3A8-9ECBA44A330B}"/>
    <dgm:cxn modelId="{D927A210-82A4-4E8A-95A5-A4F7DE428510}" type="presOf" srcId="{2919311A-3CD4-409F-8599-B8304DD20344}" destId="{7F0FDC08-90BA-4BB8-BED1-F98699F4A441}" srcOrd="1" destOrd="0" presId="urn:microsoft.com/office/officeart/2005/8/layout/hierarchy2"/>
    <dgm:cxn modelId="{70E9DA8E-3E1F-412D-8840-3DF1CD1F0A3F}" type="presOf" srcId="{417C0687-88BE-45E2-B382-7ABB6D898A79}" destId="{6231027C-50D8-4C6E-857D-45D6198B30B4}" srcOrd="0" destOrd="0" presId="urn:microsoft.com/office/officeart/2005/8/layout/hierarchy2"/>
    <dgm:cxn modelId="{77340475-9B2B-4BAB-84A9-5726D2B3B386}" type="presOf" srcId="{1FED308B-F6B0-46CF-A35F-ADFE8ACEC078}" destId="{FE4B5091-8542-4ED8-B0C0-82684C7F52F5}" srcOrd="0" destOrd="0" presId="urn:microsoft.com/office/officeart/2005/8/layout/hierarchy2"/>
    <dgm:cxn modelId="{3514965F-CFF9-4DB6-965B-5D4B1A3E407B}" srcId="{417C0687-88BE-45E2-B382-7ABB6D898A79}" destId="{1FED308B-F6B0-46CF-A35F-ADFE8ACEC078}" srcOrd="0" destOrd="0" parTransId="{C9D0F126-12CC-4965-80D0-FDBF03710C6E}" sibTransId="{9CC7FCEB-9F84-4395-B0FB-462D4113D309}"/>
    <dgm:cxn modelId="{206476D2-F720-4640-B59F-3FE74071437C}" type="presOf" srcId="{C9D0F126-12CC-4965-80D0-FDBF03710C6E}" destId="{5C47A5EC-DB3C-4C31-9A40-0E39EEE781C8}" srcOrd="0" destOrd="0" presId="urn:microsoft.com/office/officeart/2005/8/layout/hierarchy2"/>
    <dgm:cxn modelId="{CD7FA23B-405F-4E7B-ACFA-EDD870266877}" type="presOf" srcId="{626EF73C-4CB3-4392-95AC-4E4DF8CDA658}" destId="{466B89A3-1602-4146-9A90-41E4489C35D3}" srcOrd="0" destOrd="0" presId="urn:microsoft.com/office/officeart/2005/8/layout/hierarchy2"/>
    <dgm:cxn modelId="{56020A5E-EB85-4160-AA91-979BB39E9785}" type="presOf" srcId="{1F03B87B-83BA-4BD3-9B5D-0CF3609109F8}" destId="{E31476B5-46DD-4DC7-9FF4-CD6808E8D075}" srcOrd="0" destOrd="0" presId="urn:microsoft.com/office/officeart/2005/8/layout/hierarchy2"/>
    <dgm:cxn modelId="{118AE1D5-2F6C-4ADE-8673-DB4E5836A281}" type="presOf" srcId="{E4E9734B-C6C4-425C-BB18-07749720CE98}" destId="{B37A6097-F56D-4F09-BD5B-6AE84198C68B}" srcOrd="0" destOrd="0" presId="urn:microsoft.com/office/officeart/2005/8/layout/hierarchy2"/>
    <dgm:cxn modelId="{C80617CD-2ABD-4A61-AC63-0A0AB5ACC50D}" type="presOf" srcId="{1F03B87B-83BA-4BD3-9B5D-0CF3609109F8}" destId="{DB11C208-07A6-46E1-B496-397EB90431ED}" srcOrd="1" destOrd="0" presId="urn:microsoft.com/office/officeart/2005/8/layout/hierarchy2"/>
    <dgm:cxn modelId="{649B351D-867C-4838-AE76-B3FEFCCCC44A}" type="presOf" srcId="{5A5B9345-4649-4017-9E93-4EE430F565D6}" destId="{14CCE5EF-27BA-40AA-8B1C-623E76415FB1}" srcOrd="0" destOrd="0" presId="urn:microsoft.com/office/officeart/2005/8/layout/hierarchy2"/>
    <dgm:cxn modelId="{87BF1383-574F-4A31-B530-52839B9607D0}" type="presOf" srcId="{C9D0F126-12CC-4965-80D0-FDBF03710C6E}" destId="{01BBB1FA-C2F1-417F-B915-451BA5B4A616}" srcOrd="1" destOrd="0" presId="urn:microsoft.com/office/officeart/2005/8/layout/hierarchy2"/>
    <dgm:cxn modelId="{013D978A-2076-4896-9A25-C27A2A319050}" type="presOf" srcId="{ED911BD6-E6EE-4EC3-9862-40EBB20C1A84}" destId="{D201037E-117A-4470-B9AF-B33CE024643A}" srcOrd="0" destOrd="0" presId="urn:microsoft.com/office/officeart/2005/8/layout/hierarchy2"/>
    <dgm:cxn modelId="{B0385D7F-D2DB-4D1A-9FDE-C78456467BA7}" srcId="{ED911BD6-E6EE-4EC3-9862-40EBB20C1A84}" destId="{E4E9734B-C6C4-425C-BB18-07749720CE98}" srcOrd="0" destOrd="0" parTransId="{F10E60AE-F615-4735-9F52-1D1ECBB18F4E}" sibTransId="{4458EEFB-4BEE-4DAF-9BA9-C28C3939C9F2}"/>
    <dgm:cxn modelId="{4F4CBB89-07B1-424F-BA3B-6A0E07DDA049}" type="presOf" srcId="{DAED69FD-E717-4C59-B135-0AE5B7E9D067}" destId="{21882D38-8AC8-438A-B68A-335363F98073}" srcOrd="1" destOrd="0" presId="urn:microsoft.com/office/officeart/2005/8/layout/hierarchy2"/>
    <dgm:cxn modelId="{10C03478-D9BC-47CD-BFDA-E182D0667B9B}" type="presOf" srcId="{AB6F894E-2358-43B3-981D-338A38E8EAA3}" destId="{3455094C-22CE-48F6-A845-2BE168F0B3B2}" srcOrd="1" destOrd="0" presId="urn:microsoft.com/office/officeart/2005/8/layout/hierarchy2"/>
    <dgm:cxn modelId="{58A413C6-220B-4CD9-9608-7FE3FE0D84B3}" type="presOf" srcId="{6A60C7C5-539B-4D85-A713-83E5936A82D7}" destId="{D444EC18-5928-4C67-B56A-96CF59D14E8B}" srcOrd="0" destOrd="0" presId="urn:microsoft.com/office/officeart/2005/8/layout/hierarchy2"/>
    <dgm:cxn modelId="{0D24B01D-4BF3-48ED-99B3-5D374D7F8F8D}" type="presOf" srcId="{2919311A-3CD4-409F-8599-B8304DD20344}" destId="{FCAE0078-17CA-4DBC-8E4F-5293F2638960}" srcOrd="0" destOrd="0" presId="urn:microsoft.com/office/officeart/2005/8/layout/hierarchy2"/>
    <dgm:cxn modelId="{7FDF798F-75BE-4BB2-A593-F490AFA90CC9}" type="presParOf" srcId="{D201037E-117A-4470-B9AF-B33CE024643A}" destId="{B5BA542D-9FF0-4238-9A67-E35FB75E079A}" srcOrd="0" destOrd="0" presId="urn:microsoft.com/office/officeart/2005/8/layout/hierarchy2"/>
    <dgm:cxn modelId="{19553D02-CBD3-47C7-9A73-7F4976C4854B}" type="presParOf" srcId="{B5BA542D-9FF0-4238-9A67-E35FB75E079A}" destId="{B37A6097-F56D-4F09-BD5B-6AE84198C68B}" srcOrd="0" destOrd="0" presId="urn:microsoft.com/office/officeart/2005/8/layout/hierarchy2"/>
    <dgm:cxn modelId="{E0163D6C-B68F-4774-B8EB-1F2EE81A8C37}" type="presParOf" srcId="{B5BA542D-9FF0-4238-9A67-E35FB75E079A}" destId="{6CF5DC5B-20A8-4841-B559-159916CDCDE6}" srcOrd="1" destOrd="0" presId="urn:microsoft.com/office/officeart/2005/8/layout/hierarchy2"/>
    <dgm:cxn modelId="{3F03BCCE-A1D6-4910-9518-A4132F591197}" type="presParOf" srcId="{6CF5DC5B-20A8-4841-B559-159916CDCDE6}" destId="{D444EC18-5928-4C67-B56A-96CF59D14E8B}" srcOrd="0" destOrd="0" presId="urn:microsoft.com/office/officeart/2005/8/layout/hierarchy2"/>
    <dgm:cxn modelId="{14601FEE-2388-46B3-95D5-79D8DF74E5A9}" type="presParOf" srcId="{D444EC18-5928-4C67-B56A-96CF59D14E8B}" destId="{0725612A-E2B3-425A-B7A2-B934E0248851}" srcOrd="0" destOrd="0" presId="urn:microsoft.com/office/officeart/2005/8/layout/hierarchy2"/>
    <dgm:cxn modelId="{AC084177-5921-4D98-8E16-EC566A6BC51E}" type="presParOf" srcId="{6CF5DC5B-20A8-4841-B559-159916CDCDE6}" destId="{40C3A198-5716-4EFD-B460-40B2EC9D8B63}" srcOrd="1" destOrd="0" presId="urn:microsoft.com/office/officeart/2005/8/layout/hierarchy2"/>
    <dgm:cxn modelId="{FB5CAC08-99D3-4B5B-AB30-EF2D13139D46}" type="presParOf" srcId="{40C3A198-5716-4EFD-B460-40B2EC9D8B63}" destId="{14CCE5EF-27BA-40AA-8B1C-623E76415FB1}" srcOrd="0" destOrd="0" presId="urn:microsoft.com/office/officeart/2005/8/layout/hierarchy2"/>
    <dgm:cxn modelId="{4D7109D5-568A-457D-8E2F-CE2D33F60415}" type="presParOf" srcId="{40C3A198-5716-4EFD-B460-40B2EC9D8B63}" destId="{123ED00C-077F-4AD8-B65E-58CC34AA4056}" srcOrd="1" destOrd="0" presId="urn:microsoft.com/office/officeart/2005/8/layout/hierarchy2"/>
    <dgm:cxn modelId="{653F9AA8-DF53-4A8A-A8FF-A59D05353204}" type="presParOf" srcId="{123ED00C-077F-4AD8-B65E-58CC34AA4056}" destId="{FCAE0078-17CA-4DBC-8E4F-5293F2638960}" srcOrd="0" destOrd="0" presId="urn:microsoft.com/office/officeart/2005/8/layout/hierarchy2"/>
    <dgm:cxn modelId="{02CBC3E3-A429-41EB-8B7E-3CBFBE7919CC}" type="presParOf" srcId="{FCAE0078-17CA-4DBC-8E4F-5293F2638960}" destId="{7F0FDC08-90BA-4BB8-BED1-F98699F4A441}" srcOrd="0" destOrd="0" presId="urn:microsoft.com/office/officeart/2005/8/layout/hierarchy2"/>
    <dgm:cxn modelId="{BBBBC284-598C-42AA-AE16-89F4C35DFD3E}" type="presParOf" srcId="{123ED00C-077F-4AD8-B65E-58CC34AA4056}" destId="{C7D4B18F-5BC6-4A9B-828A-3883F5B00AF1}" srcOrd="1" destOrd="0" presId="urn:microsoft.com/office/officeart/2005/8/layout/hierarchy2"/>
    <dgm:cxn modelId="{5601229D-ACD8-42F5-AE4E-93DA68331252}" type="presParOf" srcId="{C7D4B18F-5BC6-4A9B-828A-3883F5B00AF1}" destId="{6B6AB124-B379-4303-94E8-0B88ACCBDEA3}" srcOrd="0" destOrd="0" presId="urn:microsoft.com/office/officeart/2005/8/layout/hierarchy2"/>
    <dgm:cxn modelId="{A5CF6C1C-1F7B-4780-93E6-22783C088430}" type="presParOf" srcId="{C7D4B18F-5BC6-4A9B-828A-3883F5B00AF1}" destId="{45E777CC-29BD-45B6-8DB2-A687BD010BA3}" srcOrd="1" destOrd="0" presId="urn:microsoft.com/office/officeart/2005/8/layout/hierarchy2"/>
    <dgm:cxn modelId="{C1EE5D3E-6FE5-4D71-8EA3-C04796104733}" type="presParOf" srcId="{123ED00C-077F-4AD8-B65E-58CC34AA4056}" destId="{E31476B5-46DD-4DC7-9FF4-CD6808E8D075}" srcOrd="2" destOrd="0" presId="urn:microsoft.com/office/officeart/2005/8/layout/hierarchy2"/>
    <dgm:cxn modelId="{5C45B854-FE6D-4813-85FD-414A5CDF1F2E}" type="presParOf" srcId="{E31476B5-46DD-4DC7-9FF4-CD6808E8D075}" destId="{DB11C208-07A6-46E1-B496-397EB90431ED}" srcOrd="0" destOrd="0" presId="urn:microsoft.com/office/officeart/2005/8/layout/hierarchy2"/>
    <dgm:cxn modelId="{A6DFF49F-32D4-436D-8ED7-4F6BE5947F82}" type="presParOf" srcId="{123ED00C-077F-4AD8-B65E-58CC34AA4056}" destId="{AC5EE75C-C660-4FD5-B4C7-C9AD75D3D1C3}" srcOrd="3" destOrd="0" presId="urn:microsoft.com/office/officeart/2005/8/layout/hierarchy2"/>
    <dgm:cxn modelId="{7FB53C77-4E3C-4EF4-992E-59182705880B}" type="presParOf" srcId="{AC5EE75C-C660-4FD5-B4C7-C9AD75D3D1C3}" destId="{33C5DA0C-467E-4A3C-BACF-9161753155A4}" srcOrd="0" destOrd="0" presId="urn:microsoft.com/office/officeart/2005/8/layout/hierarchy2"/>
    <dgm:cxn modelId="{F95DCCBA-F6F1-4875-A817-0F3221F7F27C}" type="presParOf" srcId="{AC5EE75C-C660-4FD5-B4C7-C9AD75D3D1C3}" destId="{D031D582-33BF-42D2-8720-44B20A50C3B6}" srcOrd="1" destOrd="0" presId="urn:microsoft.com/office/officeart/2005/8/layout/hierarchy2"/>
    <dgm:cxn modelId="{4228E3BB-65DE-4AE4-84D0-56D524DCBC8B}" type="presParOf" srcId="{6CF5DC5B-20A8-4841-B559-159916CDCDE6}" destId="{F1DAEC78-880C-4F91-97FC-324198AC6D89}" srcOrd="2" destOrd="0" presId="urn:microsoft.com/office/officeart/2005/8/layout/hierarchy2"/>
    <dgm:cxn modelId="{9F6E9F88-1E9B-4776-AD08-4360C14AAF20}" type="presParOf" srcId="{F1DAEC78-880C-4F91-97FC-324198AC6D89}" destId="{3455094C-22CE-48F6-A845-2BE168F0B3B2}" srcOrd="0" destOrd="0" presId="urn:microsoft.com/office/officeart/2005/8/layout/hierarchy2"/>
    <dgm:cxn modelId="{CA0FC989-B1C8-40D7-AABD-C8470BC6F569}" type="presParOf" srcId="{6CF5DC5B-20A8-4841-B559-159916CDCDE6}" destId="{C90FB978-2CF5-4E0A-93FD-A63EA72BC832}" srcOrd="3" destOrd="0" presId="urn:microsoft.com/office/officeart/2005/8/layout/hierarchy2"/>
    <dgm:cxn modelId="{BE18E9A6-58B4-43D3-8EF2-95B608BD8CBF}" type="presParOf" srcId="{C90FB978-2CF5-4E0A-93FD-A63EA72BC832}" destId="{6231027C-50D8-4C6E-857D-45D6198B30B4}" srcOrd="0" destOrd="0" presId="urn:microsoft.com/office/officeart/2005/8/layout/hierarchy2"/>
    <dgm:cxn modelId="{29F21A5F-9461-439F-B1D7-009221399B94}" type="presParOf" srcId="{C90FB978-2CF5-4E0A-93FD-A63EA72BC832}" destId="{D2B77611-39D1-47F5-A9D6-0366C0C63691}" srcOrd="1" destOrd="0" presId="urn:microsoft.com/office/officeart/2005/8/layout/hierarchy2"/>
    <dgm:cxn modelId="{AA7F4008-DEEC-494F-83AC-8F7C40793C61}" type="presParOf" srcId="{D2B77611-39D1-47F5-A9D6-0366C0C63691}" destId="{5C47A5EC-DB3C-4C31-9A40-0E39EEE781C8}" srcOrd="0" destOrd="0" presId="urn:microsoft.com/office/officeart/2005/8/layout/hierarchy2"/>
    <dgm:cxn modelId="{67095E4E-5BBA-4C7B-9CEC-21E925E9DB57}" type="presParOf" srcId="{5C47A5EC-DB3C-4C31-9A40-0E39EEE781C8}" destId="{01BBB1FA-C2F1-417F-B915-451BA5B4A616}" srcOrd="0" destOrd="0" presId="urn:microsoft.com/office/officeart/2005/8/layout/hierarchy2"/>
    <dgm:cxn modelId="{754AA579-0B4D-4EB7-9536-6A5600B5EF02}" type="presParOf" srcId="{D2B77611-39D1-47F5-A9D6-0366C0C63691}" destId="{7A12BD52-B4CD-4BFE-B0A8-DB5FACAAC23E}" srcOrd="1" destOrd="0" presId="urn:microsoft.com/office/officeart/2005/8/layout/hierarchy2"/>
    <dgm:cxn modelId="{E08FD484-A2DD-4429-BF44-3277A6BFB930}" type="presParOf" srcId="{7A12BD52-B4CD-4BFE-B0A8-DB5FACAAC23E}" destId="{FE4B5091-8542-4ED8-B0C0-82684C7F52F5}" srcOrd="0" destOrd="0" presId="urn:microsoft.com/office/officeart/2005/8/layout/hierarchy2"/>
    <dgm:cxn modelId="{3A1C25AA-38E0-4A5E-9A64-0D1D3940CBAF}" type="presParOf" srcId="{7A12BD52-B4CD-4BFE-B0A8-DB5FACAAC23E}" destId="{6D8F9702-FE39-4882-9BC1-D0A803FF233B}" srcOrd="1" destOrd="0" presId="urn:microsoft.com/office/officeart/2005/8/layout/hierarchy2"/>
    <dgm:cxn modelId="{F6B27353-00D3-498A-8C25-289DBD8E89DA}" type="presParOf" srcId="{D2B77611-39D1-47F5-A9D6-0366C0C63691}" destId="{8E751248-0AD1-4AD4-B454-56F107E33B67}" srcOrd="2" destOrd="0" presId="urn:microsoft.com/office/officeart/2005/8/layout/hierarchy2"/>
    <dgm:cxn modelId="{B40F7E2B-844B-4AE8-962D-CBF8544C9844}" type="presParOf" srcId="{8E751248-0AD1-4AD4-B454-56F107E33B67}" destId="{21882D38-8AC8-438A-B68A-335363F98073}" srcOrd="0" destOrd="0" presId="urn:microsoft.com/office/officeart/2005/8/layout/hierarchy2"/>
    <dgm:cxn modelId="{A003DE06-1515-46C7-B13E-C865BA678016}" type="presParOf" srcId="{D2B77611-39D1-47F5-A9D6-0366C0C63691}" destId="{5B895E55-66CA-4432-90A4-97542C8F54E4}" srcOrd="3" destOrd="0" presId="urn:microsoft.com/office/officeart/2005/8/layout/hierarchy2"/>
    <dgm:cxn modelId="{1CEA5E30-651D-4761-80A8-5ABF64C0A25C}" type="presParOf" srcId="{5B895E55-66CA-4432-90A4-97542C8F54E4}" destId="{466B89A3-1602-4146-9A90-41E4489C35D3}" srcOrd="0" destOrd="0" presId="urn:microsoft.com/office/officeart/2005/8/layout/hierarchy2"/>
    <dgm:cxn modelId="{343E9A4A-4834-4785-8511-7087C67F3EB0}" type="presParOf" srcId="{5B895E55-66CA-4432-90A4-97542C8F54E4}" destId="{B4AC1A97-05EB-4454-B12E-51FD4607C9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7A6097-F56D-4F09-BD5B-6AE84198C68B}">
      <dsp:nvSpPr>
        <dsp:cNvPr id="0" name=""/>
        <dsp:cNvSpPr/>
      </dsp:nvSpPr>
      <dsp:spPr>
        <a:xfrm>
          <a:off x="4400" y="1947647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Предметно-практическая деятельность</a:t>
          </a:r>
          <a:endParaRPr lang="ru-RU" sz="1600" kern="1200" dirty="0"/>
        </a:p>
      </dsp:txBody>
      <dsp:txXfrm>
        <a:off x="4400" y="1947647"/>
        <a:ext cx="1902684" cy="951342"/>
      </dsp:txXfrm>
    </dsp:sp>
    <dsp:sp modelId="{D444EC18-5928-4C67-B56A-96CF59D14E8B}">
      <dsp:nvSpPr>
        <dsp:cNvPr id="0" name=""/>
        <dsp:cNvSpPr/>
      </dsp:nvSpPr>
      <dsp:spPr>
        <a:xfrm rot="18289469">
          <a:off x="1621257" y="1858631"/>
          <a:ext cx="1332727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1332727" y="17666"/>
              </a:lnTo>
            </a:path>
          </a:pathLst>
        </a:custGeom>
        <a:noFill/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8289469">
        <a:off x="2254302" y="1842979"/>
        <a:ext cx="66636" cy="66636"/>
      </dsp:txXfrm>
    </dsp:sp>
    <dsp:sp modelId="{14CCE5EF-27BA-40AA-8B1C-623E76415FB1}">
      <dsp:nvSpPr>
        <dsp:cNvPr id="0" name=""/>
        <dsp:cNvSpPr/>
      </dsp:nvSpPr>
      <dsp:spPr>
        <a:xfrm>
          <a:off x="2668157" y="853604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Упражнения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для рук</a:t>
          </a:r>
          <a:endParaRPr lang="ru-RU" sz="1600" kern="1200" dirty="0"/>
        </a:p>
      </dsp:txBody>
      <dsp:txXfrm>
        <a:off x="2668157" y="853604"/>
        <a:ext cx="1902684" cy="951342"/>
      </dsp:txXfrm>
    </dsp:sp>
    <dsp:sp modelId="{FCAE0078-17CA-4DBC-8E4F-5293F2638960}">
      <dsp:nvSpPr>
        <dsp:cNvPr id="0" name=""/>
        <dsp:cNvSpPr/>
      </dsp:nvSpPr>
      <dsp:spPr>
        <a:xfrm rot="19457599">
          <a:off x="4482746" y="1038098"/>
          <a:ext cx="937265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937265" y="17666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4927947" y="1032333"/>
        <a:ext cx="46863" cy="46863"/>
      </dsp:txXfrm>
    </dsp:sp>
    <dsp:sp modelId="{6B6AB124-B379-4303-94E8-0B88ACCBDEA3}">
      <dsp:nvSpPr>
        <dsp:cNvPr id="0" name=""/>
        <dsp:cNvSpPr/>
      </dsp:nvSpPr>
      <dsp:spPr>
        <a:xfrm>
          <a:off x="5331915" y="306582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Пальчиковая гимнастика</a:t>
          </a:r>
          <a:endParaRPr lang="ru-RU" sz="1600" kern="1200" dirty="0"/>
        </a:p>
      </dsp:txBody>
      <dsp:txXfrm>
        <a:off x="5331915" y="306582"/>
        <a:ext cx="1902684" cy="951342"/>
      </dsp:txXfrm>
    </dsp:sp>
    <dsp:sp modelId="{E31476B5-46DD-4DC7-9FF4-CD6808E8D075}">
      <dsp:nvSpPr>
        <dsp:cNvPr id="0" name=""/>
        <dsp:cNvSpPr/>
      </dsp:nvSpPr>
      <dsp:spPr>
        <a:xfrm rot="2142401">
          <a:off x="4482746" y="1585120"/>
          <a:ext cx="937265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937265" y="17666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927947" y="1579354"/>
        <a:ext cx="46863" cy="46863"/>
      </dsp:txXfrm>
    </dsp:sp>
    <dsp:sp modelId="{33C5DA0C-467E-4A3C-BACF-9161753155A4}">
      <dsp:nvSpPr>
        <dsp:cNvPr id="0" name=""/>
        <dsp:cNvSpPr/>
      </dsp:nvSpPr>
      <dsp:spPr>
        <a:xfrm>
          <a:off x="5331915" y="1400626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Самомассаж</a:t>
          </a:r>
          <a:r>
            <a:rPr lang="ru-RU" sz="1600" kern="1200" dirty="0" smtClean="0"/>
            <a:t> </a:t>
          </a:r>
          <a:endParaRPr lang="ru-RU" sz="1600" kern="1200" dirty="0"/>
        </a:p>
      </dsp:txBody>
      <dsp:txXfrm>
        <a:off x="5331915" y="1400626"/>
        <a:ext cx="1902684" cy="951342"/>
      </dsp:txXfrm>
    </dsp:sp>
    <dsp:sp modelId="{F1DAEC78-880C-4F91-97FC-324198AC6D89}">
      <dsp:nvSpPr>
        <dsp:cNvPr id="0" name=""/>
        <dsp:cNvSpPr/>
      </dsp:nvSpPr>
      <dsp:spPr>
        <a:xfrm rot="3310531">
          <a:off x="1621257" y="2952674"/>
          <a:ext cx="1332727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1332727" y="17666"/>
              </a:lnTo>
            </a:path>
          </a:pathLst>
        </a:custGeom>
        <a:noFill/>
        <a:ln w="400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310531">
        <a:off x="2254302" y="2937022"/>
        <a:ext cx="66636" cy="66636"/>
      </dsp:txXfrm>
    </dsp:sp>
    <dsp:sp modelId="{6231027C-50D8-4C6E-857D-45D6198B30B4}">
      <dsp:nvSpPr>
        <dsp:cNvPr id="0" name=""/>
        <dsp:cNvSpPr/>
      </dsp:nvSpPr>
      <dsp:spPr>
        <a:xfrm>
          <a:off x="2668157" y="3041691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Формирование </a:t>
          </a:r>
          <a:r>
            <a:rPr lang="ru-RU" sz="1600" kern="1200" dirty="0" err="1" smtClean="0"/>
            <a:t>полисенсорного</a:t>
          </a:r>
          <a:r>
            <a:rPr lang="ru-RU" sz="1600" kern="1200" dirty="0" smtClean="0"/>
            <a:t> восприятия</a:t>
          </a:r>
          <a:endParaRPr lang="ru-RU" sz="1600" kern="1200" dirty="0"/>
        </a:p>
      </dsp:txBody>
      <dsp:txXfrm>
        <a:off x="2668157" y="3041691"/>
        <a:ext cx="1902684" cy="951342"/>
      </dsp:txXfrm>
    </dsp:sp>
    <dsp:sp modelId="{5C47A5EC-DB3C-4C31-9A40-0E39EEE781C8}">
      <dsp:nvSpPr>
        <dsp:cNvPr id="0" name=""/>
        <dsp:cNvSpPr/>
      </dsp:nvSpPr>
      <dsp:spPr>
        <a:xfrm rot="19603523">
          <a:off x="4495787" y="3248527"/>
          <a:ext cx="9155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915583" y="17666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603523">
        <a:off x="4930689" y="3243304"/>
        <a:ext cx="45779" cy="45779"/>
      </dsp:txXfrm>
    </dsp:sp>
    <dsp:sp modelId="{FE4B5091-8542-4ED8-B0C0-82684C7F52F5}">
      <dsp:nvSpPr>
        <dsp:cNvPr id="0" name=""/>
        <dsp:cNvSpPr/>
      </dsp:nvSpPr>
      <dsp:spPr>
        <a:xfrm>
          <a:off x="5336315" y="2539354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Традиционные направления </a:t>
          </a:r>
          <a:endParaRPr lang="ru-RU" sz="1600" kern="1200" dirty="0"/>
        </a:p>
      </dsp:txBody>
      <dsp:txXfrm>
        <a:off x="5336315" y="2539354"/>
        <a:ext cx="1902684" cy="951342"/>
      </dsp:txXfrm>
    </dsp:sp>
    <dsp:sp modelId="{8E751248-0AD1-4AD4-B454-56F107E33B67}">
      <dsp:nvSpPr>
        <dsp:cNvPr id="0" name=""/>
        <dsp:cNvSpPr/>
      </dsp:nvSpPr>
      <dsp:spPr>
        <a:xfrm rot="2222754">
          <a:off x="4474050" y="3788590"/>
          <a:ext cx="959056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959056" y="17666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222754">
        <a:off x="4929602" y="3782279"/>
        <a:ext cx="47952" cy="47952"/>
      </dsp:txXfrm>
    </dsp:sp>
    <dsp:sp modelId="{466B89A3-1602-4146-9A90-41E4489C35D3}">
      <dsp:nvSpPr>
        <dsp:cNvPr id="0" name=""/>
        <dsp:cNvSpPr/>
      </dsp:nvSpPr>
      <dsp:spPr>
        <a:xfrm>
          <a:off x="5336315" y="3619479"/>
          <a:ext cx="1902684" cy="951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Инновационные направления </a:t>
          </a:r>
          <a:endParaRPr lang="ru-RU" sz="1600" kern="1200" dirty="0"/>
        </a:p>
      </dsp:txBody>
      <dsp:txXfrm>
        <a:off x="5336315" y="3619479"/>
        <a:ext cx="1902684" cy="951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6-tub-ru.yandex.net/i?id=223478492-5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348880"/>
            <a:ext cx="439248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43608" y="0"/>
            <a:ext cx="7242048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</a:t>
            </a:r>
            <a: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ГБОУ </a:t>
            </a:r>
            <a:r>
              <a:rPr lang="ru-RU" sz="32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ш</a:t>
            </a:r>
            <a:r>
              <a:rPr lang="ru-RU" sz="24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КОЛА</a:t>
            </a:r>
            <a: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№ 338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дошкольное </a:t>
            </a: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отделение</a:t>
            </a:r>
            <a: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5301208"/>
            <a:ext cx="7242048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ВОСПИТАТЕЛЬ</a:t>
            </a: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kumimoji="0" lang="ru-RU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</a:t>
            </a:r>
            <a:r>
              <a:rPr kumimoji="0" lang="ru-RU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ПИШЕНКОВА </a:t>
            </a:r>
            <a:r>
              <a:rPr kumimoji="0" lang="ru-RU" sz="24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е.ю</a:t>
            </a:r>
            <a:r>
              <a:rPr kumimoji="0" lang="ru-RU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http://im5-tub-ru.yandex.net/i?id=116204748-18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996952"/>
            <a:ext cx="12287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6-tub-ru.yandex.net/i?id=210542822-19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052736"/>
            <a:ext cx="20097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5-tub-ru.yandex.net/i?id=170426706-34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157192"/>
            <a:ext cx="20383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3131840" y="980728"/>
            <a:ext cx="572988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мастер-класс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для родителей </a:t>
            </a:r>
            <a:r>
              <a:rPr kumimoji="0" lang="ru-RU" sz="3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179388" y="260350"/>
            <a:ext cx="7705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ru-RU" sz="20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Современные виды предметно-практической деятельности, способствующие развитию мелкой моторики</a:t>
            </a:r>
            <a:r>
              <a:rPr kumimoji="0" lang="ru-RU" sz="2000" b="1" i="0" u="none" strike="noStrike" kern="1200" cap="none" spc="150" normalizeH="0" baseline="0" noProof="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 descr="D:\Documents and Settings\Admin.REANIMAT-1BFC3F\Мои документы\Мои рисунки\Изображение 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2581275" cy="1905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D:\Documents and Settings\Admin.REANIMAT-1BFC3F\Мои документы\Мои рисунки\Изображение 01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05064"/>
            <a:ext cx="2667000" cy="1981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Рисунок 5" descr="D:\Documents and Settings\Admin.REANIMAT-1BFC3F\Мои документы\Мои рисунки\Изображение 01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268760"/>
            <a:ext cx="2743200" cy="1981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Рисунок 6" descr="D:\Documents and Settings\Admin.REANIMAT-1BFC3F\Мои документы\Мои рисунки\Изображение 01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149080"/>
            <a:ext cx="2743200" cy="1905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251520" y="3212976"/>
            <a:ext cx="3834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Аппликация с элементами </a:t>
            </a:r>
            <a:r>
              <a:rPr lang="ru-RU" sz="1400" dirty="0" err="1" smtClean="0"/>
              <a:t>бумагопластики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                    средняя группа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6093296"/>
            <a:ext cx="235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err="1" smtClean="0"/>
              <a:t>ИЗО-нить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 подготовительная группа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3284984"/>
            <a:ext cx="3605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Декоративная вышивка, старшая группа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93296"/>
            <a:ext cx="3446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/>
              <a:t>          Оригами, </a:t>
            </a:r>
          </a:p>
          <a:p>
            <a:r>
              <a:rPr lang="ru-RU" sz="1400" dirty="0" smtClean="0"/>
              <a:t>   старшая и подготовительная  группы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692696"/>
            <a:ext cx="51411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http://im5-tub-ru.yandex.net/i?id=116204748-18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01008"/>
            <a:ext cx="28083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82352"/>
          </a:xfrm>
        </p:spPr>
        <p:txBody>
          <a:bodyPr>
            <a:normAutofit/>
            <a:scene3d>
              <a:camera prst="perspectiveLef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Особенности мелкой моторики рук </a:t>
            </a:r>
            <a:b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 детей с нарушением зрения</a:t>
            </a:r>
            <a:endParaRPr lang="ru-RU" sz="2400" cap="none" spc="150" dirty="0">
              <a:ln w="11430">
                <a:solidFill>
                  <a:srgbClr val="92D050"/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7696200" cy="48463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>
                <a:latin typeface="Comic Sans MS" pitchFamily="66" charset="0"/>
              </a:rPr>
              <a:t>         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Те, кто имеет или работает с дошкольниками, имеющие нарушения зрения, знают, какие трудности испытывают эти дети, когда им приходится выполнять действия, требующие точности и синхронности движении: что-то брать, вставлять, завязывать, складывать, лепить, вырезать, наклеивать, рисовать и т.д. Плохо развитые двигательные функции рук и отсутствие оформленной техники движений, скоординированных действий глаза и руки вызывают у ребенка огромные трудности, которые заставляют его отступать перед любой задачей, связанной с выполнением  данных действий. Это говорит о том, что многие дети с нарушением зрения имеют низкий уровень развития осязательной чувствительности и моторики пальцев и кистей рук. Происходит это потому, что дети с нарушениями зрения полностью полагаются на визуальную ориентировку и не осознают роли осязания как средства замещения недостаточности зрительной информации. Из-за снижения зрения дети не могут спонтанно по подражанию окружающим овладеть различными предметно-практическими действиями, как это происходит у нормально-видящих детей. Вследствие малой двигательной активности мышц рук детей с нарушением зрения оказываются вялыми или слишком напряженными. Всё это сдерживает развитие тактильной чувствительности и моторики рук и отрицательно сказывается на формировании предметно-практической деятельности детей. 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7272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660232" cy="876712"/>
          </a:xfrm>
        </p:spPr>
        <p:txBody>
          <a:bodyPr>
            <a:normAutofit/>
          </a:bodyPr>
          <a:lstStyle/>
          <a:p>
            <a:pPr algn="ctr"/>
            <a: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Развитие мелкой моторики рук</a:t>
            </a:r>
            <a: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br>
              <a:rPr lang="ru-RU" sz="2400" cap="none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2400" dirty="0"/>
          </a:p>
        </p:txBody>
      </p:sp>
      <p:pic>
        <p:nvPicPr>
          <p:cNvPr id="4" name="Рисунок 3" descr="http://im6-tub-ru.yandex.net/i?id=396718614-13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7049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000" dirty="0"/>
          </a:p>
        </p:txBody>
      </p:sp>
      <p:pic>
        <p:nvPicPr>
          <p:cNvPr id="3" name="Содержимое 7" descr="bscap0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836712"/>
            <a:ext cx="2448272" cy="1920214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467544" y="908720"/>
            <a:ext cx="7560840" cy="36004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algn="just"/>
            <a:r>
              <a:rPr lang="ru-RU" dirty="0" smtClean="0">
                <a:latin typeface="Comic Sans MS" pitchFamily="66" charset="0"/>
              </a:rPr>
              <a:t>   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Проблемой развития мелкой моторики и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осязания занимались и занимаются многие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учёные и педагоги.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Примерно 90% всей информации человек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получает через зрение. Но это не означает,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что при нарушениях зрения человек теряет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такое же количество впечатлений. Другие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анализаторы могут отражать ту же сторону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предмета, те же его качества, что и зрение.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Так, например,  осязание, как и зрение позволяет выяснить форму, протяженность, величину предмета, свойства, качество материала,  из которого он сделан, установить пропорциональные отношения. А органом осязания, как известно, является рука.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kumimoji="0" lang="ru-RU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7208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spcBef>
                <a:spcPct val="0"/>
              </a:spcBef>
            </a:pPr>
            <a:r>
              <a:rPr lang="ru-RU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23528" y="4221088"/>
            <a:ext cx="7776864" cy="1728192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Comic Sans MS" pitchFamily="66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kumimoji="0" lang="ru-RU" sz="1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Специалисты восточной медицины утверждают, что игры с участием рук и пальцев приводят в гармоничное отношение тело и разум, </a:t>
            </a:r>
            <a:r>
              <a:rPr lang="ru-RU" sz="16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поддерживая мозговые системы в отличном состоянии.</a:t>
            </a:r>
          </a:p>
          <a:p>
            <a:pPr lvl="0" algn="ctr">
              <a:spcBef>
                <a:spcPct val="0"/>
              </a:spcBef>
            </a:pPr>
            <a:r>
              <a:rPr kumimoji="0" lang="ru-RU" sz="1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а </a:t>
            </a:r>
            <a:r>
              <a:rPr lang="ru-RU" sz="16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Влияние воздействия руки на мозг человека известно еще до нашей эры</a:t>
            </a:r>
            <a:r>
              <a:rPr kumimoji="0" lang="ru-RU" sz="1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.</a:t>
            </a:r>
          </a:p>
          <a:p>
            <a:pPr lvl="0" algn="ctr">
              <a:spcBef>
                <a:spcPct val="0"/>
              </a:spcBef>
            </a:pPr>
            <a:endParaRPr kumimoji="0" lang="ru-RU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6612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Роль взрослого помочь ребенку и  дать необходимый стимул для развития.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15616" y="188640"/>
            <a:ext cx="6660232" cy="87671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Пальчиковая гимнастика</a:t>
            </a:r>
            <a:r>
              <a:rPr kumimoji="0" lang="ru-RU" sz="2400" b="1" i="0" u="none" strike="noStrike" kern="1200" cap="none" spc="150" normalizeH="0" baseline="0" noProof="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2400" b="1" i="0" u="none" strike="noStrike" kern="1200" cap="none" spc="150" normalizeH="0" baseline="0" noProof="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7704856" cy="6408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/>
              <a:t>       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Особую роль в развитии мелкой моторики играют  пальчиковые</a:t>
            </a:r>
          </a:p>
          <a:p>
            <a:pPr algn="just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игры - своеобразные упражнения для развития мелкой 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мускулату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</a:p>
          <a:p>
            <a:pPr algn="just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ры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пальцев.   Они  позволяют 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коррегировать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движения  каждого</a:t>
            </a:r>
          </a:p>
          <a:p>
            <a:pPr algn="just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пальца  в  отдельности   и   относительно   друг  друга, тренируют </a:t>
            </a:r>
          </a:p>
          <a:p>
            <a:pPr algn="just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точность  двигательных  реакций  и  движений, укрепляют  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мыш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цы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рук, помогают концентрировать внимание    </a:t>
            </a:r>
            <a:b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</a:p>
          <a:p>
            <a:pPr algn="just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         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    Пальчиковые игры как бы отображают реальность окружающего мира –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предметы, животных, людей, их деятельность, явления природы. В ходе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пальчиковых   игр  дети,  повторяя   движения  взрослых,  активизируют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 моторику рук. Кроме того, пальчиковая гимнастика окажет благоприятное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   влияние на общее развитие ребенка, поможет стать более самостоятельным </a:t>
            </a:r>
          </a:p>
          <a:p>
            <a:pPr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и уверенным в себе.</a:t>
            </a:r>
            <a:r>
              <a:rPr lang="ru-RU" sz="1400" dirty="0" smtClean="0">
                <a:latin typeface="Comic Sans MS" pitchFamily="66" charset="0"/>
              </a:rPr>
              <a:t/>
            </a:r>
            <a:br>
              <a:rPr lang="ru-RU" sz="1400" dirty="0" smtClean="0">
                <a:latin typeface="Comic Sans MS" pitchFamily="66" charset="0"/>
              </a:rPr>
            </a:br>
            <a:endParaRPr lang="ru-RU" sz="1400" dirty="0">
              <a:latin typeface="Comic Sans MS" pitchFamily="66" charset="0"/>
            </a:endParaRPr>
          </a:p>
        </p:txBody>
      </p:sp>
      <p:pic>
        <p:nvPicPr>
          <p:cNvPr id="4" name="Рисунок 3" descr="http://im3-tub-ru.yandex.net/i?id=179008531-38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60648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333498247-54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157192"/>
            <a:ext cx="1362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3-tub-ru.yandex.net/i?id=273742740-28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293096"/>
            <a:ext cx="2124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4-tub-ru.yandex.net/i?id=494291569-03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93096"/>
            <a:ext cx="136815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764704"/>
            <a:ext cx="7272808" cy="609329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3400" dirty="0" smtClean="0"/>
              <a:t>        </a:t>
            </a:r>
            <a:r>
              <a:rPr lang="ru-RU" sz="6400" dirty="0" smtClean="0">
                <a:solidFill>
                  <a:schemeClr val="bg1"/>
                </a:solidFill>
                <a:latin typeface="Comic Sans MS" pitchFamily="66" charset="0"/>
              </a:rPr>
              <a:t>Массаж является одним из видов гимнастики. Благоприятное влияние массажа на организм человека отмечают многие авторы. Массаж оказывает общеукрепляющее действие на мышечную систему, повышая эластичность и сократительную способность мышц. Работоспособность утомлённой мышцы под влиянием массажа восстанавливается быстрее, чем при полном покое. Массаж рук способствует снятию моторной напряжённости мышц рук и развивает гибкость и подвижность пальцев.</a:t>
            </a:r>
            <a:br>
              <a:rPr lang="ru-RU" sz="64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6400" dirty="0" smtClean="0">
                <a:latin typeface="Comic Sans MS" pitchFamily="66" charset="0"/>
              </a:rPr>
              <a:t>                              </a:t>
            </a:r>
          </a:p>
          <a:p>
            <a:pPr>
              <a:lnSpc>
                <a:spcPct val="120000"/>
              </a:lnSpc>
              <a:buNone/>
            </a:pPr>
            <a:r>
              <a:rPr lang="ru-RU" sz="5600" b="1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Массаж рук (И. Н. Якушина):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 Левая рука поглаживает правую руку от  кончиков пальцев к запястью. Затем также правой рукой помассировать левую. 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 Кисти  рук  лежат  на краю стола. Ладонями проводить по ребру стола  таким образом, чтобы вся ладонь последовательно </a:t>
            </a:r>
            <a:r>
              <a:rPr lang="ru-RU" sz="5600" dirty="0" err="1" smtClean="0">
                <a:solidFill>
                  <a:schemeClr val="bg1"/>
                </a:solidFill>
                <a:latin typeface="Comic Sans MS" pitchFamily="66" charset="0"/>
              </a:rPr>
              <a:t>промассировалась</a:t>
            </a: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 Кисти сжаты в кулак. Кулаком правой руки несколько  раз  постучать по </a:t>
            </a:r>
            <a:r>
              <a:rPr lang="ru-RU" sz="5600" dirty="0" err="1" smtClean="0">
                <a:solidFill>
                  <a:schemeClr val="bg1"/>
                </a:solidFill>
                <a:latin typeface="Comic Sans MS" pitchFamily="66" charset="0"/>
              </a:rPr>
              <a:t>кула-ку</a:t>
            </a: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 левой руки. В этом упражнении функцию «молотка»  выполняет  то  правая рука, то левая.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Прокатывание карандашом между ладонями, а  затем между ладонями и паль- </a:t>
            </a:r>
            <a:r>
              <a:rPr lang="ru-RU" sz="5600" dirty="0" err="1" smtClean="0">
                <a:solidFill>
                  <a:schemeClr val="bg1"/>
                </a:solidFill>
                <a:latin typeface="Comic Sans MS" pitchFamily="66" charset="0"/>
              </a:rPr>
              <a:t>цами</a:t>
            </a: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 обеих рук.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 Руки лежат на столе  в расслабленном состоянии.  Растопырить  пальцы, </a:t>
            </a:r>
            <a:r>
              <a:rPr lang="ru-RU" sz="5600" dirty="0" err="1" smtClean="0">
                <a:solidFill>
                  <a:schemeClr val="bg1"/>
                </a:solidFill>
                <a:latin typeface="Comic Sans MS" pitchFamily="66" charset="0"/>
              </a:rPr>
              <a:t>сде-лать</a:t>
            </a: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 их напряженными, затем подобрать пальцы в кулак.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Кисти расслаблены, пальцы растопырены. Изображается движение </a:t>
            </a:r>
            <a:r>
              <a:rPr lang="ru-RU" sz="5600" dirty="0" err="1" smtClean="0">
                <a:solidFill>
                  <a:schemeClr val="bg1"/>
                </a:solidFill>
                <a:latin typeface="Comic Sans MS" pitchFamily="66" charset="0"/>
              </a:rPr>
              <a:t>встряхива-ния</a:t>
            </a:r>
            <a: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  <a:t> с рук воды.</a:t>
            </a:r>
            <a:br>
              <a:rPr lang="ru-RU" sz="5600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ru-RU" sz="5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1352" y="332656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Массаж рук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4499992" cy="5328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bg1"/>
                </a:solidFill>
              </a:rPr>
              <a:t>         </a:t>
            </a:r>
            <a:r>
              <a:rPr lang="ru-RU" sz="1400" b="1" u="sng" dirty="0" smtClean="0">
                <a:solidFill>
                  <a:schemeClr val="bg1"/>
                </a:solidFill>
                <a:latin typeface="Comic Sans MS" pitchFamily="66" charset="0"/>
              </a:rPr>
              <a:t>Работа с мозаикой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направлена на совершенствование координации движений и развитие осязания. Детали мозаики и конструктора бывают разной формы,  величины и цвета. Сначала ребёнку предлагают несложные задания, такие как сортировка деталей мозаики по цвету, величине или форме, выкладывание горизонтальных или вертикальных дорожек, простых узоров. Затем дети могут строить изображения по образцу и самостоятельно.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Comic Sans MS" pitchFamily="66" charset="0"/>
              </a:rPr>
              <a:t>       </a:t>
            </a:r>
            <a:r>
              <a:rPr lang="ru-RU" sz="1400" b="1" u="sng" dirty="0" smtClean="0">
                <a:solidFill>
                  <a:schemeClr val="bg1"/>
                </a:solidFill>
                <a:latin typeface="Comic Sans MS" pitchFamily="66" charset="0"/>
              </a:rPr>
              <a:t>Работа со шнуровкой</a:t>
            </a:r>
            <a:r>
              <a:rPr lang="ru-RU" sz="1400" u="sng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направлена на формирование </a:t>
            </a:r>
            <a:r>
              <a:rPr lang="ru-RU" sz="1400" dirty="0" err="1" smtClean="0">
                <a:solidFill>
                  <a:schemeClr val="bg1"/>
                </a:solidFill>
                <a:latin typeface="Comic Sans MS" pitchFamily="66" charset="0"/>
              </a:rPr>
              <a:t>саморегуляции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движений, т.е. согласованности движений рук и глаз, точность движений, а также вырабатываются тонкие движения пальцев рук. В настоящее время выпускают два вида шнуровок: плоские и объемные.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Comic Sans MS" pitchFamily="66" charset="0"/>
              </a:rPr>
              <a:t>       </a:t>
            </a:r>
            <a:r>
              <a:rPr lang="ru-RU" sz="1400" b="1" u="sng" dirty="0" smtClean="0">
                <a:solidFill>
                  <a:schemeClr val="bg1"/>
                </a:solidFill>
                <a:latin typeface="Comic Sans MS" pitchFamily="66" charset="0"/>
              </a:rPr>
              <a:t>Нанизывание бус и сортировка круп</a:t>
            </a:r>
            <a:r>
              <a:rPr lang="ru-RU" sz="1400" dirty="0" smtClean="0">
                <a:solidFill>
                  <a:schemeClr val="bg1"/>
                </a:solidFill>
                <a:latin typeface="Comic Sans MS" pitchFamily="66" charset="0"/>
              </a:rPr>
              <a:t> помогает развить трехпальцевый захват пальцев руки (щепоть) , что необходимо для подготовки руки к письму,  а также способствует развитию ручной умелости.</a:t>
            </a:r>
            <a:endParaRPr lang="ru-RU" sz="1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Традиционные направления в формировании предметно-практической деятельности </a:t>
            </a:r>
            <a:endParaRPr lang="ru-RU" sz="2400" dirty="0"/>
          </a:p>
        </p:txBody>
      </p:sp>
      <p:pic>
        <p:nvPicPr>
          <p:cNvPr id="5" name="Рисунок 4" descr="http://im3-tub-ru.yandex.net/i?id=38837003-48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96752"/>
            <a:ext cx="18764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457882883-03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276872"/>
            <a:ext cx="20859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4-tub-ru.yandex.net/i?id=119078007-62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789040"/>
            <a:ext cx="194421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4-tub-ru.yandex.net/i?id=481005251-23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5085184"/>
            <a:ext cx="2152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Лена\Desktop\Фото для портфолио\PHTO0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869160"/>
            <a:ext cx="2088232" cy="1566174"/>
          </a:xfrm>
          <a:prstGeom prst="rect">
            <a:avLst/>
          </a:prstGeom>
          <a:noFill/>
        </p:spPr>
      </p:pic>
      <p:pic>
        <p:nvPicPr>
          <p:cNvPr id="10" name="Picture 3" descr="C:\Users\Лена\Desktop\Фото для портфолио\PHT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085184"/>
            <a:ext cx="2088232" cy="1566174"/>
          </a:xfrm>
          <a:prstGeom prst="rect">
            <a:avLst/>
          </a:prstGeom>
          <a:noFill/>
        </p:spPr>
      </p:pic>
      <p:pic>
        <p:nvPicPr>
          <p:cNvPr id="1027" name="Picture 3" descr="C:\Users\Лена\Desktop\фото дет. сад\досуг 5 гр. 2013\IMG_067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645024"/>
            <a:ext cx="2160240" cy="16201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8864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Инновационные направления в формировании предметно-практической деятельности 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5949280"/>
            <a:ext cx="280831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ru-RU" sz="1400" i="0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Работа с</a:t>
            </a:r>
            <a:r>
              <a:rPr kumimoji="0" lang="ru-RU" sz="1400" b="1" i="0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пуговицами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ru-RU" sz="14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52737"/>
            <a:ext cx="79208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Использование  инновационных  педагогических  технологий, позволяет детям овладеть приёмами осязательного восприятия объектов и  выполнять практические действия  при участии  тактильно-двигательного анализатора. Хорошо развивается мелкая моторика, укрепляется мускулатура пальцев, вырабатываются тонкие движения рук, закрепляются навыки осязательного обследования. Также данные упражнения дают детям возможность наиболее точно представлять предметы  и пространство, что позволяет им быть более активными, любознательными в процессе игры и общения.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3635896" y="4221088"/>
            <a:ext cx="3024336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ru-RU" sz="1400" b="1" i="0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" pitchFamily="2" charset="2"/>
              <a:buChar char="q"/>
              <a:tabLst/>
              <a:defRPr/>
            </a:pP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Comic Sans MS" pitchFamily="66" charset="0"/>
              </a:rPr>
              <a:t>Работа с прищепками</a:t>
            </a:r>
            <a:endParaRPr kumimoji="0" lang="ru-RU" sz="14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79512" y="3212976"/>
            <a:ext cx="288032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Работа</a:t>
            </a:r>
            <a:r>
              <a:rPr kumimoji="0" lang="ru-RU" sz="1400" b="1" i="0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с крышками</a:t>
            </a:r>
            <a:r>
              <a:rPr kumimoji="0" lang="ru-RU" sz="1400" i="0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</a:t>
            </a: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endParaRPr lang="ru-RU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ru-RU" sz="1400" b="1" i="0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ru-RU" sz="14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1026" name="Picture 2" descr="C:\Users\Лена\Desktop\фото дет. сад\досуг 5 гр. 2013\DSC0045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3140968"/>
            <a:ext cx="2232248" cy="1255080"/>
          </a:xfrm>
          <a:prstGeom prst="rect">
            <a:avLst/>
          </a:prstGeom>
          <a:noFill/>
        </p:spPr>
      </p:pic>
      <p:pic>
        <p:nvPicPr>
          <p:cNvPr id="7" name="Рисунок 6" descr="http://im3-tub-ru.yandex.net/i?id=113663237-30-72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293096"/>
            <a:ext cx="213893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104721412-29-72&amp;n=2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3068960"/>
            <a:ext cx="216024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ена\Desktop\Фото для портфолио\PHTO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725144"/>
            <a:ext cx="2592288" cy="1944216"/>
          </a:xfrm>
          <a:prstGeom prst="rect">
            <a:avLst/>
          </a:prstGeom>
          <a:noFill/>
        </p:spPr>
      </p:pic>
      <p:pic>
        <p:nvPicPr>
          <p:cNvPr id="2052" name="Picture 4" descr="C:\Users\Лена\Desktop\Фото для портфолио\PHTO0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52736"/>
            <a:ext cx="2555776" cy="1916832"/>
          </a:xfrm>
          <a:prstGeom prst="rect">
            <a:avLst/>
          </a:prstGeom>
          <a:noFill/>
        </p:spPr>
      </p:pic>
      <p:pic>
        <p:nvPicPr>
          <p:cNvPr id="2051" name="Picture 3" descr="C:\Users\Лена\Desktop\Фото для портфолио\PHTO00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3212976"/>
            <a:ext cx="2568285" cy="192621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43808" y="1268760"/>
            <a:ext cx="518457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Comic Sans MS" pitchFamily="66" charset="0"/>
              </a:rPr>
              <a:t>Аппликация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– это вид декоративно-прикладного искусства, при котором на основе закрепляются детали изображения. На занятиях по ППД дети учатся выполнять предметную аппликацию из бумаги, которая дополняется элементами </a:t>
            </a:r>
            <a:r>
              <a:rPr lang="ru-RU" sz="1600" dirty="0" err="1" smtClean="0">
                <a:solidFill>
                  <a:schemeClr val="bg1"/>
                </a:solidFill>
                <a:latin typeface="Comic Sans MS" pitchFamily="66" charset="0"/>
              </a:rPr>
              <a:t>пластилинографии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Понятие </a:t>
            </a:r>
            <a:r>
              <a:rPr lang="ru-RU" sz="1600" b="1" dirty="0" smtClean="0">
                <a:solidFill>
                  <a:schemeClr val="bg1"/>
                </a:solidFill>
                <a:latin typeface="Comic Sans MS" pitchFamily="66" charset="0"/>
              </a:rPr>
              <a:t>«</a:t>
            </a:r>
            <a:r>
              <a:rPr lang="ru-RU" sz="1600" b="1" dirty="0" err="1" smtClean="0">
                <a:solidFill>
                  <a:schemeClr val="bg1"/>
                </a:solidFill>
                <a:latin typeface="Comic Sans MS" pitchFamily="66" charset="0"/>
              </a:rPr>
              <a:t>пластилинография</a:t>
            </a:r>
            <a:r>
              <a:rPr lang="ru-RU" sz="1600" b="1" dirty="0" smtClean="0">
                <a:solidFill>
                  <a:schemeClr val="bg1"/>
                </a:solidFill>
                <a:latin typeface="Comic Sans MS" pitchFamily="66" charset="0"/>
              </a:rPr>
              <a:t>» 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имеет два смысловых корня: «графия» - создавать, изображать, а первая половина слова«пластилин» подразумевает материал, при помощи которого осуществляется выполнение замысла работы.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Во время таких занятий у  детей хорошо развивается мелкая моторика, укрепляется мускулатура пальцев, вырабатываются  тонкие  движение  руки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пальцев, закрепляются навыки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осязательного обследования.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Дети осваивают такие приемы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работы   с   пластилином , как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</a:t>
            </a:r>
            <a:r>
              <a:rPr lang="ru-RU" sz="1600" dirty="0" err="1" smtClean="0">
                <a:solidFill>
                  <a:schemeClr val="bg1"/>
                </a:solidFill>
                <a:latin typeface="Comic Sans MS" pitchFamily="66" charset="0"/>
              </a:rPr>
              <a:t>отщипывание</a:t>
            </a:r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, сплющивание,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раскатывание, размазывание.  </a:t>
            </a:r>
            <a:endParaRPr lang="ru-RU" sz="16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omic Sans MS" pitchFamily="66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260350"/>
            <a:ext cx="77057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Аппликация с элементами </a:t>
            </a:r>
            <a:r>
              <a:rPr lang="ru-RU" sz="2000" b="1" spc="150" dirty="0" err="1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пластилинографии</a:t>
            </a:r>
            <a:r>
              <a:rPr lang="ru-RU" sz="2000" b="1" spc="150" dirty="0" smtClean="0">
                <a:ln w="11430">
                  <a:solidFill>
                    <a:srgbClr val="92D050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в работе с детьми 3-4 лет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367</TotalTime>
  <Words>753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Слайд 1</vt:lpstr>
      <vt:lpstr>Особенности мелкой моторики рук  у детей с нарушением зрения</vt:lpstr>
      <vt:lpstr>Развитие мелкой моторики рук  </vt:lpstr>
      <vt:lpstr>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Windows User</cp:lastModifiedBy>
  <cp:revision>42</cp:revision>
  <dcterms:created xsi:type="dcterms:W3CDTF">2014-01-03T04:06:12Z</dcterms:created>
  <dcterms:modified xsi:type="dcterms:W3CDTF">2016-09-24T09:35:15Z</dcterms:modified>
</cp:coreProperties>
</file>