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3" r:id="rId9"/>
    <p:sldId id="269" r:id="rId10"/>
    <p:sldId id="270" r:id="rId11"/>
    <p:sldId id="271" r:id="rId12"/>
    <p:sldId id="272" r:id="rId13"/>
    <p:sldId id="273" r:id="rId14"/>
    <p:sldId id="264" r:id="rId15"/>
    <p:sldId id="265" r:id="rId16"/>
    <p:sldId id="266" r:id="rId17"/>
    <p:sldId id="274" r:id="rId18"/>
    <p:sldId id="275" r:id="rId19"/>
    <p:sldId id="276" r:id="rId20"/>
    <p:sldId id="262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5C5C5"/>
    <a:srgbClr val="C0C0C0"/>
    <a:srgbClr val="DDDDDD"/>
    <a:srgbClr val="333333"/>
    <a:srgbClr val="70A8DA"/>
    <a:srgbClr val="357DA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743" autoAdjust="0"/>
  </p:normalViewPr>
  <p:slideViewPr>
    <p:cSldViewPr>
      <p:cViewPr varScale="1">
        <p:scale>
          <a:sx n="83" d="100"/>
          <a:sy n="83" d="100"/>
        </p:scale>
        <p:origin x="-99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D52D38-45F6-4DD1-B530-7EF8776425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C5C5C5"/>
            </a:gs>
            <a:gs pos="100000">
              <a:srgbClr val="70A8D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900113" y="5300663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107950" y="5300663"/>
            <a:ext cx="741363" cy="744537"/>
          </a:xfrm>
          <a:prstGeom prst="rect">
            <a:avLst/>
          </a:prstGeom>
          <a:solidFill>
            <a:srgbClr val="70A8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437063"/>
            <a:ext cx="4811712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79388" y="6237288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55875" y="6237288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84888" y="6237288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C924966F-9987-408C-B197-2BCAEB57BE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0650" y="4511675"/>
            <a:ext cx="741363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27813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pic>
        <p:nvPicPr>
          <p:cNvPr id="3148" name="Picture 76" descr="j04000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2663825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pic>
        <p:nvPicPr>
          <p:cNvPr id="3149" name="Picture 7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04813"/>
            <a:ext cx="2663825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51" name="Picture 79" descr="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4813"/>
            <a:ext cx="2665413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3152" name="Freeform 80" descr="Dark upward diagonal"/>
          <p:cNvSpPr>
            <a:spLocks/>
          </p:cNvSpPr>
          <p:nvPr userDrawn="1"/>
        </p:nvSpPr>
        <p:spPr bwMode="gray">
          <a:xfrm>
            <a:off x="122238" y="115888"/>
            <a:ext cx="8956675" cy="179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79D2E-3C4B-4051-BB22-F41E058AA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38125"/>
            <a:ext cx="2125662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38125"/>
            <a:ext cx="622935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FDCE4-6AE2-4FEF-8C35-71E4B998A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49CCE-CD6F-4EF4-B501-0A0CA9109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8BD88-9E3F-487B-B1F3-B70054CEF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F451D-FFBC-43AB-96F9-F4BD30802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6093B-C4CC-4C2A-BA52-FCFEF0ABD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08386-4746-413D-8BBD-E704F66C7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69F1C-5283-42AB-9C6B-2BD7A7D00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CBF8B-DDE1-4DE6-8724-360B73AD6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337AD-0C9C-47C0-9FFD-7B2742AEC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6838" y="74613"/>
            <a:ext cx="8956675" cy="179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268413"/>
            <a:ext cx="8507412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381750"/>
            <a:ext cx="17129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63938" y="6308725"/>
            <a:ext cx="2311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E93F0F11-011A-46FC-9E8F-765345659B9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63" name="Picture 39" descr="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333375"/>
            <a:ext cx="1150937" cy="7699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1" y="2276872"/>
            <a:ext cx="7128792" cy="1974453"/>
          </a:xfrm>
        </p:spPr>
        <p:txBody>
          <a:bodyPr/>
          <a:lstStyle/>
          <a:p>
            <a:pPr algn="ctr"/>
            <a:r>
              <a:rPr lang="ru-RU" sz="5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Consolas" pitchFamily="49" charset="0"/>
              </a:rPr>
              <a:t>История теоремы Пифагора</a:t>
            </a:r>
            <a:endParaRPr lang="ru-RU" sz="5400" dirty="0">
              <a:ln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  <a:cs typeface="Consolas" pitchFamily="49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4077072"/>
            <a:ext cx="4032448" cy="122413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Презентация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к уроку геометрии в 8 классе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учителя математики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МКОУ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Беловской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ООШ</a:t>
            </a:r>
          </a:p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Побликовской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О.В.</a:t>
            </a:r>
          </a:p>
          <a:p>
            <a:pPr algn="ctr"/>
            <a:r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t>2016г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6" descr="res06F9589B-85BB-44D7-BF57-4F19C71ABA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25594"/>
            <a:ext cx="2411760" cy="313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Теорема  о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гиппократовых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луночках.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01008"/>
            <a:ext cx="31318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2636912"/>
            <a:ext cx="540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на гипотенузе прямоугольного треугольника как на диаметре описать полуокружность, лежащую с той же стороны гипотенузы, что и сам треугольник, то площадь полукруга, построенного на гипотенузе, будет равна сумме площадей полукругов, построенных на катетах этого прямоугольного треугольника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сторонах прямоугольного треугольника можно строить секторы, полукруги, луночки, дуговые треугольники. На рисунке видим,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площадей синих фигур равна площади красной фигуры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kvant.mccme.ru/1981/11/gif/81_11-33.gif"/>
          <p:cNvPicPr/>
          <p:nvPr/>
        </p:nvPicPr>
        <p:blipFill>
          <a:blip r:embed="rId2" cstate="print"/>
          <a:srcRect l="7682" t="74103" r="11255" b="8987"/>
          <a:stretch>
            <a:fillRect/>
          </a:stretch>
        </p:blipFill>
        <p:spPr bwMode="auto">
          <a:xfrm>
            <a:off x="179512" y="2708920"/>
            <a:ext cx="84969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Комбинируя секторы и круги, луночки и дуговые треугольники, мы получим рисунки, на которых опять сумма площадей синих фигур равна площади красной фигуры.</a:t>
            </a:r>
          </a:p>
          <a:p>
            <a:endParaRPr lang="ru-RU" dirty="0"/>
          </a:p>
        </p:txBody>
      </p:sp>
      <p:pic>
        <p:nvPicPr>
          <p:cNvPr id="4" name="Рисунок 3" descr="http://kvant.mccme.ru/1981/11/gif/81_11-34.gif"/>
          <p:cNvPicPr/>
          <p:nvPr/>
        </p:nvPicPr>
        <p:blipFill>
          <a:blip r:embed="rId2" cstate="print"/>
          <a:srcRect l="10403" t="7249" r="11641" b="65122"/>
          <a:stretch>
            <a:fillRect/>
          </a:stretch>
        </p:blipFill>
        <p:spPr bwMode="auto">
          <a:xfrm>
            <a:off x="179512" y="3284984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vant.mccme.ru/1981/11/gif/81_11-35.gif"/>
          <p:cNvPicPr/>
          <p:nvPr/>
        </p:nvPicPr>
        <p:blipFill>
          <a:blip r:embed="rId3" cstate="print"/>
          <a:srcRect l="9106" t="6298" r="50854" b="36641"/>
          <a:stretch>
            <a:fillRect/>
          </a:stretch>
        </p:blipFill>
        <p:spPr bwMode="auto">
          <a:xfrm flipH="1">
            <a:off x="5076056" y="2780927"/>
            <a:ext cx="1825366" cy="40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vant.mccme.ru/1981/11/gif/81_11-35.gif"/>
          <p:cNvPicPr/>
          <p:nvPr/>
        </p:nvPicPr>
        <p:blipFill>
          <a:blip r:embed="rId3" cstate="print"/>
          <a:srcRect l="49125" t="6298" r="11567" b="38037"/>
          <a:stretch>
            <a:fillRect/>
          </a:stretch>
        </p:blipFill>
        <p:spPr bwMode="auto">
          <a:xfrm>
            <a:off x="6948264" y="2780928"/>
            <a:ext cx="197971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Исходя из этого, доказывается что сумма площадей трёх синих криволинейных треугольников, построенных на сторонах прямоугольной трапеции, диагональ которой перпендикулярна боковой стороне, равна площади такого же треугольника, построенного на большем основании.</a:t>
            </a:r>
          </a:p>
          <a:p>
            <a:endParaRPr lang="ru-RU" dirty="0"/>
          </a:p>
        </p:txBody>
      </p:sp>
      <p:pic>
        <p:nvPicPr>
          <p:cNvPr id="4" name="Рисунок 3" descr="http://kvant.mccme.ru/1981/11/gif/81_11-35.gif"/>
          <p:cNvPicPr/>
          <p:nvPr/>
        </p:nvPicPr>
        <p:blipFill>
          <a:blip r:embed="rId2" cstate="print"/>
          <a:srcRect l="49125" t="62726" r="11567" b="14970"/>
          <a:stretch>
            <a:fillRect/>
          </a:stretch>
        </p:blipFill>
        <p:spPr bwMode="auto">
          <a:xfrm>
            <a:off x="4823520" y="3212976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Задача о лотосе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из сочинения </a:t>
            </a: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Бхаскары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XII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век)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8" descr="res147A2D21-D001-4D28-8200-2080B55A03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04220"/>
            <a:ext cx="3285474" cy="393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340768"/>
            <a:ext cx="4536504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На стебле с полфута над озером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тихим,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Рос лотоса цвет.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Он рос одиноко. И ветер порывом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Отнёс его в сторону. Нет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Больше цветка над водой.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Нашёл же рыбак его ранней весной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В двух футах от места, где рос.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Итак, предложу я вопрос: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Как озера вода здесь глубока?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  <a:t>Задача о бамбуке</a:t>
            </a:r>
            <a:b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  <a:t>из древнекитайского трактата «</a:t>
            </a:r>
            <a:r>
              <a:rPr lang="ru-RU" sz="2800" dirty="0" err="1" smtClean="0">
                <a:solidFill>
                  <a:srgbClr val="A50021"/>
                </a:solidFill>
                <a:latin typeface="Comic Sans MS" pitchFamily="66" charset="0"/>
              </a:rPr>
              <a:t>Гоу-гу</a:t>
            </a:r>
            <a: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  <a:t>»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Picture 10" descr="res77FBE612-0A01-000A-0127-D19D20301F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563888" cy="50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484784"/>
            <a:ext cx="4572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Имеется бамбук высотой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 1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чжан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. Вершину его со-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гнули так, что она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касает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ся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земли на расстоянии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3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чи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от корня. Какова вы-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сота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бамбука после сгиба-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ния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       1 чжан=10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чи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Задача землемеров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6" descr="res984426C9-A100-43B0-808A-A3FE8B46DBF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0149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340768"/>
            <a:ext cx="4572000" cy="49798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Землемеры Древнего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Египта для построения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прямого угла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использо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вали бечёвку, разделён-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ную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 узлами на 12 равных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частей.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	Покажите, как они это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делали.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Указание.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В углах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долж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ны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 быть узлы.      </a:t>
            </a:r>
          </a:p>
        </p:txBody>
      </p:sp>
      <p:pic>
        <p:nvPicPr>
          <p:cNvPr id="6" name="Picture 6" descr="res984426C9-A100-43B0-808A-A3FE8B46DB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2" y="1565176"/>
            <a:ext cx="40149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484784"/>
            <a:ext cx="5472608" cy="468052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«Имеется водоем со стороной в 1 </a:t>
            </a:r>
            <a:r>
              <a:rPr lang="ru-RU" sz="2800" i="1" dirty="0" err="1" smtClean="0">
                <a:solidFill>
                  <a:srgbClr val="FF0000"/>
                </a:solidFill>
                <a:latin typeface="Monotype Corsiva" pitchFamily="66" charset="0"/>
              </a:rPr>
              <a:t>чжан</a:t>
            </a:r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 = 10 </a:t>
            </a:r>
            <a:r>
              <a:rPr lang="ru-RU" sz="2800" i="1" dirty="0" err="1" smtClean="0">
                <a:solidFill>
                  <a:srgbClr val="FF0000"/>
                </a:solidFill>
                <a:latin typeface="Monotype Corsiva" pitchFamily="66" charset="0"/>
              </a:rPr>
              <a:t>чи</a:t>
            </a:r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. В	 центре его растет камыш, который выступает	 над  водой на 1 </a:t>
            </a:r>
            <a:r>
              <a:rPr lang="ru-RU" sz="2800" i="1" dirty="0" err="1" smtClean="0">
                <a:solidFill>
                  <a:srgbClr val="FF0000"/>
                </a:solidFill>
                <a:latin typeface="Monotype Corsiva" pitchFamily="66" charset="0"/>
              </a:rPr>
              <a:t>чи</a:t>
            </a:r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. Если потянуть камыш к берегу,	 то он как раз коснётся его. Спрашивается: какова	 глубина воды и какова длина камыша?»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32403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60649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Задача из китайской «Математики в девяти книгах»</a:t>
            </a:r>
            <a:endParaRPr lang="ru-RU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643813" cy="868363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Вызывают интерес задачи современные, которые относим к реальной математике.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800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800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800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Какую наибольшую высоту должна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 иметь телевизионная вышка, 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чтобы передачу можно было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 осуществить в радиусе </a:t>
            </a:r>
            <a:r>
              <a:rPr lang="en-US" sz="2800" i="1" dirty="0" smtClean="0">
                <a:solidFill>
                  <a:srgbClr val="FF0000"/>
                </a:solidFill>
                <a:latin typeface="Monotype Corsiva" pitchFamily="66" charset="0"/>
              </a:rPr>
              <a:t>R</a:t>
            </a:r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=200 км?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 ( </a:t>
            </a:r>
            <a:r>
              <a:rPr lang="en-US" sz="2800" i="1" dirty="0" smtClean="0">
                <a:solidFill>
                  <a:srgbClr val="FF0000"/>
                </a:solidFill>
                <a:latin typeface="Monotype Corsiva" pitchFamily="66" charset="0"/>
              </a:rPr>
              <a:t>R</a:t>
            </a:r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 Земли =6380 км).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33123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43813" cy="868363"/>
          </a:xfrm>
        </p:spPr>
        <p:txBody>
          <a:bodyPr/>
          <a:lstStyle/>
          <a:p>
            <a:r>
              <a:rPr lang="ru-RU" sz="3600" u="sng" dirty="0" smtClean="0"/>
              <a:t>3аключение.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Говорят, что наука отличается от искусства тем, что в то время как создания искусства вечны, великие творения науки безнадёжно стареют. К счастью, это не так, и творчество Пифагора - лучший тому пример. Он был не только величайшим, но и счастливейшим гением, так как его идеи и теории не сошли со сцены, продолжая до сих пор волновать умы. Ни одна из его научных идей не умерла. С каждым новым этапом науки они меняли свой облик, чтобы вновь будить и волновать ум и сердца учёных.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700808"/>
            <a:ext cx="5987629" cy="4032448"/>
          </a:xfrm>
        </p:spPr>
        <p:txBody>
          <a:bodyPr/>
          <a:lstStyle/>
          <a:p>
            <a:pPr lvl="0" indent="3690938"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Пребудет вечной истина, как скоро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её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познает слабый человек!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 ныне теорема Пифагора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Верна, как и в его далекий век!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" name="Рисунок 2" descr="http://kvant.mccme.ru/1986/01/gif/86_01-07.gif"/>
          <p:cNvPicPr/>
          <p:nvPr/>
        </p:nvPicPr>
        <p:blipFill>
          <a:blip r:embed="rId2" cstate="print"/>
          <a:srcRect l="48579" t="1939" r="4556" b="2108"/>
          <a:stretch>
            <a:fillRect/>
          </a:stretch>
        </p:blipFill>
        <p:spPr bwMode="auto">
          <a:xfrm>
            <a:off x="0" y="260648"/>
            <a:ext cx="27718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71800" y="2685002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909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643813" cy="5040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Используемая литература: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Глейзер Г.И. История математики в школе.</a:t>
            </a:r>
          </a:p>
          <a:p>
            <a:r>
              <a:rPr lang="ru-RU" sz="2800" dirty="0" smtClean="0">
                <a:latin typeface="Comic Sans MS" pitchFamily="66" charset="0"/>
              </a:rPr>
              <a:t>Бурова Н.А. История математики.</a:t>
            </a:r>
          </a:p>
          <a:p>
            <a:r>
              <a:rPr lang="ru-RU" sz="2800" dirty="0" smtClean="0">
                <a:latin typeface="Comic Sans MS" pitchFamily="66" charset="0"/>
              </a:rPr>
              <a:t>Выгодский М.Я. Арифметика и алгебра в древнем мире.</a:t>
            </a:r>
          </a:p>
          <a:p>
            <a:r>
              <a:rPr lang="ru-RU" sz="2800" dirty="0" err="1" smtClean="0">
                <a:latin typeface="Comic Sans MS" pitchFamily="66" charset="0"/>
              </a:rPr>
              <a:t>Депман</a:t>
            </a:r>
            <a:r>
              <a:rPr lang="ru-RU" sz="2800" dirty="0" smtClean="0">
                <a:latin typeface="Comic Sans MS" pitchFamily="66" charset="0"/>
              </a:rPr>
              <a:t> И.Я. История арифметики.</a:t>
            </a:r>
          </a:p>
          <a:p>
            <a:r>
              <a:rPr lang="ru-RU" sz="2800" dirty="0" smtClean="0">
                <a:latin typeface="Comic Sans MS" pitchFamily="66" charset="0"/>
              </a:rPr>
              <a:t>Квант № 3, 1972,  № 11, 1981, № 1, 1986</a:t>
            </a:r>
          </a:p>
          <a:p>
            <a:r>
              <a:rPr lang="en-US" sz="2800" smtClean="0">
                <a:latin typeface="Comic Sans MS" pitchFamily="66" charset="0"/>
              </a:rPr>
              <a:t>http://moypifagor.narod.ru/index.htm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 smtClean="0"/>
              <a:t>Краткая биография Пифагора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484784"/>
            <a:ext cx="61206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Пифагор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Пифагор Самосский 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580 -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500 до н. э.) древнегреческий математик и философ-идеалист. Основал пифагорейскую  школу, в которой рассматривались четыре науки: арифметика, музыка(гармония), геометрия и   астрономия с астрологией.  </a:t>
            </a:r>
          </a:p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Считал, что в основе всего лежат числа и гармония.</a:t>
            </a: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6277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u="sng" dirty="0" smtClean="0"/>
              <a:t>О теореме Пифагора, ее истории  и доказательствах</a:t>
            </a:r>
            <a:r>
              <a:rPr lang="ru-RU" u="sng" dirty="0" smtClean="0"/>
              <a:t>.</a:t>
            </a:r>
            <a:endParaRPr lang="ru-RU" dirty="0"/>
          </a:p>
        </p:txBody>
      </p:sp>
      <p:pic>
        <p:nvPicPr>
          <p:cNvPr id="4" name="Содержимое 3" descr="http://kvant.mccme.ru/1981/11/gif/81_11-32.gif"/>
          <p:cNvPicPr>
            <a:picLocks noGrp="1"/>
          </p:cNvPicPr>
          <p:nvPr>
            <p:ph idx="1"/>
          </p:nvPr>
        </p:nvPicPr>
        <p:blipFill>
          <a:blip r:embed="rId2" cstate="print"/>
          <a:srcRect l="9104" t="6095" r="10049" b="53950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340768"/>
            <a:ext cx="5976664" cy="489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916832"/>
            <a:ext cx="23762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23528" y="1340768"/>
            <a:ext cx="597666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Предполагают, что во времена Пифагора теорема звучала не так как сегодня, а именно: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109538" algn="l" eaLnBrk="0" hangingPunct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«Площадь квадрата, построенного на гипотенузе прямоугольного треугольника, равна сумме площадей квадратов, построенных на его катетах».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Вероятно, факт, изложенный в теореме    Пифагора, был сначала установлен для равнобедренных прямоугольных треугольников (см.рис.5). Квадрат, построенный на гипотенузе, содержит четыре треугольника. А на каждом катете построен квадрат, содержащий два треугольника. Из рисунка видно, что площадь квадрата, построенного на гипотенузе равна сумме площадей квадратов, построенных на катетах.</a:t>
            </a:r>
          </a:p>
          <a:p>
            <a:pPr marL="0" marR="0" lvl="0" indent="109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09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164288" y="4653136"/>
            <a:ext cx="762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Рис.5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 средних веков  при  изучении  теоремы  придумывали стишки,  рисовали шаржи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1944216" cy="208823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21602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4437112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икатур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08920"/>
            <a:ext cx="19606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Доказательство №1 (простейшее)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Чертёж для доказательства №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32856"/>
            <a:ext cx="2664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1069864"/>
            <a:ext cx="53285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Квадрат, построенный на гипотенузе прямоугольного треугольника, равновелик сумме квадратов, построенных на его катетах.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самом деле, достаточно просто посмотреть на мозаику равнобедренных прямоугольных треугольников, чтобы убедиться в справедливости теоремы. Например, для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ΔABC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квадрат, построенный на гипотенузе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содержит 4 исходных треугольника, а квадраты, построенные на катетах, - по два.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доказана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vant.mccme.ru/1972/03/gif/72_03-74.gif"/>
          <p:cNvPicPr>
            <a:picLocks noGrp="1"/>
          </p:cNvPicPr>
          <p:nvPr>
            <p:ph idx="1"/>
          </p:nvPr>
        </p:nvPicPr>
        <p:blipFill>
          <a:blip r:embed="rId2" cstate="print"/>
          <a:srcRect l="4169" t="29989" b="286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268413"/>
            <a:ext cx="4896792" cy="4903787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этом рисунке изображён квадрат с выделенными на нём четырьмя равными прямоугольными треугольниками. Именно из такого рисунка исходил в своём доказательстве в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в. индийский математик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Бхаскара-Ачарна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kvant.mccme.ru/1972/03/gif/72_03-20.gif"/>
          <p:cNvPicPr/>
          <p:nvPr/>
        </p:nvPicPr>
        <p:blipFill>
          <a:blip r:embed="rId2" cstate="print"/>
          <a:srcRect l="8477" t="3125" r="55773" b="73237"/>
          <a:stretch>
            <a:fillRect/>
          </a:stretch>
        </p:blipFill>
        <p:spPr bwMode="auto">
          <a:xfrm>
            <a:off x="5436096" y="1484784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74TGp_natural_light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</Template>
  <TotalTime>329</TotalTime>
  <Words>777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574TGp_natural_light</vt:lpstr>
      <vt:lpstr>История теоремы Пифагора</vt:lpstr>
      <vt:lpstr> Пребудет вечной истина, как скоро её познает слабый человек! И ныне теорема Пифагора Верна, как и в его далекий век!</vt:lpstr>
      <vt:lpstr>Краткая биография Пифагора</vt:lpstr>
      <vt:lpstr>О теореме Пифагора, ее истории  и доказательствах.</vt:lpstr>
      <vt:lpstr>Слайд 5</vt:lpstr>
      <vt:lpstr>Учащиеся  средних веков  при  изучении  теоремы  придумывали стишки,  рисовали шаржи </vt:lpstr>
      <vt:lpstr>Доказательство №1 (простейшее)</vt:lpstr>
      <vt:lpstr>Слайд 8</vt:lpstr>
      <vt:lpstr>Слайд 9</vt:lpstr>
      <vt:lpstr>Теорема  о гиппократовых луночках.</vt:lpstr>
      <vt:lpstr>Слайд 11</vt:lpstr>
      <vt:lpstr>Слайд 12</vt:lpstr>
      <vt:lpstr>Слайд 13</vt:lpstr>
      <vt:lpstr>Задача о лотосе из сочинения Бхаскары (XII век)</vt:lpstr>
      <vt:lpstr>Задача о бамбуке из древнекитайского трактата «Гоу-гу»</vt:lpstr>
      <vt:lpstr>Задача землемеров</vt:lpstr>
      <vt:lpstr>«Имеется водоем со стороной в 1 чжан = 10 чи. В  центре его растет камыш, который выступает  над  водой на 1 чи. Если потянуть камыш к берегу,  то он как раз коснётся его. Спрашивается: какова  глубина воды и какова длина камыша?»  </vt:lpstr>
      <vt:lpstr>Вызывают интерес задачи современные, которые относим к реальной математике. </vt:lpstr>
      <vt:lpstr>3аключение. </vt:lpstr>
      <vt:lpstr>Используемая литература: </vt:lpstr>
    </vt:vector>
  </TitlesOfParts>
  <Company>МОУ СОШ №30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qwer</cp:lastModifiedBy>
  <cp:revision>38</cp:revision>
  <dcterms:created xsi:type="dcterms:W3CDTF">2009-07-05T12:25:54Z</dcterms:created>
  <dcterms:modified xsi:type="dcterms:W3CDTF">2016-01-29T03:52:08Z</dcterms:modified>
</cp:coreProperties>
</file>