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0" r:id="rId5"/>
    <p:sldId id="257" r:id="rId6"/>
    <p:sldId id="261" r:id="rId7"/>
    <p:sldId id="259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8" d="100"/>
          <a:sy n="88" d="100"/>
        </p:scale>
        <p:origin x="-16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01.09.16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в ДОУ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479715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5146545"/>
            <a:ext cx="4572000" cy="8412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Подготовила:  Воспитатель МБДОУ №37 «Колокольчик»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Шиллер Елена Геннадьевна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Loner\Рабочий стол\клипарты\sun1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3608"/>
            <a:ext cx="3929058" cy="331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727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Documents and Settings\Aida\Рабочий стол\Рисунок6.jpg"/>
          <p:cNvPicPr>
            <a:picLocks noChangeAspect="1" noChangeArrowheads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57" y="404664"/>
            <a:ext cx="542925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5085184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больше получим, чем отдадим, если будем чаще вспоминать про то, что нас соединяет, про то, что человек становится Человеком только благодаря другому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человеку</a:t>
            </a:r>
            <a:endParaRPr lang="ru-RU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8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Documents and Settings\Aida\Рабочий стол\толерантность\tole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466672"/>
            <a:ext cx="428625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770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 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Гражданско-патриотическое воспитание сегодня – одно из важнейших звеньев системы воспитательной работы.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305" y="1846008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«Патриотизм – преданность и любовь к своему Отечеству и своему народу»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С.И. Ожегов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3789040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«Патриотизм – не доблесть, не профессия, а естественное человеческое чувство»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 Бакланов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22.02.12\SDC10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0" y="3573016"/>
            <a:ext cx="4319972" cy="3077961"/>
          </a:xfrm>
          <a:prstGeom prst="roundRect">
            <a:avLst/>
          </a:prstGeom>
          <a:noFill/>
          <a:scene3d>
            <a:camera prst="perspectiveRigh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85902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4881424_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739" y="21098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844824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Чувство Родины…</a:t>
            </a:r>
          </a:p>
          <a:p>
            <a:pPr algn="ctr">
              <a:spcBef>
                <a:spcPts val="0"/>
              </a:spcBef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Родина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город, в котором живет человек, и улица, на которой стоит его дом, и деревце под окном, и пение птички: все это Родина.</a:t>
            </a:r>
          </a:p>
        </p:txBody>
      </p:sp>
    </p:spTree>
    <p:extLst>
      <p:ext uri="{BB962C8B-B14F-4D97-AF65-F5344CB8AC3E}">
        <p14:creationId xmlns:p14="http://schemas.microsoft.com/office/powerpoint/2010/main" val="8621037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2068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Базой патриотического воспитания являются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5452" y="1713273"/>
            <a:ext cx="295232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Нравственное воспитание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3501008"/>
            <a:ext cx="295232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Трудовое воспитание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86046" y="3501008"/>
            <a:ext cx="295232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Умственное воспитание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92080" y="1772816"/>
            <a:ext cx="295232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Эстетическое воспитание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9672" y="5157192"/>
            <a:ext cx="619268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процессе такого разностороннего воспитания зарождаются первые ростки гражданско-патриотических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чувств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419872" y="1143908"/>
            <a:ext cx="864096" cy="412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83968" y="1143908"/>
            <a:ext cx="1008112" cy="5693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597780" y="1143908"/>
            <a:ext cx="686188" cy="2069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283968" y="1143908"/>
            <a:ext cx="864096" cy="2069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8777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2047" y="541221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Воспитание патриотических чувств у детей дошкольного возраста – одна из задач нравственного воспитания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03040" y="1466801"/>
            <a:ext cx="4302935" cy="14941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оспитание у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ребёнка любви и привязанности к семье, близким людям, своему дому, детскому саду, родной улице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городу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882046" y="2960939"/>
            <a:ext cx="3463343" cy="13177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уважения к людям разных профессий и результатам их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644008" y="1434568"/>
            <a:ext cx="3744415" cy="13740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бережного и заботливого отношения к природе и ко всему живому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867435" y="2853328"/>
            <a:ext cx="3851974" cy="130647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интереса к русскому народному творчеству, промыслам, традициям и обычаям русских людей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90312" y="4249683"/>
            <a:ext cx="3528392" cy="120064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представлений о родной земле, её столице, городах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335033" y="4159798"/>
            <a:ext cx="3384376" cy="1152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детей с государственной символикой: гербом, флагом, гимном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Горизонтальный свиток 37"/>
          <p:cNvSpPr/>
          <p:nvPr/>
        </p:nvSpPr>
        <p:spPr>
          <a:xfrm>
            <a:off x="448108" y="5517232"/>
            <a:ext cx="4176464" cy="11746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толерантности, чувства уважения и симпатии к другим людям, народам, их традициям</a:t>
            </a:r>
          </a:p>
        </p:txBody>
      </p:sp>
      <p:sp>
        <p:nvSpPr>
          <p:cNvPr id="39" name="Горизонтальный свиток 38"/>
          <p:cNvSpPr/>
          <p:nvPr/>
        </p:nvSpPr>
        <p:spPr>
          <a:xfrm>
            <a:off x="5153578" y="5445224"/>
            <a:ext cx="3747286" cy="10801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эстетически нравственных норм поведения и моральных качеств ребёнка.</a:t>
            </a:r>
          </a:p>
        </p:txBody>
      </p:sp>
    </p:spTree>
    <p:extLst>
      <p:ext uri="{BB962C8B-B14F-4D97-AF65-F5344CB8AC3E}">
        <p14:creationId xmlns:p14="http://schemas.microsoft.com/office/powerpoint/2010/main" val="41942558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20688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средствам патриотического воспитания относятся: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395536" y="1875748"/>
            <a:ext cx="3744416" cy="79208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Устное народное творчество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47936" y="3385980"/>
            <a:ext cx="3744416" cy="79208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узыка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4626214" y="1803740"/>
            <a:ext cx="4291386" cy="93610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Декоративно-прикладное искусство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4860032" y="3385980"/>
            <a:ext cx="3888432" cy="79208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547936" y="5094073"/>
            <a:ext cx="3744416" cy="79208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4860032" y="5000102"/>
            <a:ext cx="3846375" cy="94917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Самостоятельная детская деятельность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497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zovlib.ru/page/resurscbs/biblioposobiya/posobiya/Tolerantnost.files/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00572"/>
            <a:ext cx="655272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260648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Толерантность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признание, уважение и соблюдение прав и свобод всех людей без различения социальных, классовых, религиозных, этнических и иных особенностей.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3318429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23"/>
          <p:cNvGrpSpPr>
            <a:grpSpLocks/>
          </p:cNvGrpSpPr>
          <p:nvPr/>
        </p:nvGrpSpPr>
        <p:grpSpPr bwMode="auto">
          <a:xfrm>
            <a:off x="810218" y="476250"/>
            <a:ext cx="7786687" cy="6263853"/>
            <a:chOff x="1634" y="740"/>
            <a:chExt cx="2448" cy="2784"/>
          </a:xfrm>
        </p:grpSpPr>
        <p:sp>
          <p:nvSpPr>
            <p:cNvPr id="4" name="_s3076"/>
            <p:cNvSpPr>
              <a:spLocks noChangeShapeType="1"/>
            </p:cNvSpPr>
            <p:nvPr/>
          </p:nvSpPr>
          <p:spPr bwMode="auto">
            <a:xfrm flipH="1" flipV="1">
              <a:off x="2426" y="1618"/>
              <a:ext cx="256" cy="30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_s3077"/>
            <p:cNvSpPr>
              <a:spLocks noChangeArrowheads="1"/>
            </p:cNvSpPr>
            <p:nvPr/>
          </p:nvSpPr>
          <p:spPr bwMode="auto">
            <a:xfrm>
              <a:off x="1974" y="1130"/>
              <a:ext cx="552" cy="552"/>
            </a:xfrm>
            <a:prstGeom prst="ellipse">
              <a:avLst/>
            </a:prstGeom>
            <a:solidFill>
              <a:srgbClr val="FF8C01"/>
            </a:solidFill>
            <a:ln w="28575">
              <a:solidFill>
                <a:srgbClr val="D87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Межрасовая </a:t>
              </a:r>
            </a:p>
          </p:txBody>
        </p:sp>
        <p:sp>
          <p:nvSpPr>
            <p:cNvPr id="6" name="_s3078"/>
            <p:cNvSpPr>
              <a:spLocks noChangeShapeType="1"/>
            </p:cNvSpPr>
            <p:nvPr/>
          </p:nvSpPr>
          <p:spPr bwMode="auto">
            <a:xfrm flipH="1" flipV="1">
              <a:off x="2197" y="2016"/>
              <a:ext cx="391" cy="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_s3079"/>
            <p:cNvSpPr>
              <a:spLocks noChangeArrowheads="1"/>
            </p:cNvSpPr>
            <p:nvPr/>
          </p:nvSpPr>
          <p:spPr bwMode="auto">
            <a:xfrm>
              <a:off x="1650" y="1691"/>
              <a:ext cx="552" cy="552"/>
            </a:xfrm>
            <a:prstGeom prst="ellipse">
              <a:avLst/>
            </a:prstGeom>
            <a:solidFill>
              <a:srgbClr val="01BD0A"/>
            </a:solidFill>
            <a:ln w="28575">
              <a:solidFill>
                <a:srgbClr val="019308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Расовая </a:t>
              </a:r>
            </a:p>
          </p:txBody>
        </p:sp>
        <p:sp>
          <p:nvSpPr>
            <p:cNvPr id="8" name="_s3080"/>
            <p:cNvSpPr>
              <a:spLocks noChangeShapeType="1"/>
            </p:cNvSpPr>
            <p:nvPr/>
          </p:nvSpPr>
          <p:spPr bwMode="auto">
            <a:xfrm flipH="1">
              <a:off x="2278" y="2269"/>
              <a:ext cx="343" cy="1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_s3081"/>
            <p:cNvSpPr>
              <a:spLocks noChangeArrowheads="1"/>
            </p:cNvSpPr>
            <p:nvPr/>
          </p:nvSpPr>
          <p:spPr bwMode="auto">
            <a:xfrm>
              <a:off x="1763" y="2329"/>
              <a:ext cx="552" cy="552"/>
            </a:xfrm>
            <a:prstGeom prst="ellipse">
              <a:avLst/>
            </a:prstGeom>
            <a:solidFill>
              <a:srgbClr val="1A0FFF"/>
            </a:solidFill>
            <a:ln w="28575">
              <a:solidFill>
                <a:srgbClr val="0A00CE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Физиологическая </a:t>
              </a:r>
            </a:p>
          </p:txBody>
        </p:sp>
        <p:sp>
          <p:nvSpPr>
            <p:cNvPr id="10" name="_s3082"/>
            <p:cNvSpPr>
              <a:spLocks noChangeShapeType="1"/>
            </p:cNvSpPr>
            <p:nvPr/>
          </p:nvSpPr>
          <p:spPr bwMode="auto">
            <a:xfrm flipH="1">
              <a:off x="2630" y="2389"/>
              <a:ext cx="135" cy="37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_s3083"/>
            <p:cNvSpPr>
              <a:spLocks noChangeArrowheads="1"/>
            </p:cNvSpPr>
            <p:nvPr/>
          </p:nvSpPr>
          <p:spPr bwMode="auto">
            <a:xfrm>
              <a:off x="2259" y="2745"/>
              <a:ext cx="552" cy="552"/>
            </a:xfrm>
            <a:prstGeom prst="ellipse">
              <a:avLst/>
            </a:prstGeom>
            <a:solidFill>
              <a:srgbClr val="9966FF"/>
            </a:solidFill>
            <a:ln w="28575">
              <a:solidFill>
                <a:srgbClr val="5F0FFF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Политическая </a:t>
              </a:r>
            </a:p>
          </p:txBody>
        </p:sp>
        <p:sp>
          <p:nvSpPr>
            <p:cNvPr id="12" name="_s3084"/>
            <p:cNvSpPr>
              <a:spLocks noChangeShapeType="1"/>
            </p:cNvSpPr>
            <p:nvPr/>
          </p:nvSpPr>
          <p:spPr bwMode="auto">
            <a:xfrm>
              <a:off x="2953" y="2389"/>
              <a:ext cx="136" cy="3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_s3085"/>
            <p:cNvSpPr>
              <a:spLocks noChangeArrowheads="1"/>
            </p:cNvSpPr>
            <p:nvPr/>
          </p:nvSpPr>
          <p:spPr bwMode="auto">
            <a:xfrm>
              <a:off x="2907" y="2745"/>
              <a:ext cx="552" cy="552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CA00CA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Возрастная </a:t>
              </a:r>
            </a:p>
          </p:txBody>
        </p:sp>
        <p:sp>
          <p:nvSpPr>
            <p:cNvPr id="14" name="_s3086"/>
            <p:cNvSpPr>
              <a:spLocks noChangeShapeType="1"/>
            </p:cNvSpPr>
            <p:nvPr/>
          </p:nvSpPr>
          <p:spPr bwMode="auto">
            <a:xfrm>
              <a:off x="3097" y="2268"/>
              <a:ext cx="343" cy="19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_s3087"/>
            <p:cNvSpPr>
              <a:spLocks noChangeArrowheads="1"/>
            </p:cNvSpPr>
            <p:nvPr/>
          </p:nvSpPr>
          <p:spPr bwMode="auto">
            <a:xfrm>
              <a:off x="3403" y="2328"/>
              <a:ext cx="552" cy="55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BE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Образовательная </a:t>
              </a:r>
            </a:p>
          </p:txBody>
        </p:sp>
        <p:sp>
          <p:nvSpPr>
            <p:cNvPr id="16" name="_s3088"/>
            <p:cNvSpPr>
              <a:spLocks noChangeShapeType="1"/>
            </p:cNvSpPr>
            <p:nvPr/>
          </p:nvSpPr>
          <p:spPr bwMode="auto">
            <a:xfrm flipV="1">
              <a:off x="3129" y="2014"/>
              <a:ext cx="390" cy="6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_s3089"/>
            <p:cNvSpPr>
              <a:spLocks noChangeArrowheads="1"/>
            </p:cNvSpPr>
            <p:nvPr/>
          </p:nvSpPr>
          <p:spPr bwMode="auto">
            <a:xfrm>
              <a:off x="3515" y="1690"/>
              <a:ext cx="552" cy="552"/>
            </a:xfrm>
            <a:prstGeom prst="ellipse">
              <a:avLst/>
            </a:prstGeom>
            <a:solidFill>
              <a:srgbClr val="01BD0A"/>
            </a:solidFill>
            <a:ln w="28575">
              <a:solidFill>
                <a:srgbClr val="019308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Географическая </a:t>
              </a:r>
            </a:p>
          </p:txBody>
        </p:sp>
        <p:sp>
          <p:nvSpPr>
            <p:cNvPr id="18" name="_s3090"/>
            <p:cNvSpPr>
              <a:spLocks noChangeShapeType="1"/>
            </p:cNvSpPr>
            <p:nvPr/>
          </p:nvSpPr>
          <p:spPr bwMode="auto">
            <a:xfrm flipV="1">
              <a:off x="3035" y="1617"/>
              <a:ext cx="254" cy="30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_s3091"/>
            <p:cNvSpPr>
              <a:spLocks noChangeArrowheads="1"/>
            </p:cNvSpPr>
            <p:nvPr/>
          </p:nvSpPr>
          <p:spPr bwMode="auto">
            <a:xfrm>
              <a:off x="3191" y="1129"/>
              <a:ext cx="552" cy="552"/>
            </a:xfrm>
            <a:prstGeom prst="ellipse">
              <a:avLst/>
            </a:prstGeom>
            <a:solidFill>
              <a:srgbClr val="0399FF"/>
            </a:solidFill>
            <a:ln w="28575">
              <a:solidFill>
                <a:srgbClr val="4B595B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Религиозная </a:t>
              </a:r>
            </a:p>
          </p:txBody>
        </p:sp>
        <p:sp>
          <p:nvSpPr>
            <p:cNvPr id="20" name="_s3092"/>
            <p:cNvSpPr>
              <a:spLocks noChangeShapeType="1"/>
            </p:cNvSpPr>
            <p:nvPr/>
          </p:nvSpPr>
          <p:spPr bwMode="auto">
            <a:xfrm flipV="1">
              <a:off x="2858" y="1460"/>
              <a:ext cx="0" cy="3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_s3093"/>
            <p:cNvSpPr>
              <a:spLocks noChangeArrowheads="1"/>
            </p:cNvSpPr>
            <p:nvPr/>
          </p:nvSpPr>
          <p:spPr bwMode="auto">
            <a:xfrm>
              <a:off x="2582" y="908"/>
              <a:ext cx="552" cy="552"/>
            </a:xfrm>
            <a:prstGeom prst="ellipse">
              <a:avLst/>
            </a:prstGeom>
            <a:solidFill>
              <a:srgbClr val="FF8C01"/>
            </a:solidFill>
            <a:ln w="28575">
              <a:solidFill>
                <a:srgbClr val="D87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Межнациональная </a:t>
              </a:r>
            </a:p>
          </p:txBody>
        </p:sp>
        <p:sp>
          <p:nvSpPr>
            <p:cNvPr id="22" name="_s3094"/>
            <p:cNvSpPr>
              <a:spLocks noChangeArrowheads="1"/>
            </p:cNvSpPr>
            <p:nvPr/>
          </p:nvSpPr>
          <p:spPr bwMode="auto">
            <a:xfrm>
              <a:off x="2582" y="1856"/>
              <a:ext cx="552" cy="552"/>
            </a:xfrm>
            <a:prstGeom prst="ellipse">
              <a:avLst/>
            </a:prstGeom>
            <a:solidFill>
              <a:srgbClr val="F1FD09"/>
            </a:solidFill>
            <a:ln w="28575">
              <a:solidFill>
                <a:srgbClr val="CAD402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Толерантность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90982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69269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Толерантная личность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556792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уважение мнения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других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оброжелательность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желание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что-либо делать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понимание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принятие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уткость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любознательность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нисходительность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оверие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гуманизм 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3042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104</TotalTime>
  <Words>332</Words>
  <Application>Microsoft Macintosh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Патриотическое воспитание в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патриотизма, толерантного отношения к людям</dc:title>
  <dc:creator>user</dc:creator>
  <cp:lastModifiedBy>Peter Dragan</cp:lastModifiedBy>
  <cp:revision>15</cp:revision>
  <dcterms:created xsi:type="dcterms:W3CDTF">2014-01-10T13:49:46Z</dcterms:created>
  <dcterms:modified xsi:type="dcterms:W3CDTF">2016-09-01T12:53:19Z</dcterms:modified>
</cp:coreProperties>
</file>