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0" r:id="rId3"/>
    <p:sldMasterId id="2147483724" r:id="rId4"/>
    <p:sldMasterId id="2147483738" r:id="rId5"/>
    <p:sldMasterId id="2147483752" r:id="rId6"/>
    <p:sldMasterId id="2147483764" r:id="rId7"/>
    <p:sldMasterId id="2147483778" r:id="rId8"/>
    <p:sldMasterId id="2147483792" r:id="rId9"/>
    <p:sldMasterId id="2147483804" r:id="rId10"/>
    <p:sldMasterId id="2147483816" r:id="rId11"/>
    <p:sldMasterId id="2147483830" r:id="rId12"/>
    <p:sldMasterId id="2147483842" r:id="rId13"/>
    <p:sldMasterId id="2147483854" r:id="rId14"/>
    <p:sldMasterId id="2147483868" r:id="rId15"/>
    <p:sldMasterId id="2147483880" r:id="rId16"/>
    <p:sldMasterId id="2147483892" r:id="rId17"/>
    <p:sldMasterId id="2147483904" r:id="rId18"/>
    <p:sldMasterId id="2147483916" r:id="rId19"/>
    <p:sldMasterId id="2147483930" r:id="rId20"/>
  </p:sldMasterIdLst>
  <p:notesMasterIdLst>
    <p:notesMasterId r:id="rId45"/>
  </p:notesMasterIdLst>
  <p:sldIdLst>
    <p:sldId id="257" r:id="rId21"/>
    <p:sldId id="279" r:id="rId22"/>
    <p:sldId id="259" r:id="rId23"/>
    <p:sldId id="260" r:id="rId24"/>
    <p:sldId id="261" r:id="rId25"/>
    <p:sldId id="263" r:id="rId26"/>
    <p:sldId id="262" r:id="rId27"/>
    <p:sldId id="267" r:id="rId28"/>
    <p:sldId id="266" r:id="rId29"/>
    <p:sldId id="264" r:id="rId30"/>
    <p:sldId id="265" r:id="rId31"/>
    <p:sldId id="280" r:id="rId32"/>
    <p:sldId id="275" r:id="rId33"/>
    <p:sldId id="258" r:id="rId34"/>
    <p:sldId id="256" r:id="rId35"/>
    <p:sldId id="269" r:id="rId36"/>
    <p:sldId id="271" r:id="rId37"/>
    <p:sldId id="270" r:id="rId38"/>
    <p:sldId id="276" r:id="rId39"/>
    <p:sldId id="272" r:id="rId40"/>
    <p:sldId id="277" r:id="rId41"/>
    <p:sldId id="273" r:id="rId42"/>
    <p:sldId id="274" r:id="rId43"/>
    <p:sldId id="26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16D81-7344-4634-BD6F-7BDD02B8B4C7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C44F1-1ECC-4243-80E5-472FA394B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03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6D8EEA34-3D67-4C21-B750-B0CF3B2521A9}" type="slidenum">
              <a:rPr lang="ru-RU" sz="1200">
                <a:solidFill>
                  <a:prstClr val="black"/>
                </a:solidFill>
              </a:rPr>
              <a:pPr eaLnBrk="1" hangingPunct="1"/>
              <a:t>2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0ED4C179-E216-40F2-9735-247A36C98684}" type="slidenum">
              <a:rPr lang="ru-RU" sz="1200">
                <a:solidFill>
                  <a:prstClr val="black"/>
                </a:solidFill>
              </a:rPr>
              <a:pPr eaLnBrk="1" hangingPunct="1"/>
              <a:t>20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E6E696EF-B98D-4681-AC26-2C0282FACDEF}" type="slidenum">
              <a:rPr lang="ru-RU" sz="1200">
                <a:solidFill>
                  <a:prstClr val="black"/>
                </a:solidFill>
              </a:rPr>
              <a:pPr eaLnBrk="1" hangingPunct="1"/>
              <a:t>22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F94415C8-B8E6-467B-B668-9613341F7410}" type="slidenum">
              <a:rPr lang="ru-RU" sz="1200">
                <a:solidFill>
                  <a:prstClr val="black"/>
                </a:solidFill>
              </a:rPr>
              <a:pPr eaLnBrk="1" hangingPunct="1"/>
              <a:t>23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6908F4E3-B170-4969-B262-DA9028C8FAF5}" type="slidenum">
              <a:rPr lang="ru-RU" sz="1200">
                <a:solidFill>
                  <a:prstClr val="black"/>
                </a:solidFill>
              </a:rPr>
              <a:pPr eaLnBrk="1" hangingPunct="1"/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8F7B301D-00E1-4BD0-B83C-33E586E83EF7}" type="slidenum">
              <a:rPr lang="ru-RU" sz="1200">
                <a:solidFill>
                  <a:prstClr val="black"/>
                </a:solidFill>
              </a:rPr>
              <a:pPr eaLnBrk="1" hangingPunct="1"/>
              <a:t>8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FBC76313-1904-4001-9AC6-B7D694E37BD4}" type="slidenum">
              <a:rPr lang="ru-RU" sz="1200">
                <a:solidFill>
                  <a:prstClr val="black"/>
                </a:solidFill>
              </a:rPr>
              <a:pPr eaLnBrk="1" hangingPunct="1"/>
              <a:t>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9ECF2212-BC2A-4A74-B7ED-9BD866E9D8D2}" type="slidenum">
              <a:rPr lang="ru-RU" sz="1200">
                <a:solidFill>
                  <a:prstClr val="black"/>
                </a:solidFill>
              </a:rPr>
              <a:pPr eaLnBrk="1" hangingPunct="1"/>
              <a:t>12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9ECF2212-BC2A-4A74-B7ED-9BD866E9D8D2}" type="slidenum">
              <a:rPr lang="ru-RU" sz="1200">
                <a:solidFill>
                  <a:prstClr val="black"/>
                </a:solidFill>
              </a:rPr>
              <a:pPr eaLnBrk="1" hangingPunct="1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EF440241-7781-4C3C-80A8-C1194ACB60B6}" type="slidenum">
              <a:rPr lang="ru-RU" sz="1200">
                <a:solidFill>
                  <a:prstClr val="black"/>
                </a:solidFill>
              </a:rPr>
              <a:pPr eaLnBrk="1" hangingPunct="1"/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6D8EEA34-3D67-4C21-B750-B0CF3B2521A9}" type="slidenum">
              <a:rPr lang="ru-RU" sz="1200">
                <a:solidFill>
                  <a:prstClr val="black"/>
                </a:solidFill>
              </a:rPr>
              <a:pPr eaLnBrk="1" hangingPunct="1"/>
              <a:t>16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A31EC05D-E22F-4E94-A567-2E8A80E3E0D0}" type="slidenum">
              <a:rPr lang="ru-RU" sz="1200">
                <a:solidFill>
                  <a:prstClr val="black"/>
                </a:solidFill>
              </a:rPr>
              <a:pPr eaLnBrk="1" hangingPunct="1"/>
              <a:t>18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512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30051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513524"/>
      </p:ext>
    </p:extLst>
  </p:cSld>
  <p:clrMapOvr>
    <a:masterClrMapping/>
  </p:clrMapOvr>
  <p:transition advClick="0" advTm="1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4043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38317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423680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350433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960920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00877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20310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43301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2003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62451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1802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221223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11019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150323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811861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070053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275653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30737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289856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84287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20769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01871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033605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63386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68299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67660"/>
      </p:ext>
    </p:extLst>
  </p:cSld>
  <p:clrMapOvr>
    <a:masterClrMapping/>
  </p:clrMapOvr>
  <p:transition advClick="0" advTm="1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803973"/>
      </p:ext>
    </p:extLst>
  </p:cSld>
  <p:clrMapOvr>
    <a:masterClrMapping/>
  </p:clrMapOvr>
  <p:transition advClick="0" advTm="1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446696"/>
      </p:ext>
    </p:extLst>
  </p:cSld>
  <p:clrMapOvr>
    <a:masterClrMapping/>
  </p:clrMapOvr>
  <p:transition advClick="0" advTm="1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186590"/>
      </p:ext>
    </p:extLst>
  </p:cSld>
  <p:clrMapOvr>
    <a:masterClrMapping/>
  </p:clrMapOvr>
  <p:transition advClick="0" advTm="1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10690"/>
      </p:ext>
    </p:extLst>
  </p:cSld>
  <p:clrMapOvr>
    <a:masterClrMapping/>
  </p:clrMapOvr>
  <p:transition advClick="0" advTm="1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38489"/>
      </p:ext>
    </p:extLst>
  </p:cSld>
  <p:clrMapOvr>
    <a:masterClrMapping/>
  </p:clrMapOvr>
  <p:transition advClick="0" advTm="1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914831"/>
      </p:ext>
    </p:extLst>
  </p:cSld>
  <p:clrMapOvr>
    <a:masterClrMapping/>
  </p:clrMapOvr>
  <p:transition advClick="0" advTm="1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2146"/>
      </p:ext>
    </p:extLst>
  </p:cSld>
  <p:clrMapOvr>
    <a:masterClrMapping/>
  </p:clrMapOvr>
  <p:transition advClick="0" advTm="1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958575"/>
      </p:ext>
    </p:extLst>
  </p:cSld>
  <p:clrMapOvr>
    <a:masterClrMapping/>
  </p:clrMapOvr>
  <p:transition advClick="0" advTm="1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04398"/>
      </p:ext>
    </p:extLst>
  </p:cSld>
  <p:clrMapOvr>
    <a:masterClrMapping/>
  </p:clrMapOvr>
  <p:transition advClick="0" advTm="1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749306"/>
      </p:ext>
    </p:extLst>
  </p:cSld>
  <p:clrMapOvr>
    <a:masterClrMapping/>
  </p:clrMapOvr>
  <p:transition advClick="0" advTm="1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258293"/>
      </p:ext>
    </p:extLst>
  </p:cSld>
  <p:clrMapOvr>
    <a:masterClrMapping/>
  </p:clrMapOvr>
  <p:transition advClick="0" advTm="1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85941"/>
      </p:ext>
    </p:extLst>
  </p:cSld>
  <p:clrMapOvr>
    <a:masterClrMapping/>
  </p:clrMapOvr>
  <p:transition advClick="0" advTm="1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95250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696335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75436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0249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15869"/>
      </p:ext>
    </p:extLst>
  </p:cSld>
  <p:clrMapOvr>
    <a:masterClrMapping/>
  </p:clrMapOvr>
  <p:transition advClick="0" advTm="1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67390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64521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781088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7226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722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7253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799618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70197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01092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34835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956871"/>
      </p:ext>
    </p:extLst>
  </p:cSld>
  <p:clrMapOvr>
    <a:masterClrMapping/>
  </p:clrMapOvr>
  <p:transition advClick="0" advTm="1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9858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554589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509998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06766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3402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709893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03863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28272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04816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62815"/>
      </p:ext>
    </p:extLst>
  </p:cSld>
  <p:clrMapOvr>
    <a:masterClrMapping/>
  </p:clrMapOvr>
  <p:transition advClick="0" advTm="1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510223"/>
      </p:ext>
    </p:extLst>
  </p:cSld>
  <p:clrMapOvr>
    <a:masterClrMapping/>
  </p:clrMapOvr>
  <p:transition advClick="0" advTm="1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983183"/>
      </p:ext>
    </p:extLst>
  </p:cSld>
  <p:clrMapOvr>
    <a:masterClrMapping/>
  </p:clrMapOvr>
  <p:transition advClick="0" advTm="1300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252650"/>
      </p:ext>
    </p:extLst>
  </p:cSld>
  <p:clrMapOvr>
    <a:masterClrMapping/>
  </p:clrMapOvr>
  <p:transition advClick="0" advTm="1300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35745"/>
      </p:ext>
    </p:extLst>
  </p:cSld>
  <p:clrMapOvr>
    <a:masterClrMapping/>
  </p:clrMapOvr>
  <p:transition advClick="0" advTm="1300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83403"/>
      </p:ext>
    </p:extLst>
  </p:cSld>
  <p:clrMapOvr>
    <a:masterClrMapping/>
  </p:clrMapOvr>
  <p:transition advClick="0" advTm="1300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22479"/>
      </p:ext>
    </p:extLst>
  </p:cSld>
  <p:clrMapOvr>
    <a:masterClrMapping/>
  </p:clrMapOvr>
  <p:transition advClick="0" advTm="1300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379841"/>
      </p:ext>
    </p:extLst>
  </p:cSld>
  <p:clrMapOvr>
    <a:masterClrMapping/>
  </p:clrMapOvr>
  <p:transition advClick="0" advTm="1300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67852"/>
      </p:ext>
    </p:extLst>
  </p:cSld>
  <p:clrMapOvr>
    <a:masterClrMapping/>
  </p:clrMapOvr>
  <p:transition advClick="0" advTm="1300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594551"/>
      </p:ext>
    </p:extLst>
  </p:cSld>
  <p:clrMapOvr>
    <a:masterClrMapping/>
  </p:clrMapOvr>
  <p:transition advClick="0" advTm="1300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21858"/>
      </p:ext>
    </p:extLst>
  </p:cSld>
  <p:clrMapOvr>
    <a:masterClrMapping/>
  </p:clrMapOvr>
  <p:transition advClick="0" advTm="1300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243138"/>
      </p:ext>
    </p:extLst>
  </p:cSld>
  <p:clrMapOvr>
    <a:masterClrMapping/>
  </p:clrMapOvr>
  <p:transition advClick="0" advTm="1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864560"/>
      </p:ext>
    </p:extLst>
  </p:cSld>
  <p:clrMapOvr>
    <a:masterClrMapping/>
  </p:clrMapOvr>
  <p:transition advClick="0" advTm="13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762763"/>
      </p:ext>
    </p:extLst>
  </p:cSld>
  <p:clrMapOvr>
    <a:masterClrMapping/>
  </p:clrMapOvr>
  <p:transition advClick="0" advTm="1300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30482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493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89107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953055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151636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205859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833432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703651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122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293406"/>
      </p:ext>
    </p:extLst>
  </p:cSld>
  <p:clrMapOvr>
    <a:masterClrMapping/>
  </p:clrMapOvr>
  <p:transition advClick="0" advTm="13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3825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387639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0505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092131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738500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388263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67344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00399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280032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3187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557265"/>
      </p:ext>
    </p:extLst>
  </p:cSld>
  <p:clrMapOvr>
    <a:masterClrMapping/>
  </p:clrMapOvr>
  <p:transition advClick="0" advTm="13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734537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141517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832625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274105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561810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78108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80415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539912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93710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6007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2467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2526"/>
      </p:ext>
    </p:extLst>
  </p:cSld>
  <p:clrMapOvr>
    <a:masterClrMapping/>
  </p:clrMapOvr>
  <p:transition advClick="0" advTm="13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96641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188662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199912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52582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981944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75613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958126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65373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56397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9783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816362"/>
      </p:ext>
    </p:extLst>
  </p:cSld>
  <p:clrMapOvr>
    <a:masterClrMapping/>
  </p:clrMapOvr>
  <p:transition advClick="0" advTm="13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942434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880475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880947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23954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886402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428506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92523"/>
      </p:ext>
    </p:extLst>
  </p:cSld>
  <p:clrMapOvr>
    <a:masterClrMapping/>
  </p:clrMapOvr>
  <p:transition advClick="0" advTm="1300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26741"/>
      </p:ext>
    </p:extLst>
  </p:cSld>
  <p:clrMapOvr>
    <a:masterClrMapping/>
  </p:clrMapOvr>
  <p:transition advClick="0" advTm="1300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809374"/>
      </p:ext>
    </p:extLst>
  </p:cSld>
  <p:clrMapOvr>
    <a:masterClrMapping/>
  </p:clrMapOvr>
  <p:transition advClick="0" advTm="1300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898211"/>
      </p:ext>
    </p:extLst>
  </p:cSld>
  <p:clrMapOvr>
    <a:masterClrMapping/>
  </p:clrMapOvr>
  <p:transition advClick="0" advTm="1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825513"/>
      </p:ext>
    </p:extLst>
  </p:cSld>
  <p:clrMapOvr>
    <a:masterClrMapping/>
  </p:clrMapOvr>
  <p:transition advClick="0" advTm="13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094517"/>
      </p:ext>
    </p:extLst>
  </p:cSld>
  <p:clrMapOvr>
    <a:masterClrMapping/>
  </p:clrMapOvr>
  <p:transition advClick="0" advTm="1300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960872"/>
      </p:ext>
    </p:extLst>
  </p:cSld>
  <p:clrMapOvr>
    <a:masterClrMapping/>
  </p:clrMapOvr>
  <p:transition advClick="0" advTm="1300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326921"/>
      </p:ext>
    </p:extLst>
  </p:cSld>
  <p:clrMapOvr>
    <a:masterClrMapping/>
  </p:clrMapOvr>
  <p:transition advClick="0" advTm="1300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96697"/>
      </p:ext>
    </p:extLst>
  </p:cSld>
  <p:clrMapOvr>
    <a:masterClrMapping/>
  </p:clrMapOvr>
  <p:transition advClick="0" advTm="1300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527208"/>
      </p:ext>
    </p:extLst>
  </p:cSld>
  <p:clrMapOvr>
    <a:masterClrMapping/>
  </p:clrMapOvr>
  <p:transition advClick="0" advTm="1300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382718"/>
      </p:ext>
    </p:extLst>
  </p:cSld>
  <p:clrMapOvr>
    <a:masterClrMapping/>
  </p:clrMapOvr>
  <p:transition advClick="0" advTm="1300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704455"/>
      </p:ext>
    </p:extLst>
  </p:cSld>
  <p:clrMapOvr>
    <a:masterClrMapping/>
  </p:clrMapOvr>
  <p:transition advClick="0" advTm="1300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402546"/>
      </p:ext>
    </p:extLst>
  </p:cSld>
  <p:clrMapOvr>
    <a:masterClrMapping/>
  </p:clrMapOvr>
  <p:transition advClick="0" advTm="1300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436110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53528"/>
      </p:ext>
    </p:extLst>
  </p:cSld>
  <p:clrMapOvr>
    <a:masterClrMapping/>
  </p:clrMapOvr>
  <p:transition advClick="0" advTm="1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744203"/>
      </p:ext>
    </p:extLst>
  </p:cSld>
  <p:clrMapOvr>
    <a:masterClrMapping/>
  </p:clrMapOvr>
  <p:transition advClick="0" advTm="1300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9545"/>
      </p:ext>
    </p:extLst>
  </p:cSld>
  <p:clrMapOvr>
    <a:masterClrMapping/>
  </p:clrMapOvr>
  <p:transition advClick="0" advTm="1300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025077"/>
      </p:ext>
    </p:extLst>
  </p:cSld>
  <p:clrMapOvr>
    <a:masterClrMapping/>
  </p:clrMapOvr>
  <p:transition advClick="0" advTm="1300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257168"/>
      </p:ext>
    </p:extLst>
  </p:cSld>
  <p:clrMapOvr>
    <a:masterClrMapping/>
  </p:clrMapOvr>
  <p:transition advClick="0" advTm="1300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680380"/>
      </p:ext>
    </p:extLst>
  </p:cSld>
  <p:clrMapOvr>
    <a:masterClrMapping/>
  </p:clrMapOvr>
  <p:transition advClick="0" advTm="1300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21011"/>
      </p:ext>
    </p:extLst>
  </p:cSld>
  <p:clrMapOvr>
    <a:masterClrMapping/>
  </p:clrMapOvr>
  <p:transition advClick="0" advTm="1300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359093"/>
      </p:ext>
    </p:extLst>
  </p:cSld>
  <p:clrMapOvr>
    <a:masterClrMapping/>
  </p:clrMapOvr>
  <p:transition advClick="0" advTm="1300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428352"/>
      </p:ext>
    </p:extLst>
  </p:cSld>
  <p:clrMapOvr>
    <a:masterClrMapping/>
  </p:clrMapOvr>
  <p:transition advClick="0" advTm="1300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914397"/>
      </p:ext>
    </p:extLst>
  </p:cSld>
  <p:clrMapOvr>
    <a:masterClrMapping/>
  </p:clrMapOvr>
  <p:transition advClick="0" advTm="1300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70954"/>
      </p:ext>
    </p:extLst>
  </p:cSld>
  <p:clrMapOvr>
    <a:masterClrMapping/>
  </p:clrMapOvr>
  <p:transition advClick="0" advTm="1300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105799"/>
      </p:ext>
    </p:extLst>
  </p:cSld>
  <p:clrMapOvr>
    <a:masterClrMapping/>
  </p:clrMapOvr>
  <p:transition advClick="0" advTm="1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13747"/>
      </p:ext>
    </p:extLst>
  </p:cSld>
  <p:clrMapOvr>
    <a:masterClrMapping/>
  </p:clrMapOvr>
  <p:transition advClick="0" advTm="1300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281854"/>
      </p:ext>
    </p:extLst>
  </p:cSld>
  <p:clrMapOvr>
    <a:masterClrMapping/>
  </p:clrMapOvr>
  <p:transition advClick="0" advTm="1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47119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46276"/>
      </p:ext>
    </p:extLst>
  </p:cSld>
  <p:clrMapOvr>
    <a:masterClrMapping/>
  </p:clrMapOvr>
  <p:transition advClick="0" advTm="1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971517"/>
      </p:ext>
    </p:extLst>
  </p:cSld>
  <p:clrMapOvr>
    <a:masterClrMapping/>
  </p:clrMapOvr>
  <p:transition advClick="0" advTm="1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250634"/>
      </p:ext>
    </p:extLst>
  </p:cSld>
  <p:clrMapOvr>
    <a:masterClrMapping/>
  </p:clrMapOvr>
  <p:transition advClick="0" advTm="1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187279"/>
      </p:ext>
    </p:extLst>
  </p:cSld>
  <p:clrMapOvr>
    <a:masterClrMapping/>
  </p:clrMapOvr>
  <p:transition advClick="0"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2217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44917"/>
      </p:ext>
    </p:extLst>
  </p:cSld>
  <p:clrMapOvr>
    <a:masterClrMapping/>
  </p:clrMapOvr>
  <p:transition advClick="0" advTm="1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355556"/>
      </p:ext>
    </p:extLst>
  </p:cSld>
  <p:clrMapOvr>
    <a:masterClrMapping/>
  </p:clrMapOvr>
  <p:transition advClick="0" advTm="1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5005"/>
      </p:ext>
    </p:extLst>
  </p:cSld>
  <p:clrMapOvr>
    <a:masterClrMapping/>
  </p:clrMapOvr>
  <p:transition advClick="0" advTm="1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213019"/>
      </p:ext>
    </p:extLst>
  </p:cSld>
  <p:clrMapOvr>
    <a:masterClrMapping/>
  </p:clrMapOvr>
  <p:transition advClick="0" advTm="1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63018"/>
      </p:ext>
    </p:extLst>
  </p:cSld>
  <p:clrMapOvr>
    <a:masterClrMapping/>
  </p:clrMapOvr>
  <p:transition advClick="0" advTm="1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947232"/>
      </p:ext>
    </p:extLst>
  </p:cSld>
  <p:clrMapOvr>
    <a:masterClrMapping/>
  </p:clrMapOvr>
  <p:transition advClick="0" advTm="1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865882"/>
      </p:ext>
    </p:extLst>
  </p:cSld>
  <p:clrMapOvr>
    <a:masterClrMapping/>
  </p:clrMapOvr>
  <p:transition advClick="0" advTm="1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47787"/>
      </p:ext>
    </p:extLst>
  </p:cSld>
  <p:clrMapOvr>
    <a:masterClrMapping/>
  </p:clrMapOvr>
  <p:transition advClick="0" advTm="1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53441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771399"/>
      </p:ext>
    </p:extLst>
  </p:cSld>
  <p:clrMapOvr>
    <a:masterClrMapping/>
  </p:clrMapOvr>
  <p:transition advClick="0" advTm="1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7897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326850"/>
      </p:ext>
    </p:extLst>
  </p:cSld>
  <p:clrMapOvr>
    <a:masterClrMapping/>
  </p:clrMapOvr>
  <p:transition advClick="0" advTm="1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875155"/>
      </p:ext>
    </p:extLst>
  </p:cSld>
  <p:clrMapOvr>
    <a:masterClrMapping/>
  </p:clrMapOvr>
  <p:transition advClick="0" advTm="1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667997"/>
      </p:ext>
    </p:extLst>
  </p:cSld>
  <p:clrMapOvr>
    <a:masterClrMapping/>
  </p:clrMapOvr>
  <p:transition advClick="0" advTm="1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30220"/>
      </p:ext>
    </p:extLst>
  </p:cSld>
  <p:clrMapOvr>
    <a:masterClrMapping/>
  </p:clrMapOvr>
  <p:transition advClick="0" advTm="1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38583"/>
      </p:ext>
    </p:extLst>
  </p:cSld>
  <p:clrMapOvr>
    <a:masterClrMapping/>
  </p:clrMapOvr>
  <p:transition advClick="0" advTm="1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505901"/>
      </p:ext>
    </p:extLst>
  </p:cSld>
  <p:clrMapOvr>
    <a:masterClrMapping/>
  </p:clrMapOvr>
  <p:transition advClick="0" advTm="1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835527"/>
      </p:ext>
    </p:extLst>
  </p:cSld>
  <p:clrMapOvr>
    <a:masterClrMapping/>
  </p:clrMapOvr>
  <p:transition advClick="0" advTm="1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428326"/>
      </p:ext>
    </p:extLst>
  </p:cSld>
  <p:clrMapOvr>
    <a:masterClrMapping/>
  </p:clrMapOvr>
  <p:transition advClick="0" advTm="1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036751"/>
      </p:ext>
    </p:extLst>
  </p:cSld>
  <p:clrMapOvr>
    <a:masterClrMapping/>
  </p:clrMapOvr>
  <p:transition advClick="0" advTm="1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953289"/>
      </p:ext>
    </p:extLst>
  </p:cSld>
  <p:clrMapOvr>
    <a:masterClrMapping/>
  </p:clrMapOvr>
  <p:transition advClick="0" advTm="1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8424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458879"/>
      </p:ext>
    </p:extLst>
  </p:cSld>
  <p:clrMapOvr>
    <a:masterClrMapping/>
  </p:clrMapOvr>
  <p:transition advClick="0" advTm="1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45799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3379"/>
      </p:ext>
    </p:extLst>
  </p:cSld>
  <p:clrMapOvr>
    <a:masterClrMapping/>
  </p:clrMapOvr>
  <p:transition advClick="0" advTm="1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626625"/>
      </p:ext>
    </p:extLst>
  </p:cSld>
  <p:clrMapOvr>
    <a:masterClrMapping/>
  </p:clrMapOvr>
  <p:transition advClick="0" advTm="1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195252"/>
      </p:ext>
    </p:extLst>
  </p:cSld>
  <p:clrMapOvr>
    <a:masterClrMapping/>
  </p:clrMapOvr>
  <p:transition advClick="0" advTm="1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75471"/>
      </p:ext>
    </p:extLst>
  </p:cSld>
  <p:clrMapOvr>
    <a:masterClrMapping/>
  </p:clrMapOvr>
  <p:transition advClick="0" advTm="1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866631"/>
      </p:ext>
    </p:extLst>
  </p:cSld>
  <p:clrMapOvr>
    <a:masterClrMapping/>
  </p:clrMapOvr>
  <p:transition advClick="0" advTm="1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32365"/>
      </p:ext>
    </p:extLst>
  </p:cSld>
  <p:clrMapOvr>
    <a:masterClrMapping/>
  </p:clrMapOvr>
  <p:transition advClick="0" advTm="1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62942"/>
      </p:ext>
    </p:extLst>
  </p:cSld>
  <p:clrMapOvr>
    <a:masterClrMapping/>
  </p:clrMapOvr>
  <p:transition advClick="0" advTm="1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164683"/>
      </p:ext>
    </p:extLst>
  </p:cSld>
  <p:clrMapOvr>
    <a:masterClrMapping/>
  </p:clrMapOvr>
  <p:transition advClick="0" advTm="1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08962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691947"/>
      </p:ext>
    </p:extLst>
  </p:cSld>
  <p:clrMapOvr>
    <a:masterClrMapping/>
  </p:clrMapOvr>
  <p:transition advClick="0" advTm="1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423044"/>
      </p:ext>
    </p:extLst>
  </p:cSld>
  <p:clrMapOvr>
    <a:masterClrMapping/>
  </p:clrMapOvr>
  <p:transition advClick="0" advTm="1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294701"/>
      </p:ext>
    </p:extLst>
  </p:cSld>
  <p:clrMapOvr>
    <a:masterClrMapping/>
  </p:clrMapOvr>
  <p:transition advClick="0" advTm="1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1216"/>
      </p:ext>
    </p:extLst>
  </p:cSld>
  <p:clrMapOvr>
    <a:masterClrMapping/>
  </p:clrMapOvr>
  <p:transition advClick="0" advTm="1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F495-06A5-4824-A3AC-7FEAFFAC08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51466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6662-023D-4C66-AEE7-7A12C0AE4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696309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7660-A626-4AE2-9F6A-8D9479082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970950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16B9-66B2-42E5-B225-30CE42DE7D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52157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DCD9-50E0-4B63-B2DD-8904E77E96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9198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4E8-3368-4DED-B69C-A66C868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9918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519875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BA95-6290-4AB2-B848-BB1BA4691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420722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44142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251514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AF8-8ABA-42DF-AF1D-85715C29F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46443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556-4C61-4DDE-8D97-2248E9EF60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33547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63596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22576"/>
      </p:ext>
    </p:extLst>
  </p:cSld>
  <p:clrMapOvr>
    <a:masterClrMapping/>
  </p:clrMapOvr>
  <p:transition advClick="0" advTm="1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54130"/>
      </p:ext>
    </p:extLst>
  </p:cSld>
  <p:clrMapOvr>
    <a:masterClrMapping/>
  </p:clrMapOvr>
  <p:transition advClick="0" advTm="1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040869"/>
      </p:ext>
    </p:extLst>
  </p:cSld>
  <p:clrMapOvr>
    <a:masterClrMapping/>
  </p:clrMapOvr>
  <p:transition advClick="0" advTm="1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78405"/>
      </p:ext>
    </p:extLst>
  </p:cSld>
  <p:clrMapOvr>
    <a:masterClrMapping/>
  </p:clrMapOvr>
  <p:transition advClick="0" advTm="1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07F-524E-4BF4-858C-67B6C2DDE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100062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168351"/>
      </p:ext>
    </p:extLst>
  </p:cSld>
  <p:clrMapOvr>
    <a:masterClrMapping/>
  </p:clrMapOvr>
  <p:transition advClick="0" advTm="1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564665"/>
      </p:ext>
    </p:extLst>
  </p:cSld>
  <p:clrMapOvr>
    <a:masterClrMapping/>
  </p:clrMapOvr>
  <p:transition advClick="0" advTm="1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424485"/>
      </p:ext>
    </p:extLst>
  </p:cSld>
  <p:clrMapOvr>
    <a:masterClrMapping/>
  </p:clrMapOvr>
  <p:transition advClick="0" advTm="1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84459"/>
      </p:ext>
    </p:extLst>
  </p:cSld>
  <p:clrMapOvr>
    <a:masterClrMapping/>
  </p:clrMapOvr>
  <p:transition advClick="0" advTm="1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73244"/>
      </p:ext>
    </p:extLst>
  </p:cSld>
  <p:clrMapOvr>
    <a:masterClrMapping/>
  </p:clrMapOvr>
  <p:transition advClick="0" advTm="1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726718"/>
      </p:ext>
    </p:extLst>
  </p:cSld>
  <p:clrMapOvr>
    <a:masterClrMapping/>
  </p:clrMapOvr>
  <p:transition advClick="0" advTm="1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255704"/>
      </p:ext>
    </p:extLst>
  </p:cSld>
  <p:clrMapOvr>
    <a:masterClrMapping/>
  </p:clrMapOvr>
  <p:transition advClick="0" advTm="1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35BCF-DA04-4E1E-8507-7A6464E3B1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86743"/>
      </p:ext>
    </p:extLst>
  </p:cSld>
  <p:clrMapOvr>
    <a:masterClrMapping/>
  </p:clrMapOvr>
  <p:transition advClick="0" advTm="1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D26C5A-4186-49FA-928C-6AFF28F193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83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4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5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6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187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3350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4613-E5B7-4637-9894-53AC5F258E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333908"/>
      </p:ext>
    </p:extLst>
  </p:cSld>
  <p:clrMapOvr>
    <a:masterClrMapping/>
  </p:clrMapOvr>
  <p:transition advClick="0" advTm="1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3E7-2AF2-4E94-9CFF-2D618E55A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6316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6AA1-BAC0-4474-8848-0AC2C1CD010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020768"/>
      </p:ext>
    </p:extLst>
  </p:cSld>
  <p:clrMapOvr>
    <a:masterClrMapping/>
  </p:clrMapOvr>
  <p:transition advClick="0" advTm="1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787F-8B80-44BB-B1F1-A2CF127B14A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98593"/>
      </p:ext>
    </p:extLst>
  </p:cSld>
  <p:clrMapOvr>
    <a:masterClrMapping/>
  </p:clrMapOvr>
  <p:transition advClick="0" advTm="1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D5B-3D60-4D02-9651-060712B93F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11427"/>
      </p:ext>
    </p:extLst>
  </p:cSld>
  <p:clrMapOvr>
    <a:masterClrMapping/>
  </p:clrMapOvr>
  <p:transition advClick="0" advTm="1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22D5-B807-4CB7-8A0B-25EEB904D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339481"/>
      </p:ext>
    </p:extLst>
  </p:cSld>
  <p:clrMapOvr>
    <a:masterClrMapping/>
  </p:clrMapOvr>
  <p:transition advClick="0" advTm="1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DD7-5C95-4744-8DEA-B2AB377F9A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920332"/>
      </p:ext>
    </p:extLst>
  </p:cSld>
  <p:clrMapOvr>
    <a:masterClrMapping/>
  </p:clrMapOvr>
  <p:transition advClick="0" advTm="1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FDF2-908E-482C-9754-72E4F650DA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623104"/>
      </p:ext>
    </p:extLst>
  </p:cSld>
  <p:clrMapOvr>
    <a:masterClrMapping/>
  </p:clrMapOvr>
  <p:transition advClick="0" advTm="1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E12-A156-4B30-BF6B-ED01D2AD35B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341596"/>
      </p:ext>
    </p:extLst>
  </p:cSld>
  <p:clrMapOvr>
    <a:masterClrMapping/>
  </p:clrMapOvr>
  <p:transition advClick="0" advTm="1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1A4-D28B-4ACA-B654-9BBBC761C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56723"/>
      </p:ext>
    </p:extLst>
  </p:cSld>
  <p:clrMapOvr>
    <a:masterClrMapping/>
  </p:clrMapOvr>
  <p:transition advClick="0" advTm="1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6DC2-55E5-40B6-B3F1-FFA9FEF955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424041"/>
      </p:ext>
    </p:extLst>
  </p:cSld>
  <p:clrMapOvr>
    <a:masterClrMapping/>
  </p:clrMapOvr>
  <p:transition advClick="0" advTm="1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B4143F-A460-43D8-ADF3-C0B81F1579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899489"/>
      </p:ext>
    </p:extLst>
  </p:cSld>
  <p:clrMapOvr>
    <a:masterClrMapping/>
  </p:clrMapOvr>
  <p:transition advClick="0" advTm="1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77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4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6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82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61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6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4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9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59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8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4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1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11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CA661-7355-4A95-A379-9F34CF667B3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9" name="Rectangle 23" descr="meander-1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0" name="Rectangle 24" descr="meander-1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1" name="Rectangle 25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2" name="Rectangle 26" descr="meander-12"/>
          <p:cNvSpPr>
            <a:spLocks noChangeArrowheads="1"/>
          </p:cNvSpPr>
          <p:nvPr userDrawn="1"/>
        </p:nvSpPr>
        <p:spPr bwMode="auto">
          <a:xfrm>
            <a:off x="1524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163" name="Rectangle 27" descr="meander-12"/>
          <p:cNvSpPr>
            <a:spLocks noChangeArrowheads="1"/>
          </p:cNvSpPr>
          <p:nvPr userDrawn="1"/>
        </p:nvSpPr>
        <p:spPr bwMode="auto">
          <a:xfrm>
            <a:off x="8839200" y="0"/>
            <a:ext cx="1524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 advClick="0" advTm="1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D518D-DF76-4582-BEB7-ED1557A03C9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6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2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Греко – персидские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5536704" cy="103252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Крушельницкая Марина Анатольевна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п. Верхнеказымский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mod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0304"/>
            <a:ext cx="3024336" cy="3270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марафонская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58680" cy="2690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35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322263"/>
            <a:ext cx="7631112" cy="911225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Греческая триера </a:t>
            </a:r>
          </a:p>
        </p:txBody>
      </p:sp>
      <p:pic>
        <p:nvPicPr>
          <p:cNvPr id="15364" name="Picture 4" descr="korabli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79120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609600" y="1219200"/>
            <a:ext cx="2819400" cy="83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мачта из ели, убиралась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перед боем на палубу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648200" y="5715000"/>
            <a:ext cx="26670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глаза для устрашения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V="1">
            <a:off x="1295400" y="5181600"/>
            <a:ext cx="0" cy="381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3276600" y="5105400"/>
            <a:ext cx="2743200" cy="457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 flipV="1">
            <a:off x="5943600" y="4953000"/>
            <a:ext cx="533400" cy="609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1676400" y="2133600"/>
            <a:ext cx="2133600" cy="1371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4572000" y="1828800"/>
            <a:ext cx="228600" cy="1219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553200" y="1143000"/>
            <a:ext cx="2286000" cy="4638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Технические данные: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Длина – 41 метр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Ширина – 6 метров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Скорость – 16 км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/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ч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Весло – более 4 м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Экипаж – 200 чел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Лучники – 12-18 чел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B9EFEE"/>
              </a:solidFill>
              <a:latin typeface="Times New Roman" pitchFamily="18" charset="0"/>
            </a:endParaRPr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2514600" y="5715000"/>
            <a:ext cx="19812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таран из бронзы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733800" y="1219200"/>
            <a:ext cx="182880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парус из льна</a:t>
            </a: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457200" y="5715000"/>
            <a:ext cx="18288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рулевое весло</a:t>
            </a:r>
          </a:p>
        </p:txBody>
      </p:sp>
      <p:sp>
        <p:nvSpPr>
          <p:cNvPr id="15411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535053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79" grpId="0" animBg="1" autoUpdateAnimBg="0"/>
      <p:bldP spid="15382" grpId="0" animBg="1" autoUpdateAnimBg="0"/>
      <p:bldP spid="15383" grpId="0" animBg="1"/>
      <p:bldP spid="15385" grpId="0" animBg="1"/>
      <p:bldP spid="15386" grpId="0" animBg="1"/>
      <p:bldP spid="15390" grpId="0" animBg="1"/>
      <p:bldP spid="15391" grpId="0" animBg="1"/>
      <p:bldP spid="15393" grpId="0" animBg="1" autoUpdateAnimBg="0"/>
      <p:bldP spid="15406" grpId="0" animBg="1" autoUpdateAnimBg="0"/>
      <p:bldP spid="15409" grpId="0" animBg="1" autoUpdateAnimBg="0"/>
      <p:bldP spid="154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447800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Тактика боя</a:t>
            </a:r>
          </a:p>
        </p:txBody>
      </p:sp>
      <p:pic>
        <p:nvPicPr>
          <p:cNvPr id="25610" name="Picture 10" descr="tactic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2303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tar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07645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05200" y="1524000"/>
            <a:ext cx="5257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Во время персидских войн греческая триера набирала скорость и таранила противника. Корабль противника тонул или выходил из строя. Затем греческие воины расстреливали вражеский экипаж из луков.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62000" y="3733800"/>
            <a:ext cx="5410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По мере того как триеры становились быстрее и легче, менялась и их тактика. Триеры неслись на таран, но в последний момент отворачивали, гребцы втаскивали весла внутрь корабля, триера проходили по инерции рядом с кораблем противника, ломая его весла. После этого он становился  неподвижным, его можно было таранить и брать на абордаж.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156325" y="3141663"/>
            <a:ext cx="2667000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Корабль противника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7467600" y="3657600"/>
            <a:ext cx="228600" cy="381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619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5791200"/>
            <a:ext cx="243840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Греческая триера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6629400" y="5257800"/>
            <a:ext cx="381000" cy="457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621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534491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3" grpId="0" autoUpdateAnimBg="0"/>
      <p:bldP spid="25614" grpId="0" autoUpdateAnimBg="0"/>
      <p:bldP spid="25615" grpId="0" animBg="1" autoUpdateAnimBg="0"/>
      <p:bldP spid="25618" grpId="0" animBg="1"/>
      <p:bldP spid="25619" grpId="0" animBg="1" autoUpdateAnimBg="0"/>
      <p:bldP spid="256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64088" y="847598"/>
            <a:ext cx="338437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2000" dirty="0" smtClean="0">
                <a:solidFill>
                  <a:srgbClr val="C00000"/>
                </a:solidFill>
              </a:rPr>
              <a:t>«Наш повелитель, царь царей, владыка всех людей от восхода до заката, требует от вас земли и воды»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2000" dirty="0" smtClean="0">
                <a:solidFill>
                  <a:srgbClr val="000000"/>
                </a:solidFill>
              </a:rPr>
              <a:t>Кому принадлежат эти слова?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2000" dirty="0" smtClean="0">
                <a:solidFill>
                  <a:srgbClr val="000000"/>
                </a:solidFill>
              </a:rPr>
              <a:t>С какими событиями связаны?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2000" dirty="0" smtClean="0">
                <a:solidFill>
                  <a:srgbClr val="000000"/>
                </a:solidFill>
              </a:rPr>
              <a:t>Где и в каком году происходили данные события?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2000" dirty="0" smtClean="0">
                <a:solidFill>
                  <a:srgbClr val="000000"/>
                </a:solidFill>
              </a:rPr>
              <a:t>Результаты?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2000" dirty="0" smtClean="0">
                <a:solidFill>
                  <a:srgbClr val="000000"/>
                </a:solidFill>
              </a:rPr>
              <a:t>Страница 146-147</a:t>
            </a: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SzPct val="75000"/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4938" y="112713"/>
            <a:ext cx="8885237" cy="1030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Начало греко-персидских войн</a:t>
            </a:r>
          </a:p>
        </p:txBody>
      </p:sp>
      <p:pic>
        <p:nvPicPr>
          <p:cNvPr id="2050" name="Picture 2" descr="C:\Users\teachers\Documents\уроки 5 класс\для греко-пеерсидских войн\греко-персидские войн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27" r="28025" b="4408"/>
          <a:stretch/>
        </p:blipFill>
        <p:spPr bwMode="auto">
          <a:xfrm>
            <a:off x="251520" y="836711"/>
            <a:ext cx="5184576" cy="53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39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ru-RU" sz="3200" dirty="0" smtClean="0"/>
              <a:t>Марафонская битва 490 г. до н.э.</a:t>
            </a:r>
            <a:br>
              <a:rPr lang="ru-RU" sz="3200" dirty="0" smtClean="0"/>
            </a:br>
            <a:r>
              <a:rPr lang="ru-RU" sz="3200" dirty="0" smtClean="0"/>
              <a:t>(стратег </a:t>
            </a:r>
            <a:r>
              <a:rPr lang="ru-RU" sz="3200" dirty="0" err="1" smtClean="0"/>
              <a:t>Мильтиад</a:t>
            </a:r>
            <a:r>
              <a:rPr lang="ru-RU" sz="3200" dirty="0" smtClean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dirty="0" smtClean="0"/>
              <a:t>После этой битвы</a:t>
            </a:r>
          </a:p>
          <a:p>
            <a:pPr marL="0" indent="0">
              <a:buFontTx/>
              <a:buNone/>
            </a:pPr>
            <a:r>
              <a:rPr lang="ru-RU" sz="2400" dirty="0" smtClean="0"/>
              <a:t>была введена</a:t>
            </a:r>
          </a:p>
          <a:p>
            <a:pPr marL="0" indent="0">
              <a:buFontTx/>
              <a:buNone/>
            </a:pPr>
            <a:r>
              <a:rPr lang="ru-RU" sz="2400" dirty="0" smtClean="0"/>
              <a:t>дисциплина </a:t>
            </a:r>
            <a:r>
              <a:rPr lang="ru-RU" sz="2400" i="1" u="sng" dirty="0" smtClean="0"/>
              <a:t>бег</a:t>
            </a:r>
          </a:p>
          <a:p>
            <a:pPr marL="0" indent="0">
              <a:buFontTx/>
              <a:buNone/>
            </a:pPr>
            <a:r>
              <a:rPr lang="ru-RU" sz="2400" i="1" u="sng" dirty="0" smtClean="0"/>
              <a:t>на дальние </a:t>
            </a:r>
          </a:p>
          <a:p>
            <a:pPr marL="0" indent="0">
              <a:buFontTx/>
              <a:buNone/>
            </a:pPr>
            <a:r>
              <a:rPr lang="ru-RU" sz="2400" i="1" u="sng" dirty="0" smtClean="0"/>
              <a:t>дистанции </a:t>
            </a:r>
            <a:r>
              <a:rPr lang="ru-RU" sz="2400" dirty="0" smtClean="0"/>
              <a:t>на </a:t>
            </a:r>
          </a:p>
          <a:p>
            <a:pPr marL="0" indent="0">
              <a:buFontTx/>
              <a:buNone/>
            </a:pPr>
            <a:r>
              <a:rPr lang="ru-RU" sz="2400" dirty="0" smtClean="0"/>
              <a:t>Олимпийских</a:t>
            </a:r>
          </a:p>
          <a:p>
            <a:pPr marL="0" indent="0">
              <a:buFontTx/>
              <a:buNone/>
            </a:pPr>
            <a:r>
              <a:rPr lang="ru-RU" sz="2400" dirty="0" smtClean="0"/>
              <a:t>играх.</a:t>
            </a:r>
          </a:p>
        </p:txBody>
      </p:sp>
      <p:pic>
        <p:nvPicPr>
          <p:cNvPr id="5124" name="Picture 5" descr="C:\Users\02\Desktop\Battle_of_Marath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81188"/>
            <a:ext cx="5486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032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4800600"/>
            <a:ext cx="8458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</a:pPr>
            <a:r>
              <a:rPr lang="ru-RU" sz="2800" smtClean="0">
                <a:solidFill>
                  <a:srgbClr val="000000"/>
                </a:solidFill>
              </a:rPr>
              <a:t>персы перестали считаться непобедимыми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</a:pPr>
            <a:r>
              <a:rPr lang="ru-RU" sz="2800" smtClean="0">
                <a:solidFill>
                  <a:srgbClr val="000000"/>
                </a:solidFill>
              </a:rPr>
              <a:t>победа в Марафонской битве воодушевила греков на борьбу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4938" y="112713"/>
            <a:ext cx="8885237" cy="1030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 </a:t>
            </a: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Марафонская  битва</a:t>
            </a:r>
          </a:p>
        </p:txBody>
      </p:sp>
      <p:pic>
        <p:nvPicPr>
          <p:cNvPr id="3077" name="Picture 5" descr="марафонская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38800" cy="3327400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392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6" descr="карта_нашествие ксеркса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9" r="1923"/>
          <a:stretch>
            <a:fillRect/>
          </a:stretch>
        </p:blipFill>
        <p:spPr bwMode="auto">
          <a:xfrm>
            <a:off x="952500" y="967575"/>
            <a:ext cx="6629400" cy="4170362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34938" y="25627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00"/>
                </a:solidFill>
              </a:rPr>
              <a:t>Вторжение персов в Элладу во главе с царем Ксерксом 480 г. до н.э.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2028825" y="3024188"/>
            <a:ext cx="1600200" cy="376237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rgbClr val="00007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800" smtClean="0">
                <a:solidFill>
                  <a:srgbClr val="00007A"/>
                </a:solidFill>
              </a:rPr>
              <a:t>Фермопилы</a:t>
            </a: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 rot="1965833">
            <a:off x="3497263" y="2949575"/>
            <a:ext cx="509587" cy="2905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938" y="5219090"/>
            <a:ext cx="87575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1400" dirty="0" smtClean="0">
                <a:solidFill>
                  <a:srgbClr val="C00000"/>
                </a:solidFill>
              </a:rPr>
              <a:t>«О ты, горькая морская влага! Запомни хорошенько: царь перейдет тебя, желаешь ты того или нет!»</a:t>
            </a:r>
            <a:endParaRPr lang="ru-RU" sz="1400" dirty="0">
              <a:solidFill>
                <a:srgbClr val="C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1400" dirty="0" smtClean="0">
                <a:solidFill>
                  <a:srgbClr val="000000"/>
                </a:solidFill>
              </a:rPr>
              <a:t>Когда и почему высекли море?</a:t>
            </a:r>
            <a:endParaRPr lang="ru-RU" sz="1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1400" dirty="0">
                <a:solidFill>
                  <a:srgbClr val="000000"/>
                </a:solidFill>
              </a:rPr>
              <a:t>С какими событиями связаны?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1400" dirty="0">
                <a:solidFill>
                  <a:srgbClr val="000000"/>
                </a:solidFill>
              </a:rPr>
              <a:t>Где и в каком году происходили данные события?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ru-RU" sz="1400" dirty="0">
                <a:solidFill>
                  <a:srgbClr val="000000"/>
                </a:solidFill>
              </a:rPr>
              <a:t>Результаты</a:t>
            </a:r>
            <a:r>
              <a:rPr lang="ru-RU" sz="1400" dirty="0" smtClean="0">
                <a:solidFill>
                  <a:srgbClr val="000000"/>
                </a:solidFill>
              </a:rPr>
              <a:t>?     Страница 150-151.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567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 animBg="1"/>
      <p:bldP spid="10287" grpId="0" animBg="1"/>
      <p:bldP spid="1028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Бой в Фермопильском ущелье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28600" y="990600"/>
            <a:ext cx="3124200" cy="914400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81000" y="1133475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smtClean="0">
                <a:solidFill>
                  <a:srgbClr val="800000"/>
                </a:solidFill>
              </a:rPr>
              <a:t>480 г. до н.э.</a:t>
            </a:r>
          </a:p>
        </p:txBody>
      </p:sp>
      <p:pic>
        <p:nvPicPr>
          <p:cNvPr id="9222" name="Picture 8" descr="фермопильское сражение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492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524000" y="4343400"/>
            <a:ext cx="4881563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Объединенное греческое войско во главе с царем Спарты </a:t>
            </a:r>
            <a:r>
              <a:rPr lang="ru-RU" sz="2800" dirty="0" smtClean="0">
                <a:solidFill>
                  <a:srgbClr val="800000"/>
                </a:solidFill>
              </a:rPr>
              <a:t>Леонидом</a:t>
            </a:r>
            <a:r>
              <a:rPr lang="ru-RU" dirty="0" smtClean="0">
                <a:solidFill>
                  <a:srgbClr val="000000"/>
                </a:solidFill>
              </a:rPr>
              <a:t> вступило в бой с персами</a:t>
            </a:r>
          </a:p>
        </p:txBody>
      </p:sp>
      <p:pic>
        <p:nvPicPr>
          <p:cNvPr id="9224" name="Picture 10" descr="объединенное войск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886200"/>
            <a:ext cx="25288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ме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0688">
            <a:off x="304800" y="1905000"/>
            <a:ext cx="3343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800" smtClean="0">
                <a:solidFill>
                  <a:srgbClr val="000000"/>
                </a:solidFill>
              </a:rPr>
              <a:t>греческий меч</a:t>
            </a:r>
          </a:p>
        </p:txBody>
      </p:sp>
    </p:spTree>
    <p:extLst>
      <p:ext uri="{BB962C8B-B14F-4D97-AF65-F5344CB8AC3E}">
        <p14:creationId xmlns:p14="http://schemas.microsoft.com/office/powerpoint/2010/main" xmlns="" val="3396755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274638"/>
            <a:ext cx="7929562" cy="1143000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100"/>
              <a:t>Фермопильское сражение  - </a:t>
            </a:r>
            <a:br>
              <a:rPr lang="ru-RU" sz="3100"/>
            </a:br>
            <a:r>
              <a:rPr lang="ru-RU" sz="3100"/>
              <a:t>480 г. до н.э.</a:t>
            </a:r>
          </a:p>
        </p:txBody>
      </p:sp>
      <p:pic>
        <p:nvPicPr>
          <p:cNvPr id="20487" name="Picture 7" descr="fermop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7338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85800" y="16764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495800" y="1524000"/>
            <a:ext cx="4343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Греческое войско отступало на юг и заняло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Фермопильский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проход, отделяющий Северную Грецию от Средней. Отряд из 7 000греков под командованием спартанского царя Леонида занял господствующие высоты над узким проходом вдоль морского берега, и с успехом выдерживал в течение нескольких дней напор главных сил персов. Враг убедился, что взять Фермопилы в лоб невозможно и решил обойти греческое войско с тыла.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09600" y="556260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При известии, что персы обошли греков, царь Леонид отпустил всех союзников и остался прикрывать отступление с 300-ми спартанцами. </a:t>
            </a:r>
          </a:p>
        </p:txBody>
      </p:sp>
      <p:sp>
        <p:nvSpPr>
          <p:cNvPr id="20492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523522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9" grpId="0" autoUpdateAnimBg="0"/>
      <p:bldP spid="204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Бой в Фермопильском ущелье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953000" y="3733800"/>
            <a:ext cx="4038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«О путник, поведай спартанцам о нашей кончине: верны законам своим, мы здесь костьми полегли»</a:t>
            </a:r>
          </a:p>
        </p:txBody>
      </p:sp>
      <p:pic>
        <p:nvPicPr>
          <p:cNvPr id="10245" name="Picture 10" descr="фермопильское сражение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77043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429000" y="1600200"/>
            <a:ext cx="556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66"/>
                </a:solidFill>
                <a:latin typeface="Book Antiqua" pitchFamily="18" charset="0"/>
              </a:rPr>
              <a:t>Царь Леонид и </a:t>
            </a:r>
            <a:r>
              <a:rPr lang="ru-RU" sz="2800" b="1" smtClean="0">
                <a:solidFill>
                  <a:srgbClr val="800000"/>
                </a:solidFill>
                <a:latin typeface="Book Antiqua" pitchFamily="18" charset="0"/>
              </a:rPr>
              <a:t>300 спартанцев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66"/>
                </a:solidFill>
                <a:latin typeface="Book Antiqua" pitchFamily="18" charset="0"/>
              </a:rPr>
              <a:t>ценой своей жизни прикрыли отход основного греческого войска</a:t>
            </a:r>
          </a:p>
        </p:txBody>
      </p:sp>
      <p:pic>
        <p:nvPicPr>
          <p:cNvPr id="10247" name="Picture 15" descr="Леони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724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228600" y="2667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800" smtClean="0">
                <a:solidFill>
                  <a:srgbClr val="000000"/>
                </a:solidFill>
              </a:rPr>
              <a:t>Царь Леонид</a:t>
            </a:r>
          </a:p>
        </p:txBody>
      </p:sp>
    </p:spTree>
    <p:extLst>
      <p:ext uri="{BB962C8B-B14F-4D97-AF65-F5344CB8AC3E}">
        <p14:creationId xmlns:p14="http://schemas.microsoft.com/office/powerpoint/2010/main" xmlns="" val="162610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2209800"/>
            <a:ext cx="4953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</a:rPr>
              <a:t>     </a:t>
            </a:r>
            <a:r>
              <a:rPr lang="ru-RU" sz="2000" dirty="0">
                <a:solidFill>
                  <a:srgbClr val="000000"/>
                </a:solidFill>
                <a:effectLst/>
              </a:rPr>
              <a:t>Героически сражаясь, все спартанцы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во главе с царем Леонидом погибли.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Ксеркс приказал обыскать труп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Леонида,  обезглавить и насадить на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копье. Впоследствии всех спартанцев,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павших при Фермопилах, почитали как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общеэллинских героев. На их могилах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</a:rPr>
              <a:t>были начертаны стихи поэта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Симонида</a:t>
            </a:r>
            <a:r>
              <a:rPr lang="ru-RU" sz="2000" dirty="0">
                <a:solidFill>
                  <a:srgbClr val="000000"/>
                </a:solidFill>
                <a:effectLst/>
              </a:rPr>
              <a:t>: «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Странник, поведай спартанцам о нашей кончине,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</a:rPr>
              <a:t>     Верны заветам страны, здесь мы костями полегли».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</p:txBody>
      </p:sp>
      <p:pic>
        <p:nvPicPr>
          <p:cNvPr id="28677" name="Picture 5" descr="leonidas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2209800"/>
            <a:ext cx="2674938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4213" y="404813"/>
            <a:ext cx="7697787" cy="1652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ru-RU" sz="1800" dirty="0" smtClean="0">
                <a:solidFill>
                  <a:srgbClr val="FFCC00"/>
                </a:solidFill>
              </a:rPr>
              <a:t>- </a:t>
            </a:r>
            <a:r>
              <a:rPr lang="ru-RU" sz="1800" dirty="0" smtClean="0">
                <a:solidFill>
                  <a:schemeClr val="accent4"/>
                </a:solidFill>
                <a:effectLst/>
              </a:rPr>
              <a:t>Благодаря </a:t>
            </a:r>
            <a:r>
              <a:rPr lang="ru-RU" sz="1800" dirty="0">
                <a:solidFill>
                  <a:schemeClr val="accent4"/>
                </a:solidFill>
                <a:effectLst/>
              </a:rPr>
              <a:t>героизму защитников, были спасены основные греческие войска, а флот отошел к о-ву </a:t>
            </a:r>
            <a:r>
              <a:rPr lang="ru-RU" sz="1800" dirty="0" err="1">
                <a:solidFill>
                  <a:schemeClr val="accent4"/>
                </a:solidFill>
                <a:effectLst/>
              </a:rPr>
              <a:t>Саламину</a:t>
            </a:r>
            <a:r>
              <a:rPr lang="ru-RU" sz="1800" dirty="0">
                <a:solidFill>
                  <a:schemeClr val="accent4"/>
                </a:solidFill>
                <a:effectLst/>
              </a:rPr>
              <a:t/>
            </a:r>
            <a:br>
              <a:rPr lang="ru-RU" sz="1800" dirty="0">
                <a:solidFill>
                  <a:schemeClr val="accent4"/>
                </a:solidFill>
                <a:effectLst/>
              </a:rPr>
            </a:br>
            <a:r>
              <a:rPr lang="ru-RU" sz="1800" dirty="0">
                <a:solidFill>
                  <a:schemeClr val="accent4"/>
                </a:solidFill>
                <a:effectLst/>
              </a:rPr>
              <a:t>- Были уничтожены отборные  отряды персов – 10 000 «бессмертных»</a:t>
            </a:r>
          </a:p>
        </p:txBody>
      </p:sp>
      <p:sp>
        <p:nvSpPr>
          <p:cNvPr id="2868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936353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/>
      <p:bldP spid="28678" grpId="0" animBg="1"/>
      <p:bldP spid="28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Проверяем свои знания</a:t>
            </a:r>
            <a:endParaRPr lang="ru-RU" sz="2400" b="1" dirty="0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9224" name="Picture 10" descr="объединенное войск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886200"/>
            <a:ext cx="25288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/>
              <a:t>Дайте определение понятий: </a:t>
            </a:r>
            <a:r>
              <a:rPr lang="ru-RU" sz="2800" u="sng" dirty="0">
                <a:solidFill>
                  <a:srgbClr val="FF0066"/>
                </a:solidFill>
              </a:rPr>
              <a:t>илот, лаконичная речь, </a:t>
            </a:r>
          </a:p>
          <a:p>
            <a:pPr>
              <a:buFontTx/>
              <a:buNone/>
            </a:pPr>
            <a:r>
              <a:rPr lang="ru-RU" sz="2800" dirty="0" smtClean="0"/>
              <a:t>Как </a:t>
            </a:r>
            <a:r>
              <a:rPr lang="ru-RU" sz="2800" dirty="0"/>
              <a:t>управлялась Спарта? Чем занимался </a:t>
            </a:r>
            <a:r>
              <a:rPr lang="ru-RU" sz="2800" u="sng" dirty="0">
                <a:solidFill>
                  <a:srgbClr val="FF0066"/>
                </a:solidFill>
              </a:rPr>
              <a:t>Совет старейшин</a:t>
            </a:r>
            <a:r>
              <a:rPr lang="ru-RU" sz="2800" dirty="0"/>
              <a:t>? Что вам известно о </a:t>
            </a:r>
            <a:r>
              <a:rPr lang="ru-RU" sz="2800" u="sng" dirty="0">
                <a:solidFill>
                  <a:srgbClr val="FF0066"/>
                </a:solidFill>
              </a:rPr>
              <a:t>Народном собрании</a:t>
            </a:r>
            <a:r>
              <a:rPr lang="ru-RU" sz="2800" dirty="0"/>
              <a:t>? </a:t>
            </a:r>
            <a:r>
              <a:rPr lang="ru-RU" sz="2800" u="sng" dirty="0"/>
              <a:t>О </a:t>
            </a:r>
            <a:r>
              <a:rPr lang="ru-RU" sz="2800" u="sng" dirty="0">
                <a:solidFill>
                  <a:srgbClr val="FF0066"/>
                </a:solidFill>
              </a:rPr>
              <a:t>царях</a:t>
            </a:r>
            <a:r>
              <a:rPr lang="ru-RU" sz="2800" u="sng" dirty="0"/>
              <a:t> в Спарте</a:t>
            </a:r>
            <a:r>
              <a:rPr lang="ru-RU" sz="2800" dirty="0"/>
              <a:t>?</a:t>
            </a:r>
          </a:p>
          <a:p>
            <a:pPr>
              <a:buFontTx/>
              <a:buNone/>
            </a:pPr>
            <a:r>
              <a:rPr lang="ru-RU" sz="2800" dirty="0"/>
              <a:t>Как спартанцы воспитывали мальчиков? </a:t>
            </a:r>
            <a:r>
              <a:rPr lang="ru-RU" sz="2800" dirty="0">
                <a:solidFill>
                  <a:srgbClr val="FF0066"/>
                </a:solidFill>
              </a:rPr>
              <a:t>(что хорошего было в спартанском воспитании? Что вам не нравится?)</a:t>
            </a:r>
          </a:p>
        </p:txBody>
      </p:sp>
    </p:spTree>
    <p:extLst>
      <p:ext uri="{BB962C8B-B14F-4D97-AF65-F5344CB8AC3E}">
        <p14:creationId xmlns:p14="http://schemas.microsoft.com/office/powerpoint/2010/main" xmlns="" val="247374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3838575"/>
            <a:ext cx="1919288" cy="581025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Вторжение персов в Аттику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239963" y="5183188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Вторжение персов в Аттику, разрушение Афин</a:t>
            </a:r>
          </a:p>
        </p:txBody>
      </p:sp>
      <p:pic>
        <p:nvPicPr>
          <p:cNvPr id="12294" name="Picture 42" descr="перс-воин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08063"/>
            <a:ext cx="1878012" cy="2744787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43" descr="карта_нашествие ксеркса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9" r="1923"/>
          <a:stretch>
            <a:fillRect/>
          </a:stretch>
        </p:blipFill>
        <p:spPr bwMode="auto">
          <a:xfrm>
            <a:off x="2290763" y="1001713"/>
            <a:ext cx="6629400" cy="4170362"/>
          </a:xfrm>
          <a:prstGeom prst="rect">
            <a:avLst/>
          </a:prstGeom>
          <a:noFill/>
          <a:ln w="9525">
            <a:solidFill>
              <a:srgbClr val="0000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32" name="Oval 44"/>
          <p:cNvSpPr>
            <a:spLocks noChangeArrowheads="1"/>
          </p:cNvSpPr>
          <p:nvPr/>
        </p:nvSpPr>
        <p:spPr bwMode="auto">
          <a:xfrm rot="1965833">
            <a:off x="4043363" y="3663950"/>
            <a:ext cx="825500" cy="452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2297" name="Rectangle 45"/>
          <p:cNvSpPr>
            <a:spLocks noChangeArrowheads="1"/>
          </p:cNvSpPr>
          <p:nvPr/>
        </p:nvSpPr>
        <p:spPr bwMode="auto">
          <a:xfrm>
            <a:off x="227013" y="3908425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00000"/>
                </a:solidFill>
                <a:latin typeface="Book Antiqua" pitchFamily="18" charset="0"/>
              </a:rPr>
              <a:t>480 г. до н.э.</a:t>
            </a:r>
          </a:p>
        </p:txBody>
      </p:sp>
      <p:pic>
        <p:nvPicPr>
          <p:cNvPr id="12298" name="Picture 46" descr="стратег-Фемистокл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3033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47"/>
          <p:cNvSpPr txBox="1">
            <a:spLocks noChangeArrowheads="1"/>
          </p:cNvSpPr>
          <p:nvPr/>
        </p:nvSpPr>
        <p:spPr bwMode="auto">
          <a:xfrm>
            <a:off x="1600200" y="62484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800" smtClean="0">
                <a:solidFill>
                  <a:srgbClr val="000000"/>
                </a:solidFill>
              </a:rPr>
              <a:t>Фемистокл</a:t>
            </a:r>
          </a:p>
        </p:txBody>
      </p:sp>
    </p:spTree>
    <p:extLst>
      <p:ext uri="{BB962C8B-B14F-4D97-AF65-F5344CB8AC3E}">
        <p14:creationId xmlns:p14="http://schemas.microsoft.com/office/powerpoint/2010/main" xmlns="" val="15483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2" grpId="0" animBg="1"/>
      <p:bldP spid="123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274638"/>
            <a:ext cx="7931150" cy="1143000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600" dirty="0" err="1"/>
              <a:t>Саламинское</a:t>
            </a:r>
            <a:r>
              <a:rPr lang="ru-RU" sz="3600" dirty="0"/>
              <a:t> сражение – 480 г. до н.э.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219200" y="5486400"/>
            <a:ext cx="70104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CC00"/>
                </a:solidFill>
                <a:latin typeface="Bookman Old Style" pitchFamily="18" charset="0"/>
              </a:rPr>
              <a:t>СООТНОШЕНИЕ СИЛ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CC00"/>
                </a:solidFill>
                <a:latin typeface="Bookman Old Style" pitchFamily="18" charset="0"/>
              </a:rPr>
              <a:t>Греки – 380 кораблей                Персы -  1200 кораблей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19200" y="5486400"/>
            <a:ext cx="70104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CC00"/>
                </a:solidFill>
                <a:latin typeface="Bookman Old Style" pitchFamily="18" charset="0"/>
              </a:rPr>
              <a:t>ПОТЕРИ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CC00"/>
                </a:solidFill>
                <a:latin typeface="Bookman Old Style" pitchFamily="18" charset="0"/>
              </a:rPr>
              <a:t>Греки – 40 кораблей                Персы -  200 кораблей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258888" y="5516563"/>
            <a:ext cx="7010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CC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accent4"/>
                </a:solidFill>
                <a:latin typeface="Bookman Old Style" pitchFamily="18" charset="0"/>
              </a:rPr>
              <a:t>САЛАМИНСКОЕ СРАЖЕНИЕ – ПЕРЕЛОМНЫЙ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accent4"/>
                </a:solidFill>
                <a:latin typeface="Bookman Old Style" pitchFamily="18" charset="0"/>
              </a:rPr>
              <a:t>МОМЕНТ В ВОЙНЕ</a:t>
            </a:r>
          </a:p>
        </p:txBody>
      </p:sp>
      <p:pic>
        <p:nvPicPr>
          <p:cNvPr id="21514" name="Picture 10" descr="sa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81660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sa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8674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sa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867400" cy="39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sa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9436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sa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791200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sa-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8674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sa-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8674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sa--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94360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AutoShape 1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256710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1" grpId="0" animBg="1" autoUpdateAnimBg="0"/>
      <p:bldP spid="21512" grpId="0" animBg="1" autoUpdateAnimBg="0"/>
      <p:bldP spid="2151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Ход греко-персидских войн</a:t>
            </a: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304800" y="990600"/>
            <a:ext cx="8580438" cy="4572000"/>
            <a:chOff x="163" y="672"/>
            <a:chExt cx="5405" cy="3024"/>
          </a:xfrm>
        </p:grpSpPr>
        <p:sp>
          <p:nvSpPr>
            <p:cNvPr id="14357" name="Rectangle 6"/>
            <p:cNvSpPr>
              <a:spLocks noChangeArrowheads="1"/>
            </p:cNvSpPr>
            <p:nvPr/>
          </p:nvSpPr>
          <p:spPr bwMode="auto">
            <a:xfrm>
              <a:off x="163" y="672"/>
              <a:ext cx="5405" cy="3024"/>
            </a:xfrm>
            <a:prstGeom prst="rect">
              <a:avLst/>
            </a:prstGeom>
            <a:solidFill>
              <a:srgbClr val="A5B7C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3648" y="675"/>
              <a:ext cx="0" cy="3021"/>
            </a:xfrm>
            <a:prstGeom prst="line">
              <a:avLst/>
            </a:prstGeom>
            <a:noFill/>
            <a:ln w="19050">
              <a:solidFill>
                <a:srgbClr val="0000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192" y="1104"/>
              <a:ext cx="5376" cy="0"/>
            </a:xfrm>
            <a:prstGeom prst="line">
              <a:avLst/>
            </a:prstGeom>
            <a:noFill/>
            <a:ln w="19050">
              <a:solidFill>
                <a:srgbClr val="0000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1632" y="672"/>
              <a:ext cx="0" cy="3021"/>
            </a:xfrm>
            <a:prstGeom prst="line">
              <a:avLst/>
            </a:prstGeom>
            <a:noFill/>
            <a:ln w="19050">
              <a:solidFill>
                <a:srgbClr val="0000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92" y="768"/>
              <a:ext cx="134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smtClean="0">
                  <a:solidFill>
                    <a:srgbClr val="000000"/>
                  </a:solidFill>
                </a:rPr>
                <a:t>Дата сражения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803" y="775"/>
              <a:ext cx="168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smtClean="0">
                  <a:solidFill>
                    <a:srgbClr val="000000"/>
                  </a:solidFill>
                </a:rPr>
                <a:t>Название сражения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696" y="790"/>
              <a:ext cx="177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smtClean="0">
                  <a:solidFill>
                    <a:srgbClr val="000000"/>
                  </a:solidFill>
                </a:rPr>
                <a:t>Результат сражения</a:t>
              </a:r>
            </a:p>
          </p:txBody>
        </p:sp>
      </p:grp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3810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490 г. до н.э.</a:t>
            </a:r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2743200" y="1676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Марафонское </a:t>
            </a: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5867400" y="16002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победа греков (афинян) </a:t>
            </a:r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>
            <a:off x="304800" y="2438400"/>
            <a:ext cx="8534400" cy="0"/>
          </a:xfrm>
          <a:prstGeom prst="line">
            <a:avLst/>
          </a:prstGeom>
          <a:noFill/>
          <a:ln w="19050">
            <a:solidFill>
              <a:srgbClr val="0000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373063" y="2667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480 г. до н.э.</a:t>
            </a:r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2703513" y="26638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Фермопильское 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5943600" y="2667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поражение греков </a:t>
            </a:r>
          </a:p>
        </p:txBody>
      </p:sp>
      <p:sp>
        <p:nvSpPr>
          <p:cNvPr id="14348" name="Line 21"/>
          <p:cNvSpPr>
            <a:spLocks noChangeShapeType="1"/>
          </p:cNvSpPr>
          <p:nvPr/>
        </p:nvSpPr>
        <p:spPr bwMode="auto">
          <a:xfrm>
            <a:off x="304800" y="3352800"/>
            <a:ext cx="8534400" cy="0"/>
          </a:xfrm>
          <a:prstGeom prst="line">
            <a:avLst/>
          </a:prstGeom>
          <a:noFill/>
          <a:ln w="19050">
            <a:solidFill>
              <a:srgbClr val="0000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73063" y="3581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480 г. до н.э.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703513" y="35782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Саламинское 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943600" y="3581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победа греков 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19050">
            <a:solidFill>
              <a:srgbClr val="0000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81000" y="4419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479 г. до н.э.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711450" y="44164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у г. Платеи 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943600" y="4267200"/>
            <a:ext cx="297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6C"/>
                </a:solidFill>
              </a:rPr>
              <a:t>победа греков, разгром остатков войска персов 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28600" y="56388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В тяжелой и длительной борьбе греки отстояли свою независимость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508668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59" grpId="0"/>
      <p:bldP spid="14360" grpId="0"/>
      <p:bldP spid="14361" grpId="0" animBg="1"/>
      <p:bldP spid="14362" grpId="0"/>
      <p:bldP spid="14363" grpId="0"/>
      <p:bldP spid="14364" grpId="0"/>
      <p:bldP spid="143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2362200"/>
            <a:ext cx="8077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</a:pPr>
            <a:r>
              <a:rPr lang="ru-RU" sz="2800" smtClean="0">
                <a:solidFill>
                  <a:srgbClr val="000000"/>
                </a:solidFill>
              </a:rPr>
              <a:t>доблесть и мужество греков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</a:pPr>
            <a:r>
              <a:rPr lang="ru-RU" sz="2800" smtClean="0">
                <a:solidFill>
                  <a:srgbClr val="000000"/>
                </a:solidFill>
              </a:rPr>
              <a:t>объединение сил в борьбе с персами (создание союза)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</a:pPr>
            <a:r>
              <a:rPr lang="ru-RU" sz="2800" smtClean="0">
                <a:solidFill>
                  <a:srgbClr val="000000"/>
                </a:solidFill>
              </a:rPr>
              <a:t>талант греческих стратегов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</a:pPr>
            <a:r>
              <a:rPr lang="ru-RU" sz="2800" smtClean="0">
                <a:solidFill>
                  <a:srgbClr val="000000"/>
                </a:solidFill>
              </a:rPr>
              <a:t>преимущества греческого флота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5413" y="209550"/>
            <a:ext cx="8918575" cy="990600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4013" y="20955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6C"/>
                </a:solidFill>
              </a:rPr>
              <a:t>Почему маленькая Греция смогла одержать победу над  Персидской державой?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Причины победы греков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2897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22263"/>
            <a:ext cx="7626350" cy="911225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200"/>
              <a:t>Итоги войны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429000" y="1676400"/>
            <a:ext cx="23622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6E6B"/>
                </a:solidFill>
                <a:latin typeface="Bookman Old Style" pitchFamily="18" charset="0"/>
              </a:rPr>
              <a:t>ВОЕННО-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6E6B"/>
                </a:solidFill>
                <a:latin typeface="Bookman Old Style" pitchFamily="18" charset="0"/>
              </a:rPr>
              <a:t>ПОЛИТИЧЕСКИЕ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755650" y="1700213"/>
            <a:ext cx="23622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6E6B"/>
                </a:solidFill>
                <a:latin typeface="Bookman Old Style" pitchFamily="18" charset="0"/>
              </a:rPr>
              <a:t>МОРАЛЬНЫЕ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096000" y="1752600"/>
            <a:ext cx="23622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6E6B"/>
                </a:solidFill>
                <a:latin typeface="Bookman Old Style" pitchFamily="18" charset="0"/>
              </a:rPr>
              <a:t>ЭКОНОМИЧЕСКИЕ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096000" y="2590800"/>
            <a:ext cx="23622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Множество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пленных и рабов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429000" y="4267200"/>
            <a:ext cx="2362200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Создан морской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союз во главе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с Афинами – 478 г.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609600" y="2514600"/>
            <a:ext cx="2514600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Греки отстояли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свою независимость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685800" y="3733800"/>
            <a:ext cx="2438400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Вырос авторитет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Афин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200400" y="5486400"/>
            <a:ext cx="2971800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Персидским военным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кораблям запрещен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выход в Эгейское море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429000" y="2819400"/>
            <a:ext cx="236220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Персия признавала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независимость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греческих городов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Малой Азии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6172200" y="3429000"/>
            <a:ext cx="2362200" cy="1219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Греки получили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контроль над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 Черным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Эгейским морями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1905000" y="1066800"/>
            <a:ext cx="1524000" cy="533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648200" y="1066800"/>
            <a:ext cx="0" cy="533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019800" y="1066800"/>
            <a:ext cx="1295400" cy="609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76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071625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8" grpId="0" animBg="1" autoUpdateAnimBg="0"/>
      <p:bldP spid="23560" grpId="0" animBg="1" autoUpdateAnimBg="0"/>
      <p:bldP spid="23561" grpId="0" animBg="1" autoUpdateAnimBg="0"/>
      <p:bldP spid="23562" grpId="0" animBg="1" autoUpdateAnimBg="0"/>
      <p:bldP spid="23563" grpId="0" animBg="1" autoUpdateAnimBg="0"/>
      <p:bldP spid="23566" grpId="0" animBg="1" autoUpdateAnimBg="0"/>
      <p:bldP spid="23567" grpId="0" animBg="1" autoUpdateAnimBg="0"/>
      <p:bldP spid="23568" grpId="0" animBg="1" autoUpdateAnimBg="0"/>
      <p:bldP spid="23569" grpId="0" animBg="1" autoUpdateAnimBg="0"/>
      <p:bldP spid="23570" grpId="0" animBg="1" autoUpdateAnimBg="0"/>
      <p:bldP spid="23571" grpId="0" animBg="1"/>
      <p:bldP spid="23572" grpId="0" animBg="1"/>
      <p:bldP spid="235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008087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628800"/>
            <a:ext cx="6400800" cy="3938563"/>
          </a:xfrm>
          <a:ln>
            <a:noFill/>
          </a:ln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Персидская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держава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Причины войны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Организация греческой армии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Вооружение и тактика боя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Марафонская битва 490 г до н.э.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Создание греческого флота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Бой в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Фермопильском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ущелье 480 г до н.э.</a:t>
            </a: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Саламинское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сражение 480 г до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н.э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Clr>
                <a:srgbClr val="800000"/>
              </a:buClr>
              <a:buFontTx/>
              <a:buAutoNum type="arabicPeriod"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Итоги войны</a:t>
            </a:r>
          </a:p>
        </p:txBody>
      </p:sp>
    </p:spTree>
    <p:extLst>
      <p:ext uri="{BB962C8B-B14F-4D97-AF65-F5344CB8AC3E}">
        <p14:creationId xmlns:p14="http://schemas.microsoft.com/office/powerpoint/2010/main" xmlns="" val="29314256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en-US" sz="2800"/>
              <a:t>VI </a:t>
            </a:r>
            <a:r>
              <a:rPr lang="ru-RU" sz="2800"/>
              <a:t>в. до н.э. Персидская держава – самое могущественное государство</a:t>
            </a:r>
          </a:p>
        </p:txBody>
      </p:sp>
      <p:pic>
        <p:nvPicPr>
          <p:cNvPr id="7175" name="Picture 7" descr="persia-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807085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5445125"/>
            <a:ext cx="7715250" cy="936625"/>
          </a:xfrm>
        </p:spPr>
        <p:txBody>
          <a:bodyPr/>
          <a:lstStyle/>
          <a:p>
            <a:r>
              <a:rPr lang="ru-RU" sz="2000"/>
              <a:t>На какой территории возникло персидское государство?</a:t>
            </a:r>
            <a:endParaRPr lang="en-US" sz="2000"/>
          </a:p>
          <a:p>
            <a:r>
              <a:rPr lang="ru-RU" sz="2000"/>
              <a:t>Какие государства завоевала Персидская держава?</a:t>
            </a:r>
          </a:p>
          <a:p>
            <a:r>
              <a:rPr lang="ru-RU" sz="2000"/>
              <a:t>Как звали самого могущественного персидского царя?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xmlns="" val="1620918391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200"/>
              <a:t>Организация греческой армии</a:t>
            </a:r>
          </a:p>
        </p:txBody>
      </p:sp>
      <p:pic>
        <p:nvPicPr>
          <p:cNvPr id="13315" name="Picture 3" descr="_hopl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1968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0" y="1143000"/>
            <a:ext cx="51054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Афинскими войсками руководили </a:t>
            </a:r>
            <a:r>
              <a:rPr lang="ru-RU" b="1" i="1" u="sng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стратеги.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Основа войска – пешие тяжеловооруженные воины – </a:t>
            </a:r>
            <a:r>
              <a:rPr lang="ru-RU" b="1" i="1" u="sng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гоплиты.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B9EFEE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B9EFEE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5800" y="6096000"/>
            <a:ext cx="1447800" cy="30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Поножи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47800" y="5410200"/>
            <a:ext cx="152400" cy="609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81000" y="1219200"/>
            <a:ext cx="31242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Шлем из бронзы украшен-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ный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конским волосом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219200" y="1905000"/>
            <a:ext cx="3048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2286000" y="5410200"/>
            <a:ext cx="1295400" cy="990600"/>
          </a:xfrm>
          <a:prstGeom prst="flowChartProcess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Кираса из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бронзы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и кожи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1600200" y="3733800"/>
            <a:ext cx="914400" cy="1600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2362200" y="1981200"/>
            <a:ext cx="1066800" cy="990600"/>
          </a:xfrm>
          <a:prstGeom prst="flowChartProcess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Щит из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бронзы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и кожи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2667000" y="3048000"/>
            <a:ext cx="304800" cy="609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3338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243914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8" grpId="0" autoUpdateAnimBg="0"/>
      <p:bldP spid="13322" grpId="0" animBg="1" autoUpdateAnimBg="0"/>
      <p:bldP spid="13323" grpId="0" animBg="1"/>
      <p:bldP spid="13326" grpId="0" animBg="1" autoUpdateAnimBg="0"/>
      <p:bldP spid="13328" grpId="0" animBg="1"/>
      <p:bldP spid="13333" grpId="0" animBg="1" autoUpdateAnimBg="0"/>
      <p:bldP spid="13334" grpId="0" animBg="1"/>
      <p:bldP spid="13335" grpId="0" animBg="1" autoUpdateAnimBg="0"/>
      <p:bldP spid="133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79512" y="3083276"/>
            <a:ext cx="8915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</a:rPr>
              <a:t>Гоплит — древнегреческий </a:t>
            </a:r>
            <a:r>
              <a:rPr lang="ru-RU" sz="1700" b="1" dirty="0" err="1" smtClean="0">
                <a:solidFill>
                  <a:srgbClr val="000000"/>
                </a:solidFill>
                <a:latin typeface="Book Antiqua" pitchFamily="18" charset="0"/>
              </a:rPr>
              <a:t>тяжеловооружённый</a:t>
            </a: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</a:rPr>
              <a:t> пеший воин. Название происходит от названия тяжёлого круглого щита — </a:t>
            </a:r>
            <a:r>
              <a:rPr lang="ru-RU" sz="1700" b="1" dirty="0" err="1" smtClean="0">
                <a:solidFill>
                  <a:srgbClr val="000000"/>
                </a:solidFill>
                <a:latin typeface="Book Antiqua" pitchFamily="18" charset="0"/>
              </a:rPr>
              <a:t>гоплон</a:t>
            </a: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</a:rPr>
              <a:t> (греч. ὅπ</a:t>
            </a:r>
            <a:r>
              <a:rPr lang="ru-RU" sz="1700" b="1" dirty="0" err="1" smtClean="0">
                <a:solidFill>
                  <a:srgbClr val="000000"/>
                </a:solidFill>
                <a:latin typeface="Book Antiqua" pitchFamily="18" charset="0"/>
              </a:rPr>
              <a:t>λον</a:t>
            </a: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</a:rPr>
              <a:t>) (ср. </a:t>
            </a:r>
            <a:r>
              <a:rPr lang="ru-RU" sz="1700" b="1" dirty="0" err="1" smtClean="0">
                <a:solidFill>
                  <a:srgbClr val="000000"/>
                </a:solidFill>
                <a:latin typeface="Book Antiqua" pitchFamily="18" charset="0"/>
              </a:rPr>
              <a:t>пельтасты</a:t>
            </a: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</a:rPr>
              <a:t>, названные по лёгкому щиту — </a:t>
            </a:r>
            <a:r>
              <a:rPr lang="ru-RU" sz="1700" b="1" dirty="0" err="1" smtClean="0">
                <a:solidFill>
                  <a:srgbClr val="000000"/>
                </a:solidFill>
                <a:latin typeface="Book Antiqua" pitchFamily="18" charset="0"/>
              </a:rPr>
              <a:t>пельте</a:t>
            </a:r>
            <a:r>
              <a:rPr lang="ru-RU" sz="1700" b="1" dirty="0" smtClean="0">
                <a:solidFill>
                  <a:srgbClr val="000000"/>
                </a:solidFill>
                <a:latin typeface="Book Antiqua" pitchFamily="18" charset="0"/>
              </a:rPr>
              <a:t>). Впервые появились в спартанской армии. Вооружались за свой счёт. Гоплиты служили в армиях греческих городов-государств и по своей сути были солдатами-гражданами, так как долгом гражданина любого свободного полиса было несение военной службы. Поэтому любое собрание граждан представляло собой собрание солдат: служащих в данное время или отслуживших ветеранов. Фактически, каждый греческий гражданин являлся гоплитом. Гоплиты, тяжело вооруженные греческие пехотинцы, доминировали на поле боя в течение четырёх столетий, примерно с начала VII века до н. э. До царя Филиппа II (отца Александра Македонского) гоплиты составляли основу классической фаланги.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44305" cy="28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7942"/>
            <a:ext cx="3917404" cy="28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471" y="305456"/>
            <a:ext cx="1277719" cy="27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3170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22263"/>
            <a:ext cx="7626350" cy="911225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Вооружение и тактика боя</a:t>
            </a:r>
          </a:p>
        </p:txBody>
      </p:sp>
      <p:pic>
        <p:nvPicPr>
          <p:cNvPr id="14343" name="Picture 7" descr="army-tactic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705600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1219200"/>
            <a:ext cx="8077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B9EFEE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Гоплиты воевали в  строю – </a:t>
            </a:r>
            <a:r>
              <a:rPr lang="ru-RU" i="1" u="sng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фаланга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, который состоял из нескольких (до 8-ми) шеренг.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 Когда воин погибал или получал ранение его место занимал стоящий за ним.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76800" y="5029200"/>
            <a:ext cx="426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Каждый гоплит был частично закрыт своим щитом и щитом соседа. Крайний воин был  защищен с одной стороны.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81000" y="4876800"/>
            <a:ext cx="426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Правое крыло фаланги было самым уязвимым местом во время атаки. В бою противник пытался атаковать  фалангу противника именно справа.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4876800" y="3962400"/>
            <a:ext cx="228600" cy="1066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rot="1217980" flipV="1">
            <a:off x="990600" y="3886200"/>
            <a:ext cx="228600" cy="1066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359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50394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4" grpId="0" autoUpdateAnimBg="0"/>
      <p:bldP spid="14345" grpId="0" autoUpdateAnimBg="0"/>
      <p:bldP spid="14349" grpId="0" autoUpdateAnimBg="0"/>
      <p:bldP spid="14357" grpId="0" animBg="1"/>
      <p:bldP spid="143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4196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00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3084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4576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46663" y="1219200"/>
            <a:ext cx="3976687" cy="533400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34938" y="112713"/>
            <a:ext cx="8885237" cy="649287"/>
          </a:xfrm>
          <a:prstGeom prst="rect">
            <a:avLst/>
          </a:prstGeom>
          <a:solidFill>
            <a:srgbClr val="A5B7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Подготовка эллинов к новой войне</a:t>
            </a:r>
          </a:p>
        </p:txBody>
      </p:sp>
      <p:pic>
        <p:nvPicPr>
          <p:cNvPr id="2" name="Picture 4" descr="триера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E6CB"/>
              </a:clrFrom>
              <a:clrTo>
                <a:srgbClr val="FEE6CB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1054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731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По предложению </a:t>
            </a:r>
            <a:r>
              <a:rPr lang="ru-RU" sz="2600" smtClean="0">
                <a:solidFill>
                  <a:srgbClr val="800000"/>
                </a:solidFill>
              </a:rPr>
              <a:t>Фемистокла</a:t>
            </a:r>
            <a:r>
              <a:rPr lang="ru-RU" smtClean="0">
                <a:solidFill>
                  <a:srgbClr val="000000"/>
                </a:solidFill>
              </a:rPr>
              <a:t> афиняне построили 200 триер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5410200"/>
            <a:ext cx="853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Греки создали </a:t>
            </a:r>
            <a:r>
              <a:rPr lang="ru-RU" sz="2600" smtClean="0">
                <a:solidFill>
                  <a:srgbClr val="800000"/>
                </a:solidFill>
              </a:rPr>
              <a:t>союз тридцати эллинских государств</a:t>
            </a:r>
            <a:r>
              <a:rPr lang="ru-RU" smtClean="0">
                <a:solidFill>
                  <a:srgbClr val="000000"/>
                </a:solidFill>
              </a:rPr>
              <a:t> для борьбы с персами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800000"/>
                </a:solidFill>
              </a:rPr>
              <a:t>Триера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05400" y="17526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- военный корабль с тремя рядами весел</a:t>
            </a:r>
          </a:p>
        </p:txBody>
      </p:sp>
      <p:pic>
        <p:nvPicPr>
          <p:cNvPr id="5130" name="Picture 10" descr="стратег-Фемистокл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1733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706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25" grpId="0"/>
      <p:bldP spid="5126" grpId="0"/>
      <p:bldP spid="5127" grpId="0"/>
      <p:bldP spid="5128" grpId="0"/>
    </p:bld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1031</Words>
  <Application>Microsoft Office PowerPoint</Application>
  <PresentationFormat>Экран (4:3)</PresentationFormat>
  <Paragraphs>188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2_Оформление по умолчанию</vt:lpstr>
      <vt:lpstr>Сотрудничество</vt:lpstr>
      <vt:lpstr>1_Сотрудничество</vt:lpstr>
      <vt:lpstr>2_Сотрудничество</vt:lpstr>
      <vt:lpstr>3_Сотрудничество</vt:lpstr>
      <vt:lpstr>3_Оформление по умолчанию</vt:lpstr>
      <vt:lpstr>4_Сотрудничество</vt:lpstr>
      <vt:lpstr>5_Сотрудничество</vt:lpstr>
      <vt:lpstr>4_Оформление по умолчанию</vt:lpstr>
      <vt:lpstr>5_Оформление по умолчанию</vt:lpstr>
      <vt:lpstr>6_Сотрудничество</vt:lpstr>
      <vt:lpstr>6_Оформление по умолчанию</vt:lpstr>
      <vt:lpstr>7_Оформление по умолчанию</vt:lpstr>
      <vt:lpstr>7_Сотрудничество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8_Сотрудничество</vt:lpstr>
      <vt:lpstr>9_Сотрудничество</vt:lpstr>
      <vt:lpstr>Греко – персидские войны 5 класс</vt:lpstr>
      <vt:lpstr>Слайд 2</vt:lpstr>
      <vt:lpstr>План урока: </vt:lpstr>
      <vt:lpstr>VI в. до н.э. Персидская держава – самое могущественное государство</vt:lpstr>
      <vt:lpstr>Организация греческой армии</vt:lpstr>
      <vt:lpstr>Слайд 6</vt:lpstr>
      <vt:lpstr>Вооружение и тактика боя</vt:lpstr>
      <vt:lpstr>Слайд 8</vt:lpstr>
      <vt:lpstr>Слайд 9</vt:lpstr>
      <vt:lpstr>Греческая триера </vt:lpstr>
      <vt:lpstr>Тактика боя</vt:lpstr>
      <vt:lpstr>Слайд 12</vt:lpstr>
      <vt:lpstr>Марафонская битва 490 г. до н.э. (стратег Мильтиад)</vt:lpstr>
      <vt:lpstr>Слайд 14</vt:lpstr>
      <vt:lpstr>Слайд 15</vt:lpstr>
      <vt:lpstr>Слайд 16</vt:lpstr>
      <vt:lpstr>Фермопильское сражение  -  480 г. до н.э.</vt:lpstr>
      <vt:lpstr>Слайд 18</vt:lpstr>
      <vt:lpstr>- Благодаря героизму защитников, были спасены основные греческие войска, а флот отошел к о-ву Саламину - Были уничтожены отборные  отряды персов – 10 000 «бессмертных»</vt:lpstr>
      <vt:lpstr>Слайд 20</vt:lpstr>
      <vt:lpstr>Саламинское сражение – 480 г. до н.э.</vt:lpstr>
      <vt:lpstr>Слайд 22</vt:lpstr>
      <vt:lpstr>Слайд 23</vt:lpstr>
      <vt:lpstr>Итоги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Греко – персидские войны</dc:title>
  <dc:creator>teachers</dc:creator>
  <cp:lastModifiedBy>1</cp:lastModifiedBy>
  <cp:revision>9</cp:revision>
  <dcterms:created xsi:type="dcterms:W3CDTF">2016-02-01T09:58:05Z</dcterms:created>
  <dcterms:modified xsi:type="dcterms:W3CDTF">2016-08-13T08:08:52Z</dcterms:modified>
</cp:coreProperties>
</file>