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66" r:id="rId4"/>
    <p:sldId id="271" r:id="rId5"/>
    <p:sldId id="276" r:id="rId6"/>
    <p:sldId id="277" r:id="rId7"/>
    <p:sldId id="278" r:id="rId8"/>
    <p:sldId id="279" r:id="rId9"/>
    <p:sldId id="280" r:id="rId10"/>
    <p:sldId id="281" r:id="rId11"/>
    <p:sldId id="283" r:id="rId12"/>
    <p:sldId id="282" r:id="rId13"/>
    <p:sldId id="284" r:id="rId14"/>
    <p:sldId id="286" r:id="rId15"/>
    <p:sldId id="287" r:id="rId16"/>
    <p:sldId id="288" r:id="rId17"/>
    <p:sldId id="289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">
          <p15:clr>
            <a:srgbClr val="A4A3A4"/>
          </p15:clr>
        </p15:guide>
        <p15:guide id="2" pos="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FE7"/>
    <a:srgbClr val="FFFFFF"/>
    <a:srgbClr val="525129"/>
    <a:srgbClr val="FF66FF"/>
    <a:srgbClr val="FF6600"/>
    <a:srgbClr val="FF9900"/>
    <a:srgbClr val="00FF00"/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91" autoAdjust="0"/>
  </p:normalViewPr>
  <p:slideViewPr>
    <p:cSldViewPr snapToGrid="0" showGuides="1">
      <p:cViewPr varScale="1">
        <p:scale>
          <a:sx n="107" d="100"/>
          <a:sy n="107" d="100"/>
        </p:scale>
        <p:origin x="1014" y="96"/>
      </p:cViewPr>
      <p:guideLst>
        <p:guide orient="horz" pos="5"/>
        <p:guide pos="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2066A2-03FC-4AC7-B0C2-96D7246A57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D1D0B4-4269-4926-9D70-BC3234AC29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CDF183-F3E6-4FAD-82D6-33199C9013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C3ABD-CB40-4ADA-BB11-9DF90858AE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B8233-DE7D-4774-9152-BB2F626F3E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D6024-7E1E-4743-B35C-BB3207CCEE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AB13C-600A-4A90-80BF-298D25651C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9F2D29-5E51-432C-A01C-0900E5F9AE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310AD-FD12-48A0-B270-48A73FD95B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141065-8E67-4568-9857-8F53AF1911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5B69FD-F761-4461-B587-C62C027FA1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09862A-87D4-48FB-8D0A-AD45CF53670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86871" y="1358770"/>
            <a:ext cx="8857129" cy="3375375"/>
          </a:xfrm>
          <a:prstGeom prst="rect">
            <a:avLst/>
          </a:prstGeom>
          <a:solidFill>
            <a:srgbClr val="FFFFFF">
              <a:alpha val="81961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Решение заданий </a:t>
            </a:r>
            <a:r>
              <a:rPr kumimoji="0" lang="ru-RU" sz="6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r>
              <a:rPr lang="ru-RU" sz="6000" b="1" kern="0" dirty="0" smtClean="0">
                <a:latin typeface="+mj-lt"/>
                <a:ea typeface="+mj-ea"/>
                <a:cs typeface="+mj-cs"/>
              </a:rPr>
              <a:t>8</a:t>
            </a:r>
            <a:r>
              <a:rPr kumimoji="0" lang="ru-RU" sz="6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ru-RU" sz="4000" b="1" kern="0" dirty="0" smtClean="0">
                <a:latin typeface="+mj-lt"/>
                <a:ea typeface="+mj-ea"/>
                <a:cs typeface="+mj-cs"/>
              </a:rPr>
              <a:t>(прямоугольные треугольники</a:t>
            </a:r>
            <a:r>
              <a:rPr kumimoji="0" lang="ru-RU" sz="4000" b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r>
              <a:rPr kumimoji="0" lang="ru-RU" sz="4000" b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по материалам открытого банка задач ЕГЭ по математике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7992380" y="278650"/>
            <a:ext cx="864095" cy="630070"/>
          </a:xfrm>
          <a:prstGeom prst="rect">
            <a:avLst/>
          </a:prstGeom>
          <a:solidFill>
            <a:srgbClr val="FFFFFF">
              <a:alpha val="8705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№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8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298995" y="5971061"/>
            <a:ext cx="22063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  <a:latin typeface="Cambria" pitchFamily="18" charset="0"/>
              </a:rPr>
              <a:t>Ответ: </a:t>
            </a:r>
            <a:r>
              <a:rPr lang="en-US" sz="2800" i="1" dirty="0" smtClean="0">
                <a:solidFill>
                  <a:srgbClr val="FF0000"/>
                </a:solidFill>
                <a:latin typeface="Cambria" pitchFamily="18" charset="0"/>
              </a:rPr>
              <a:t>0,28</a:t>
            </a:r>
            <a:r>
              <a:rPr lang="ru-RU" sz="2800" i="1" dirty="0" smtClean="0">
                <a:solidFill>
                  <a:srgbClr val="FF0000"/>
                </a:solidFill>
                <a:latin typeface="Cambria" pitchFamily="18" charset="0"/>
              </a:rPr>
              <a:t>.</a:t>
            </a:r>
          </a:p>
        </p:txBody>
      </p:sp>
      <p:grpSp>
        <p:nvGrpSpPr>
          <p:cNvPr id="24" name="Группа 23"/>
          <p:cNvGrpSpPr/>
          <p:nvPr/>
        </p:nvGrpSpPr>
        <p:grpSpPr>
          <a:xfrm>
            <a:off x="5863359" y="1522620"/>
            <a:ext cx="3107524" cy="2643951"/>
            <a:chOff x="208849" y="1186248"/>
            <a:chExt cx="3107524" cy="2643951"/>
          </a:xfrm>
        </p:grpSpPr>
        <p:sp>
          <p:nvSpPr>
            <p:cNvPr id="25" name="Прямоугольный треугольник 24"/>
            <p:cNvSpPr/>
            <p:nvPr/>
          </p:nvSpPr>
          <p:spPr>
            <a:xfrm>
              <a:off x="425116" y="1632247"/>
              <a:ext cx="2727090" cy="1724755"/>
            </a:xfrm>
            <a:prstGeom prst="rtTriangle">
              <a:avLst/>
            </a:prstGeom>
            <a:solidFill>
              <a:srgbClr val="F6FFE7"/>
            </a:solidFill>
            <a:ln>
              <a:solidFill>
                <a:schemeClr val="accent1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+mj-lt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904081" y="3349950"/>
              <a:ext cx="41229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A</a:t>
              </a:r>
              <a:endParaRPr lang="ru-RU" b="1" dirty="0">
                <a:solidFill>
                  <a:schemeClr val="accent1">
                    <a:lumMod val="25000"/>
                  </a:schemeClr>
                </a:solidFill>
                <a:latin typeface="+mj-lt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208849" y="1186248"/>
              <a:ext cx="36260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B</a:t>
              </a:r>
              <a:endParaRPr lang="ru-RU" b="1" dirty="0">
                <a:solidFill>
                  <a:schemeClr val="accent1">
                    <a:lumMod val="25000"/>
                  </a:schemeClr>
                </a:solidFill>
                <a:latin typeface="+mj-lt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219369" y="3368534"/>
              <a:ext cx="42511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C</a:t>
              </a:r>
              <a:endParaRPr lang="ru-RU" b="1" dirty="0">
                <a:solidFill>
                  <a:schemeClr val="accent1">
                    <a:lumMod val="25000"/>
                  </a:schemeClr>
                </a:solidFill>
                <a:latin typeface="+mj-lt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425116" y="3067940"/>
              <a:ext cx="267876" cy="290555"/>
            </a:xfrm>
            <a:prstGeom prst="rect">
              <a:avLst/>
            </a:prstGeom>
            <a:noFill/>
            <a:ln>
              <a:solidFill>
                <a:schemeClr val="accent1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+mj-lt"/>
              </a:endParaRPr>
            </a:p>
          </p:txBody>
        </p:sp>
      </p:grpSp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2397818"/>
              </p:ext>
            </p:extLst>
          </p:nvPr>
        </p:nvGraphicFramePr>
        <p:xfrm>
          <a:off x="143484" y="1263182"/>
          <a:ext cx="5613400" cy="534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1" name="Формула" r:id="rId3" imgW="3174840" imgH="3022560" progId="Equation.3">
                  <p:embed/>
                </p:oleObj>
              </mc:Choice>
              <mc:Fallback>
                <p:oleObj name="Формула" r:id="rId3" imgW="3174840" imgH="302256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484" y="1263182"/>
                        <a:ext cx="5613400" cy="53451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1E4649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211427" y="0"/>
            <a:ext cx="7425703" cy="1133745"/>
            <a:chOff x="242640" y="0"/>
            <a:chExt cx="7425703" cy="1133745"/>
          </a:xfrm>
        </p:grpSpPr>
        <p:sp>
          <p:nvSpPr>
            <p:cNvPr id="5" name="Rectangle 2"/>
            <p:cNvSpPr txBox="1">
              <a:spLocks noChangeArrowheads="1"/>
            </p:cNvSpPr>
            <p:nvPr/>
          </p:nvSpPr>
          <p:spPr bwMode="gray">
            <a:xfrm>
              <a:off x="242640" y="0"/>
              <a:ext cx="7425703" cy="1133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r>
                <a:rPr lang="ru-RU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В </a:t>
              </a:r>
              <a:r>
                <a:rPr lang="ru-RU" sz="2000" b="1" i="1" kern="0" dirty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треугольнике ABC угол C равен </a:t>
              </a:r>
              <a:r>
                <a:rPr lang="en-US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90</a:t>
              </a:r>
              <a:r>
                <a:rPr lang="en-US" sz="2000" b="1" kern="0" dirty="0" smtClean="0">
                  <a:solidFill>
                    <a:schemeClr val="accent1">
                      <a:lumMod val="25000"/>
                    </a:schemeClr>
                  </a:solidFill>
                  <a:latin typeface="Cambria Math"/>
                  <a:ea typeface="Cambria Math"/>
                  <a:cs typeface="+mj-cs"/>
                </a:rPr>
                <a:t>°</a:t>
              </a:r>
              <a:r>
                <a:rPr lang="ru-RU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, </a:t>
              </a:r>
              <a:r>
                <a:rPr lang="en-US" sz="2000" b="1" i="1" kern="0" dirty="0" err="1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tg</a:t>
              </a:r>
              <a:r>
                <a:rPr lang="en-US" sz="14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 </a:t>
              </a:r>
              <a:r>
                <a:rPr lang="en-US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A =        .</a:t>
              </a:r>
              <a:r>
                <a:rPr lang="ru-RU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 </a:t>
              </a:r>
              <a:endParaRPr lang="en-US" sz="2000" b="1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endParaRPr>
            </a:p>
            <a:p>
              <a:r>
                <a:rPr lang="ru-RU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Найдите </a:t>
              </a:r>
              <a:r>
                <a:rPr lang="en-US" sz="2000" b="1" i="1" kern="0" dirty="0" smtClean="0">
                  <a:solidFill>
                    <a:srgbClr val="FF0000"/>
                  </a:solidFill>
                  <a:latin typeface="+mj-lt"/>
                  <a:ea typeface="+mj-ea"/>
                  <a:cs typeface="+mj-cs"/>
                </a:rPr>
                <a:t>sin</a:t>
              </a:r>
              <a:r>
                <a:rPr lang="en-US" sz="1400" b="1" i="1" kern="0" dirty="0" smtClean="0">
                  <a:solidFill>
                    <a:srgbClr val="FF0000"/>
                  </a:solidFill>
                  <a:latin typeface="+mj-lt"/>
                  <a:ea typeface="+mj-ea"/>
                  <a:cs typeface="+mj-cs"/>
                </a:rPr>
                <a:t> </a:t>
              </a:r>
              <a:r>
                <a:rPr lang="en-US" sz="2000" b="1" i="1" kern="0" dirty="0" smtClean="0">
                  <a:solidFill>
                    <a:srgbClr val="FF0000"/>
                  </a:solidFill>
                  <a:latin typeface="+mj-lt"/>
                  <a:ea typeface="+mj-ea"/>
                  <a:cs typeface="+mj-cs"/>
                </a:rPr>
                <a:t>B</a:t>
              </a:r>
              <a:r>
                <a:rPr lang="ru-RU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. </a:t>
              </a:r>
              <a:endParaRPr lang="ru-RU" sz="2000" b="1" i="1" kern="0" dirty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endParaRPr>
            </a:p>
          </p:txBody>
        </p:sp>
        <p:grpSp>
          <p:nvGrpSpPr>
            <p:cNvPr id="16" name="Группа 15"/>
            <p:cNvGrpSpPr/>
            <p:nvPr/>
          </p:nvGrpSpPr>
          <p:grpSpPr>
            <a:xfrm>
              <a:off x="6067758" y="546502"/>
              <a:ext cx="378828" cy="400110"/>
              <a:chOff x="9140709" y="1384802"/>
              <a:chExt cx="378828" cy="400110"/>
            </a:xfrm>
          </p:grpSpPr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9140709" y="1401650"/>
                <a:ext cx="378828" cy="1761"/>
              </a:xfrm>
              <a:prstGeom prst="line">
                <a:avLst/>
              </a:prstGeom>
              <a:ln w="19050">
                <a:solidFill>
                  <a:schemeClr val="accent1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Прямоугольник 18"/>
              <p:cNvSpPr/>
              <p:nvPr/>
            </p:nvSpPr>
            <p:spPr>
              <a:xfrm>
                <a:off x="9190601" y="1384802"/>
                <a:ext cx="32893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i="1" kern="0" dirty="0" smtClean="0">
                    <a:solidFill>
                      <a:srgbClr val="BBE0E3">
                        <a:lumMod val="25000"/>
                      </a:srgbClr>
                    </a:solidFill>
                    <a:latin typeface="Century Gothic"/>
                  </a:rPr>
                  <a:t>7</a:t>
                </a:r>
                <a:endParaRPr lang="ru-RU" dirty="0"/>
              </a:p>
            </p:txBody>
          </p:sp>
        </p:grpSp>
        <p:sp>
          <p:nvSpPr>
            <p:cNvPr id="21" name="Прямоугольник 20"/>
            <p:cNvSpPr/>
            <p:nvPr/>
          </p:nvSpPr>
          <p:spPr>
            <a:xfrm>
              <a:off x="6008470" y="165001"/>
              <a:ext cx="47320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kern="0" dirty="0" smtClean="0">
                  <a:solidFill>
                    <a:srgbClr val="BBE0E3">
                      <a:lumMod val="25000"/>
                    </a:srgbClr>
                  </a:solidFill>
                  <a:latin typeface="+mj-lt"/>
                  <a:ea typeface="Verdana" pitchFamily="34" charset="0"/>
                  <a:cs typeface="Verdana" pitchFamily="34" charset="0"/>
                </a:rPr>
                <a:t>24</a:t>
              </a:r>
              <a:endParaRPr lang="ru-RU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659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7992380" y="278650"/>
            <a:ext cx="864095" cy="630070"/>
          </a:xfrm>
          <a:prstGeom prst="rect">
            <a:avLst/>
          </a:prstGeom>
          <a:solidFill>
            <a:srgbClr val="FFFFFF">
              <a:alpha val="8705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№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9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880584" y="5971061"/>
            <a:ext cx="22063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  <a:latin typeface="Cambria" pitchFamily="18" charset="0"/>
              </a:rPr>
              <a:t>Ответ: </a:t>
            </a:r>
            <a:r>
              <a:rPr lang="en-US" sz="2800" i="1" dirty="0" smtClean="0">
                <a:solidFill>
                  <a:srgbClr val="FF0000"/>
                </a:solidFill>
                <a:latin typeface="Cambria" pitchFamily="18" charset="0"/>
              </a:rPr>
              <a:t>0,28</a:t>
            </a:r>
            <a:r>
              <a:rPr lang="ru-RU" sz="2800" i="1" dirty="0" smtClean="0">
                <a:solidFill>
                  <a:srgbClr val="FF0000"/>
                </a:solidFill>
                <a:latin typeface="Cambria" pitchFamily="18" charset="0"/>
              </a:rPr>
              <a:t>.</a:t>
            </a:r>
          </a:p>
        </p:txBody>
      </p:sp>
      <p:grpSp>
        <p:nvGrpSpPr>
          <p:cNvPr id="24" name="Группа 23"/>
          <p:cNvGrpSpPr/>
          <p:nvPr/>
        </p:nvGrpSpPr>
        <p:grpSpPr>
          <a:xfrm>
            <a:off x="5551960" y="1333022"/>
            <a:ext cx="3356070" cy="2710825"/>
            <a:chOff x="0" y="1186248"/>
            <a:chExt cx="3356070" cy="2710825"/>
          </a:xfrm>
        </p:grpSpPr>
        <p:sp>
          <p:nvSpPr>
            <p:cNvPr id="25" name="Прямоугольный треугольник 24"/>
            <p:cNvSpPr/>
            <p:nvPr/>
          </p:nvSpPr>
          <p:spPr>
            <a:xfrm>
              <a:off x="239313" y="1632247"/>
              <a:ext cx="2912893" cy="1803162"/>
            </a:xfrm>
            <a:prstGeom prst="rtTriangle">
              <a:avLst/>
            </a:prstGeom>
            <a:solidFill>
              <a:srgbClr val="F6FFE7"/>
            </a:solidFill>
            <a:ln>
              <a:solidFill>
                <a:schemeClr val="accent1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+mj-lt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943778" y="3435408"/>
              <a:ext cx="41229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A</a:t>
              </a:r>
              <a:endParaRPr lang="ru-RU" b="1" dirty="0">
                <a:solidFill>
                  <a:schemeClr val="accent1">
                    <a:lumMod val="25000"/>
                  </a:schemeClr>
                </a:solidFill>
                <a:latin typeface="+mj-lt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0" y="1186248"/>
              <a:ext cx="36260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B</a:t>
              </a:r>
              <a:endParaRPr lang="ru-RU" b="1" dirty="0">
                <a:solidFill>
                  <a:schemeClr val="accent1">
                    <a:lumMod val="25000"/>
                  </a:schemeClr>
                </a:solidFill>
                <a:latin typeface="+mj-lt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0" y="3435407"/>
              <a:ext cx="42511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C</a:t>
              </a:r>
              <a:endParaRPr lang="ru-RU" b="1" dirty="0">
                <a:solidFill>
                  <a:schemeClr val="accent1">
                    <a:lumMod val="25000"/>
                  </a:schemeClr>
                </a:solidFill>
                <a:latin typeface="+mj-lt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239313" y="3144852"/>
              <a:ext cx="267876" cy="290555"/>
            </a:xfrm>
            <a:prstGeom prst="rect">
              <a:avLst/>
            </a:prstGeom>
            <a:noFill/>
            <a:ln>
              <a:solidFill>
                <a:schemeClr val="accent1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+mj-lt"/>
              </a:endParaRPr>
            </a:p>
          </p:txBody>
        </p:sp>
      </p:grpSp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8024286"/>
              </p:ext>
            </p:extLst>
          </p:nvPr>
        </p:nvGraphicFramePr>
        <p:xfrm>
          <a:off x="211427" y="1133745"/>
          <a:ext cx="4825980" cy="5600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6" name="Формула" r:id="rId3" imgW="3174840" imgH="3682800" progId="Equation.3">
                  <p:embed/>
                </p:oleObj>
              </mc:Choice>
              <mc:Fallback>
                <p:oleObj name="Формула" r:id="rId3" imgW="3174840" imgH="36828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427" y="1133745"/>
                        <a:ext cx="4825980" cy="5600341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1E4649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211427" y="0"/>
            <a:ext cx="7425703" cy="1133745"/>
            <a:chOff x="242640" y="0"/>
            <a:chExt cx="7425703" cy="1133745"/>
          </a:xfrm>
        </p:grpSpPr>
        <p:sp>
          <p:nvSpPr>
            <p:cNvPr id="5" name="Rectangle 2"/>
            <p:cNvSpPr txBox="1">
              <a:spLocks noChangeArrowheads="1"/>
            </p:cNvSpPr>
            <p:nvPr/>
          </p:nvSpPr>
          <p:spPr bwMode="gray">
            <a:xfrm>
              <a:off x="242640" y="0"/>
              <a:ext cx="7425703" cy="1133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r>
                <a:rPr lang="ru-RU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В </a:t>
              </a:r>
              <a:r>
                <a:rPr lang="ru-RU" sz="2000" b="1" i="1" kern="0" dirty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треугольнике ABC угол C равен </a:t>
              </a:r>
              <a:r>
                <a:rPr lang="en-US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90</a:t>
              </a:r>
              <a:r>
                <a:rPr lang="en-US" sz="2000" b="1" kern="0" dirty="0" smtClean="0">
                  <a:solidFill>
                    <a:schemeClr val="accent1">
                      <a:lumMod val="25000"/>
                    </a:schemeClr>
                  </a:solidFill>
                  <a:latin typeface="Cambria Math"/>
                  <a:ea typeface="Cambria Math"/>
                  <a:cs typeface="+mj-cs"/>
                </a:rPr>
                <a:t>°</a:t>
              </a:r>
              <a:r>
                <a:rPr lang="ru-RU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, </a:t>
              </a:r>
              <a:r>
                <a:rPr lang="en-US" sz="2000" b="1" i="1" kern="0" dirty="0" err="1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tg</a:t>
              </a:r>
              <a:r>
                <a:rPr lang="en-US" sz="14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 </a:t>
              </a:r>
              <a:r>
                <a:rPr lang="en-US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A =        .</a:t>
              </a:r>
              <a:r>
                <a:rPr lang="ru-RU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 </a:t>
              </a:r>
              <a:endParaRPr lang="en-US" sz="2000" b="1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endParaRPr>
            </a:p>
            <a:p>
              <a:r>
                <a:rPr lang="ru-RU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Найдите </a:t>
              </a:r>
              <a:r>
                <a:rPr lang="en-US" sz="2000" b="1" i="1" kern="0" dirty="0" err="1" smtClean="0">
                  <a:solidFill>
                    <a:srgbClr val="FF0000"/>
                  </a:solidFill>
                  <a:latin typeface="+mj-lt"/>
                  <a:ea typeface="+mj-ea"/>
                  <a:cs typeface="+mj-cs"/>
                </a:rPr>
                <a:t>cos</a:t>
              </a:r>
              <a:r>
                <a:rPr lang="en-US" sz="1400" b="1" i="1" kern="0" dirty="0" smtClean="0">
                  <a:solidFill>
                    <a:srgbClr val="FF0000"/>
                  </a:solidFill>
                  <a:latin typeface="+mj-lt"/>
                  <a:ea typeface="+mj-ea"/>
                  <a:cs typeface="+mj-cs"/>
                </a:rPr>
                <a:t> </a:t>
              </a:r>
              <a:r>
                <a:rPr lang="en-US" sz="2000" b="1" i="1" kern="0" dirty="0" smtClean="0">
                  <a:solidFill>
                    <a:srgbClr val="FF0000"/>
                  </a:solidFill>
                  <a:latin typeface="+mj-lt"/>
                  <a:ea typeface="+mj-ea"/>
                  <a:cs typeface="+mj-cs"/>
                </a:rPr>
                <a:t>B</a:t>
              </a:r>
              <a:r>
                <a:rPr lang="ru-RU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. </a:t>
              </a:r>
              <a:endParaRPr lang="ru-RU" sz="2000" b="1" i="1" kern="0" dirty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endParaRPr>
            </a:p>
          </p:txBody>
        </p:sp>
        <p:grpSp>
          <p:nvGrpSpPr>
            <p:cNvPr id="16" name="Группа 15"/>
            <p:cNvGrpSpPr/>
            <p:nvPr/>
          </p:nvGrpSpPr>
          <p:grpSpPr>
            <a:xfrm>
              <a:off x="6064097" y="193575"/>
              <a:ext cx="382489" cy="400110"/>
              <a:chOff x="9137048" y="1031875"/>
              <a:chExt cx="382489" cy="400110"/>
            </a:xfrm>
          </p:grpSpPr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9140709" y="1401650"/>
                <a:ext cx="378828" cy="1761"/>
              </a:xfrm>
              <a:prstGeom prst="line">
                <a:avLst/>
              </a:prstGeom>
              <a:ln w="19050">
                <a:solidFill>
                  <a:schemeClr val="accent1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Прямоугольник 18"/>
              <p:cNvSpPr/>
              <p:nvPr/>
            </p:nvSpPr>
            <p:spPr>
              <a:xfrm>
                <a:off x="9137048" y="1031875"/>
                <a:ext cx="32893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i="1" kern="0" dirty="0" smtClean="0">
                    <a:solidFill>
                      <a:srgbClr val="BBE0E3">
                        <a:lumMod val="25000"/>
                      </a:srgbClr>
                    </a:solidFill>
                    <a:latin typeface="Century Gothic"/>
                  </a:rPr>
                  <a:t>7</a:t>
                </a:r>
                <a:endParaRPr lang="ru-RU" dirty="0"/>
              </a:p>
            </p:txBody>
          </p:sp>
        </p:grpSp>
        <p:sp>
          <p:nvSpPr>
            <p:cNvPr id="21" name="Прямоугольник 20"/>
            <p:cNvSpPr/>
            <p:nvPr/>
          </p:nvSpPr>
          <p:spPr>
            <a:xfrm>
              <a:off x="5991962" y="566872"/>
              <a:ext cx="47320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kern="0" dirty="0" smtClean="0">
                  <a:solidFill>
                    <a:srgbClr val="BBE0E3">
                      <a:lumMod val="25000"/>
                    </a:srgbClr>
                  </a:solidFill>
                  <a:latin typeface="+mj-lt"/>
                  <a:ea typeface="Verdana" pitchFamily="34" charset="0"/>
                  <a:cs typeface="Verdana" pitchFamily="34" charset="0"/>
                </a:rPr>
                <a:t>24</a:t>
              </a:r>
              <a:endParaRPr lang="ru-RU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249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7992380" y="278650"/>
            <a:ext cx="864095" cy="630070"/>
          </a:xfrm>
          <a:prstGeom prst="rect">
            <a:avLst/>
          </a:prstGeom>
          <a:solidFill>
            <a:srgbClr val="FFFFFF">
              <a:alpha val="8705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№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10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518738" y="5977158"/>
            <a:ext cx="20172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  <a:latin typeface="Cambria" pitchFamily="18" charset="0"/>
              </a:rPr>
              <a:t>Ответ: </a:t>
            </a:r>
            <a:r>
              <a:rPr lang="en-US" sz="2800" i="1" dirty="0" smtClean="0">
                <a:solidFill>
                  <a:srgbClr val="FF0000"/>
                </a:solidFill>
                <a:latin typeface="Cambria" pitchFamily="18" charset="0"/>
              </a:rPr>
              <a:t>0,5</a:t>
            </a:r>
            <a:r>
              <a:rPr lang="ru-RU" sz="2800" i="1" dirty="0" smtClean="0">
                <a:solidFill>
                  <a:srgbClr val="FF0000"/>
                </a:solidFill>
                <a:latin typeface="Cambria" pitchFamily="18" charset="0"/>
              </a:rPr>
              <a:t>.</a:t>
            </a:r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9270603"/>
              </p:ext>
            </p:extLst>
          </p:nvPr>
        </p:nvGraphicFramePr>
        <p:xfrm>
          <a:off x="5015758" y="1989656"/>
          <a:ext cx="2836863" cy="230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4" name="Формула" r:id="rId3" imgW="1269720" imgH="1028520" progId="Equation.3">
                  <p:embed/>
                </p:oleObj>
              </mc:Choice>
              <mc:Fallback>
                <p:oleObj name="Формула" r:id="rId3" imgW="1269720" imgH="102852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5758" y="1989656"/>
                        <a:ext cx="2836863" cy="230028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1E4649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gray">
          <a:xfrm>
            <a:off x="211427" y="0"/>
            <a:ext cx="7425703" cy="1133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2000" b="1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В </a:t>
            </a:r>
            <a:r>
              <a:rPr lang="ru-RU" sz="2000" b="1" i="1" kern="0" dirty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треугольнике ABC угол C равен </a:t>
            </a:r>
            <a:r>
              <a:rPr lang="en-US" sz="2000" b="1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90</a:t>
            </a:r>
            <a:r>
              <a:rPr lang="en-US" sz="2000" b="1" kern="0" dirty="0" smtClean="0">
                <a:solidFill>
                  <a:schemeClr val="accent1">
                    <a:lumMod val="25000"/>
                  </a:schemeClr>
                </a:solidFill>
                <a:latin typeface="Cambria Math"/>
                <a:ea typeface="Cambria Math"/>
                <a:cs typeface="+mj-cs"/>
              </a:rPr>
              <a:t>°</a:t>
            </a:r>
            <a:r>
              <a:rPr lang="ru-RU" sz="2000" b="1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2000" b="1" i="1" kern="0" dirty="0" err="1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tg</a:t>
            </a:r>
            <a:r>
              <a:rPr lang="en-US" sz="1400" b="1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A = 2.</a:t>
            </a:r>
            <a:r>
              <a:rPr lang="ru-RU" sz="2000" b="1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endParaRPr lang="en-US" sz="2000" b="1" i="1" kern="0" dirty="0" smtClean="0">
              <a:solidFill>
                <a:schemeClr val="accent1">
                  <a:lumMod val="25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ru-RU" sz="2000" b="1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Найдите </a:t>
            </a:r>
            <a:r>
              <a:rPr lang="en-US" sz="2000" b="1" i="1" kern="0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tg</a:t>
            </a:r>
            <a:r>
              <a:rPr lang="en-US" sz="1400" b="1" i="1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i="1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B</a:t>
            </a:r>
            <a:r>
              <a:rPr lang="ru-RU" sz="2000" b="1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. </a:t>
            </a:r>
            <a:endParaRPr lang="ru-RU" sz="2000" b="1" i="1" kern="0" dirty="0">
              <a:solidFill>
                <a:schemeClr val="accent1">
                  <a:lumMod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707643" y="1778116"/>
            <a:ext cx="3356070" cy="2710825"/>
            <a:chOff x="0" y="1186248"/>
            <a:chExt cx="3356070" cy="2710825"/>
          </a:xfrm>
        </p:grpSpPr>
        <p:sp>
          <p:nvSpPr>
            <p:cNvPr id="22" name="Прямоугольный треугольник 21"/>
            <p:cNvSpPr/>
            <p:nvPr/>
          </p:nvSpPr>
          <p:spPr>
            <a:xfrm>
              <a:off x="239313" y="1632247"/>
              <a:ext cx="2912893" cy="1803162"/>
            </a:xfrm>
            <a:prstGeom prst="rtTriangle">
              <a:avLst/>
            </a:prstGeom>
            <a:solidFill>
              <a:srgbClr val="F6FFE7"/>
            </a:solidFill>
            <a:ln>
              <a:solidFill>
                <a:schemeClr val="accent1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+mj-lt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2943778" y="3435408"/>
              <a:ext cx="41229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A</a:t>
              </a:r>
              <a:endParaRPr lang="ru-RU" b="1" dirty="0">
                <a:solidFill>
                  <a:schemeClr val="accent1">
                    <a:lumMod val="25000"/>
                  </a:schemeClr>
                </a:solidFill>
                <a:latin typeface="+mj-lt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0" y="1186248"/>
              <a:ext cx="36260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B</a:t>
              </a:r>
              <a:endParaRPr lang="ru-RU" b="1" dirty="0">
                <a:solidFill>
                  <a:schemeClr val="accent1">
                    <a:lumMod val="25000"/>
                  </a:schemeClr>
                </a:solidFill>
                <a:latin typeface="+mj-lt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435407"/>
              <a:ext cx="42511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C</a:t>
              </a:r>
              <a:endParaRPr lang="ru-RU" b="1" dirty="0">
                <a:solidFill>
                  <a:schemeClr val="accent1">
                    <a:lumMod val="25000"/>
                  </a:schemeClr>
                </a:solidFill>
                <a:latin typeface="+mj-lt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39313" y="3144852"/>
              <a:ext cx="267876" cy="290555"/>
            </a:xfrm>
            <a:prstGeom prst="rect">
              <a:avLst/>
            </a:prstGeom>
            <a:noFill/>
            <a:ln>
              <a:solidFill>
                <a:schemeClr val="accent1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326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7992380" y="278650"/>
            <a:ext cx="864095" cy="630070"/>
          </a:xfrm>
          <a:prstGeom prst="rect">
            <a:avLst/>
          </a:prstGeom>
          <a:solidFill>
            <a:srgbClr val="FFFFFF">
              <a:alpha val="8705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№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11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518738" y="5977158"/>
            <a:ext cx="20172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  <a:latin typeface="Cambria" pitchFamily="18" charset="0"/>
              </a:rPr>
              <a:t>Ответ: </a:t>
            </a:r>
            <a:r>
              <a:rPr lang="en-US" sz="2800" i="1" dirty="0" smtClean="0">
                <a:solidFill>
                  <a:srgbClr val="FF0000"/>
                </a:solidFill>
                <a:latin typeface="Cambria" pitchFamily="18" charset="0"/>
              </a:rPr>
              <a:t>4,8</a:t>
            </a:r>
            <a:r>
              <a:rPr lang="ru-RU" sz="2800" i="1" dirty="0" smtClean="0">
                <a:solidFill>
                  <a:srgbClr val="FF0000"/>
                </a:solidFill>
                <a:latin typeface="Cambria" pitchFamily="18" charset="0"/>
              </a:rPr>
              <a:t>.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211427" y="0"/>
            <a:ext cx="7425703" cy="1133745"/>
            <a:chOff x="211427" y="0"/>
            <a:chExt cx="7425703" cy="1133745"/>
          </a:xfrm>
        </p:grpSpPr>
        <p:sp>
          <p:nvSpPr>
            <p:cNvPr id="5" name="Rectangle 2"/>
            <p:cNvSpPr txBox="1">
              <a:spLocks noChangeArrowheads="1"/>
            </p:cNvSpPr>
            <p:nvPr/>
          </p:nvSpPr>
          <p:spPr bwMode="gray">
            <a:xfrm>
              <a:off x="211427" y="0"/>
              <a:ext cx="7425703" cy="1133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r>
                <a:rPr lang="ru-RU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В </a:t>
              </a:r>
              <a:r>
                <a:rPr lang="ru-RU" sz="2000" b="1" i="1" kern="0" dirty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треугольнике ABC угол C равен </a:t>
              </a:r>
              <a:r>
                <a:rPr lang="en-US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90</a:t>
              </a:r>
              <a:r>
                <a:rPr lang="en-US" sz="2000" b="1" kern="0" dirty="0" smtClean="0">
                  <a:solidFill>
                    <a:schemeClr val="accent1">
                      <a:lumMod val="25000"/>
                    </a:schemeClr>
                  </a:solidFill>
                  <a:latin typeface="Cambria Math"/>
                  <a:ea typeface="Cambria Math"/>
                  <a:cs typeface="+mj-cs"/>
                </a:rPr>
                <a:t>°</a:t>
              </a:r>
              <a:r>
                <a:rPr lang="ru-RU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, </a:t>
              </a:r>
              <a:r>
                <a:rPr lang="en-US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AB = 5, sin A =</a:t>
              </a:r>
            </a:p>
            <a:p>
              <a:r>
                <a:rPr lang="ru-RU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Найдите </a:t>
              </a:r>
              <a:r>
                <a:rPr lang="en-US" sz="2000" b="1" i="1" kern="0" dirty="0" smtClean="0">
                  <a:solidFill>
                    <a:srgbClr val="FF0000"/>
                  </a:solidFill>
                  <a:latin typeface="+mj-lt"/>
                  <a:ea typeface="+mj-ea"/>
                  <a:cs typeface="+mj-cs"/>
                </a:rPr>
                <a:t>AC</a:t>
              </a:r>
              <a:r>
                <a:rPr lang="ru-RU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. </a:t>
              </a:r>
              <a:endParaRPr lang="ru-RU" sz="2000" b="1" i="1" kern="0" dirty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7011791" y="559415"/>
              <a:ext cx="252134" cy="1761"/>
            </a:xfrm>
            <a:prstGeom prst="line">
              <a:avLst/>
            </a:prstGeom>
            <a:ln w="19050">
              <a:solidFill>
                <a:schemeClr val="accent1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/>
            <p:cNvSpPr/>
            <p:nvPr/>
          </p:nvSpPr>
          <p:spPr>
            <a:xfrm>
              <a:off x="6960961" y="166762"/>
              <a:ext cx="32893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i="1" kern="0" dirty="0" smtClean="0">
                  <a:solidFill>
                    <a:srgbClr val="BBE0E3">
                      <a:lumMod val="25000"/>
                    </a:srgbClr>
                  </a:solidFill>
                  <a:latin typeface="Century Gothic"/>
                </a:rPr>
                <a:t>7</a:t>
              </a:r>
              <a:endParaRPr lang="ru-RU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6888826" y="561176"/>
              <a:ext cx="47320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kern="0" dirty="0" smtClean="0">
                  <a:solidFill>
                    <a:srgbClr val="BBE0E3">
                      <a:lumMod val="25000"/>
                    </a:srgbClr>
                  </a:solidFill>
                  <a:latin typeface="+mj-lt"/>
                  <a:ea typeface="Verdana" pitchFamily="34" charset="0"/>
                  <a:cs typeface="Verdana" pitchFamily="34" charset="0"/>
                </a:rPr>
                <a:t>25</a:t>
              </a:r>
              <a:endParaRPr lang="ru-RU" dirty="0">
                <a:latin typeface="+mj-lt"/>
              </a:endParaRPr>
            </a:p>
          </p:txBody>
        </p:sp>
      </p:grp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5981207"/>
              </p:ext>
            </p:extLst>
          </p:nvPr>
        </p:nvGraphicFramePr>
        <p:xfrm>
          <a:off x="3518738" y="1554163"/>
          <a:ext cx="5434012" cy="406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4" name="Формула" r:id="rId3" imgW="3035160" imgH="2273040" progId="Equation.3">
                  <p:embed/>
                </p:oleObj>
              </mc:Choice>
              <mc:Fallback>
                <p:oleObj name="Формула" r:id="rId3" imgW="3035160" imgH="227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8738" y="1554163"/>
                        <a:ext cx="5434012" cy="406876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1E4649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170818" y="2082336"/>
            <a:ext cx="3107524" cy="2643951"/>
            <a:chOff x="170818" y="2082336"/>
            <a:chExt cx="3107524" cy="2643951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170818" y="2082336"/>
              <a:ext cx="3107524" cy="2643951"/>
              <a:chOff x="208849" y="1186248"/>
              <a:chExt cx="3107524" cy="2643951"/>
            </a:xfrm>
          </p:grpSpPr>
          <p:sp>
            <p:nvSpPr>
              <p:cNvPr id="25" name="Прямоугольный треугольник 24"/>
              <p:cNvSpPr/>
              <p:nvPr/>
            </p:nvSpPr>
            <p:spPr>
              <a:xfrm>
                <a:off x="425116" y="1632247"/>
                <a:ext cx="2727090" cy="1724755"/>
              </a:xfrm>
              <a:prstGeom prst="rtTriangle">
                <a:avLst/>
              </a:prstGeom>
              <a:solidFill>
                <a:srgbClr val="F6FFE7"/>
              </a:solidFill>
              <a:ln>
                <a:solidFill>
                  <a:schemeClr val="accent1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+mj-lt"/>
                </a:endParaRPr>
              </a:p>
            </p:txBody>
          </p:sp>
          <p:sp>
            <p:nvSpPr>
              <p:cNvPr id="26" name="Прямоугольник 25"/>
              <p:cNvSpPr/>
              <p:nvPr/>
            </p:nvSpPr>
            <p:spPr>
              <a:xfrm>
                <a:off x="2904081" y="3349950"/>
                <a:ext cx="4122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 smtClean="0">
                    <a:solidFill>
                      <a:schemeClr val="accent1">
                        <a:lumMod val="25000"/>
                      </a:schemeClr>
                    </a:solidFill>
                    <a:latin typeface="+mj-lt"/>
                  </a:rPr>
                  <a:t>A</a:t>
                </a:r>
                <a:endParaRPr lang="ru-RU" b="1" dirty="0">
                  <a:solidFill>
                    <a:schemeClr val="accent1">
                      <a:lumMod val="2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27" name="Прямоугольник 26"/>
              <p:cNvSpPr/>
              <p:nvPr/>
            </p:nvSpPr>
            <p:spPr>
              <a:xfrm>
                <a:off x="208849" y="1186248"/>
                <a:ext cx="36260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 smtClean="0">
                    <a:solidFill>
                      <a:schemeClr val="accent1">
                        <a:lumMod val="25000"/>
                      </a:schemeClr>
                    </a:solidFill>
                    <a:latin typeface="+mj-lt"/>
                  </a:rPr>
                  <a:t>B</a:t>
                </a:r>
                <a:endParaRPr lang="ru-RU" b="1" dirty="0">
                  <a:solidFill>
                    <a:schemeClr val="accent1">
                      <a:lumMod val="2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>
                <a:off x="219369" y="3368534"/>
                <a:ext cx="42511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 smtClean="0">
                    <a:solidFill>
                      <a:schemeClr val="accent1">
                        <a:lumMod val="25000"/>
                      </a:schemeClr>
                    </a:solidFill>
                    <a:latin typeface="+mj-lt"/>
                  </a:rPr>
                  <a:t>C</a:t>
                </a:r>
                <a:endParaRPr lang="ru-RU" b="1" dirty="0">
                  <a:solidFill>
                    <a:schemeClr val="accent1">
                      <a:lumMod val="2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29" name="Прямоугольник 28"/>
              <p:cNvSpPr/>
              <p:nvPr/>
            </p:nvSpPr>
            <p:spPr>
              <a:xfrm>
                <a:off x="425116" y="3067940"/>
                <a:ext cx="267876" cy="290555"/>
              </a:xfrm>
              <a:prstGeom prst="rect">
                <a:avLst/>
              </a:prstGeom>
              <a:noFill/>
              <a:ln>
                <a:solidFill>
                  <a:schemeClr val="accent1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+mj-lt"/>
                </a:endParaRPr>
              </a:p>
            </p:txBody>
          </p:sp>
        </p:grpSp>
        <p:sp>
          <p:nvSpPr>
            <p:cNvPr id="34" name="Прямоугольник 33"/>
            <p:cNvSpPr/>
            <p:nvPr/>
          </p:nvSpPr>
          <p:spPr>
            <a:xfrm>
              <a:off x="1571735" y="2929047"/>
              <a:ext cx="35779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5</a:t>
              </a:r>
              <a:endParaRPr lang="ru-RU" b="1" dirty="0">
                <a:solidFill>
                  <a:schemeClr val="accent1">
                    <a:lumMod val="2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789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7992380" y="278650"/>
            <a:ext cx="864095" cy="630070"/>
          </a:xfrm>
          <a:prstGeom prst="rect">
            <a:avLst/>
          </a:prstGeom>
          <a:solidFill>
            <a:srgbClr val="FFFFFF">
              <a:alpha val="8705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№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649383" y="5977158"/>
            <a:ext cx="17559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  <a:latin typeface="Cambria" pitchFamily="18" charset="0"/>
              </a:rPr>
              <a:t>Ответ: </a:t>
            </a:r>
            <a:r>
              <a:rPr lang="en-US" sz="2800" i="1" dirty="0" smtClean="0">
                <a:solidFill>
                  <a:srgbClr val="FF0000"/>
                </a:solidFill>
                <a:latin typeface="Cambria" pitchFamily="18" charset="0"/>
              </a:rPr>
              <a:t>4</a:t>
            </a:r>
            <a:r>
              <a:rPr lang="ru-RU" sz="2800" i="1" dirty="0" smtClean="0">
                <a:solidFill>
                  <a:srgbClr val="FF0000"/>
                </a:solidFill>
                <a:latin typeface="Cambria" pitchFamily="18" charset="0"/>
              </a:rPr>
              <a:t>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gray">
          <a:xfrm>
            <a:off x="170819" y="0"/>
            <a:ext cx="7466312" cy="1133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2000" b="1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В </a:t>
            </a:r>
            <a:r>
              <a:rPr lang="ru-RU" sz="2000" b="1" i="1" kern="0" dirty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треугольнике ABC угол C равен </a:t>
            </a:r>
            <a:r>
              <a:rPr lang="en-US" sz="2000" b="1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90</a:t>
            </a:r>
            <a:r>
              <a:rPr lang="en-US" sz="2000" b="1" kern="0" dirty="0" smtClean="0">
                <a:solidFill>
                  <a:schemeClr val="accent1">
                    <a:lumMod val="25000"/>
                  </a:schemeClr>
                </a:solidFill>
                <a:latin typeface="Cambria Math"/>
                <a:ea typeface="Cambria Math"/>
                <a:cs typeface="+mj-cs"/>
              </a:rPr>
              <a:t>°</a:t>
            </a:r>
            <a:r>
              <a:rPr lang="ru-RU" sz="2000" b="1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2000" b="1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AB = </a:t>
            </a:r>
            <a:r>
              <a:rPr lang="ru-RU" sz="2000" b="1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8</a:t>
            </a:r>
            <a:r>
              <a:rPr lang="en-US" sz="2000" b="1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, sin A =</a:t>
            </a:r>
            <a:r>
              <a:rPr lang="ru-RU" sz="2000" b="1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 0,5.</a:t>
            </a:r>
            <a:endParaRPr lang="en-US" sz="2000" b="1" i="1" kern="0" dirty="0" smtClean="0">
              <a:solidFill>
                <a:schemeClr val="accent1">
                  <a:lumMod val="25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ru-RU" sz="2000" b="1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Найдите </a:t>
            </a:r>
            <a:r>
              <a:rPr lang="ru-RU" sz="2000" b="1" i="1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В</a:t>
            </a:r>
            <a:r>
              <a:rPr lang="en-US" sz="2000" b="1" i="1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C</a:t>
            </a:r>
            <a:r>
              <a:rPr lang="ru-RU" sz="2000" b="1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. </a:t>
            </a:r>
            <a:endParaRPr lang="ru-RU" sz="2000" b="1" i="1" kern="0" dirty="0">
              <a:solidFill>
                <a:schemeClr val="accent1">
                  <a:lumMod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170818" y="2082336"/>
            <a:ext cx="3107524" cy="2643951"/>
            <a:chOff x="170818" y="2082336"/>
            <a:chExt cx="3107524" cy="2643951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170818" y="2082336"/>
              <a:ext cx="3107524" cy="2643951"/>
              <a:chOff x="208849" y="1186248"/>
              <a:chExt cx="3107524" cy="2643951"/>
            </a:xfrm>
          </p:grpSpPr>
          <p:sp>
            <p:nvSpPr>
              <p:cNvPr id="25" name="Прямоугольный треугольник 24"/>
              <p:cNvSpPr/>
              <p:nvPr/>
            </p:nvSpPr>
            <p:spPr>
              <a:xfrm>
                <a:off x="425116" y="1632247"/>
                <a:ext cx="2727090" cy="1724755"/>
              </a:xfrm>
              <a:prstGeom prst="rtTriangle">
                <a:avLst/>
              </a:prstGeom>
              <a:solidFill>
                <a:srgbClr val="F6FFE7"/>
              </a:solidFill>
              <a:ln>
                <a:solidFill>
                  <a:schemeClr val="accent1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+mj-lt"/>
                </a:endParaRPr>
              </a:p>
            </p:txBody>
          </p:sp>
          <p:sp>
            <p:nvSpPr>
              <p:cNvPr id="26" name="Прямоугольник 25"/>
              <p:cNvSpPr/>
              <p:nvPr/>
            </p:nvSpPr>
            <p:spPr>
              <a:xfrm>
                <a:off x="2904081" y="3349950"/>
                <a:ext cx="4122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 smtClean="0">
                    <a:solidFill>
                      <a:schemeClr val="accent1">
                        <a:lumMod val="25000"/>
                      </a:schemeClr>
                    </a:solidFill>
                    <a:latin typeface="+mj-lt"/>
                  </a:rPr>
                  <a:t>A</a:t>
                </a:r>
                <a:endParaRPr lang="ru-RU" b="1" dirty="0">
                  <a:solidFill>
                    <a:schemeClr val="accent1">
                      <a:lumMod val="2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27" name="Прямоугольник 26"/>
              <p:cNvSpPr/>
              <p:nvPr/>
            </p:nvSpPr>
            <p:spPr>
              <a:xfrm>
                <a:off x="208849" y="1186248"/>
                <a:ext cx="36260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 smtClean="0">
                    <a:solidFill>
                      <a:schemeClr val="accent1">
                        <a:lumMod val="25000"/>
                      </a:schemeClr>
                    </a:solidFill>
                    <a:latin typeface="+mj-lt"/>
                  </a:rPr>
                  <a:t>B</a:t>
                </a:r>
                <a:endParaRPr lang="ru-RU" b="1" dirty="0">
                  <a:solidFill>
                    <a:schemeClr val="accent1">
                      <a:lumMod val="2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>
                <a:off x="219369" y="3368534"/>
                <a:ext cx="42511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 smtClean="0">
                    <a:solidFill>
                      <a:schemeClr val="accent1">
                        <a:lumMod val="25000"/>
                      </a:schemeClr>
                    </a:solidFill>
                    <a:latin typeface="+mj-lt"/>
                  </a:rPr>
                  <a:t>C</a:t>
                </a:r>
                <a:endParaRPr lang="ru-RU" b="1" dirty="0">
                  <a:solidFill>
                    <a:schemeClr val="accent1">
                      <a:lumMod val="2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29" name="Прямоугольник 28"/>
              <p:cNvSpPr/>
              <p:nvPr/>
            </p:nvSpPr>
            <p:spPr>
              <a:xfrm>
                <a:off x="425116" y="3067940"/>
                <a:ext cx="267876" cy="290555"/>
              </a:xfrm>
              <a:prstGeom prst="rect">
                <a:avLst/>
              </a:prstGeom>
              <a:noFill/>
              <a:ln>
                <a:solidFill>
                  <a:schemeClr val="accent1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+mj-lt"/>
                </a:endParaRPr>
              </a:p>
            </p:txBody>
          </p:sp>
        </p:grpSp>
        <p:sp>
          <p:nvSpPr>
            <p:cNvPr id="34" name="Прямоугольник 33"/>
            <p:cNvSpPr/>
            <p:nvPr/>
          </p:nvSpPr>
          <p:spPr>
            <a:xfrm>
              <a:off x="1571735" y="2932301"/>
              <a:ext cx="35779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i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8</a:t>
              </a:r>
              <a:endParaRPr lang="ru-RU" b="1" dirty="0">
                <a:solidFill>
                  <a:schemeClr val="accent1">
                    <a:lumMod val="25000"/>
                  </a:schemeClr>
                </a:solidFill>
                <a:latin typeface="+mj-lt"/>
              </a:endParaRPr>
            </a:p>
          </p:txBody>
        </p:sp>
      </p:grp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1422272"/>
              </p:ext>
            </p:extLst>
          </p:nvPr>
        </p:nvGraphicFramePr>
        <p:xfrm>
          <a:off x="3900488" y="3043238"/>
          <a:ext cx="4614862" cy="109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1" name="Формула" r:id="rId3" imgW="2577960" imgH="609480" progId="Equation.3">
                  <p:embed/>
                </p:oleObj>
              </mc:Choice>
              <mc:Fallback>
                <p:oleObj name="Формула" r:id="rId3" imgW="2577960" imgH="609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0488" y="3043238"/>
                        <a:ext cx="4614862" cy="10906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1E4649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113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7992380" y="278650"/>
            <a:ext cx="864095" cy="630070"/>
          </a:xfrm>
          <a:prstGeom prst="rect">
            <a:avLst/>
          </a:prstGeom>
          <a:solidFill>
            <a:srgbClr val="FFFFFF">
              <a:alpha val="8705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№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649383" y="5977158"/>
            <a:ext cx="17559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  <a:latin typeface="Cambria" pitchFamily="18" charset="0"/>
              </a:rPr>
              <a:t>Ответ: </a:t>
            </a:r>
            <a:r>
              <a:rPr lang="en-US" sz="2800" i="1" dirty="0" smtClean="0">
                <a:solidFill>
                  <a:srgbClr val="FF0000"/>
                </a:solidFill>
                <a:latin typeface="Cambria" pitchFamily="18" charset="0"/>
              </a:rPr>
              <a:t>4</a:t>
            </a:r>
            <a:r>
              <a:rPr lang="ru-RU" sz="2800" i="1" dirty="0" smtClean="0">
                <a:solidFill>
                  <a:srgbClr val="FF0000"/>
                </a:solidFill>
                <a:latin typeface="Cambria" pitchFamily="18" charset="0"/>
              </a:rPr>
              <a:t>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gray">
          <a:xfrm>
            <a:off x="211427" y="0"/>
            <a:ext cx="7425703" cy="1133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2000" b="1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В </a:t>
            </a:r>
            <a:r>
              <a:rPr lang="ru-RU" sz="2000" b="1" i="1" kern="0" dirty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треугольнике ABC угол C равен </a:t>
            </a:r>
            <a:r>
              <a:rPr lang="en-US" sz="2000" b="1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90</a:t>
            </a:r>
            <a:r>
              <a:rPr lang="en-US" sz="2000" b="1" kern="0" dirty="0" smtClean="0">
                <a:solidFill>
                  <a:schemeClr val="accent1">
                    <a:lumMod val="25000"/>
                  </a:schemeClr>
                </a:solidFill>
                <a:latin typeface="Cambria Math"/>
                <a:ea typeface="Cambria Math"/>
                <a:cs typeface="+mj-cs"/>
              </a:rPr>
              <a:t>°</a:t>
            </a:r>
            <a:r>
              <a:rPr lang="ru-RU" sz="2000" b="1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2000" b="1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AB = </a:t>
            </a:r>
            <a:r>
              <a:rPr lang="ru-RU" sz="2000" b="1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8</a:t>
            </a:r>
            <a:r>
              <a:rPr lang="en-US" sz="2000" b="1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, </a:t>
            </a:r>
            <a:r>
              <a:rPr lang="ru-RU" sz="2000" b="1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со</a:t>
            </a:r>
            <a:r>
              <a:rPr lang="en-US" sz="2000" b="1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s A =</a:t>
            </a:r>
            <a:r>
              <a:rPr lang="ru-RU" sz="2000" b="1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 0,5</a:t>
            </a:r>
            <a:endParaRPr lang="en-US" sz="2000" b="1" i="1" kern="0" dirty="0" smtClean="0">
              <a:solidFill>
                <a:schemeClr val="accent1">
                  <a:lumMod val="25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ru-RU" sz="2000" b="1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Найдите </a:t>
            </a:r>
            <a:r>
              <a:rPr lang="en-US" sz="2000" b="1" i="1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AC</a:t>
            </a:r>
            <a:r>
              <a:rPr lang="ru-RU" sz="2000" b="1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. </a:t>
            </a:r>
            <a:endParaRPr lang="ru-RU" sz="2000" b="1" i="1" kern="0" dirty="0">
              <a:solidFill>
                <a:schemeClr val="accent1">
                  <a:lumMod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170818" y="2082336"/>
            <a:ext cx="3107524" cy="2643951"/>
            <a:chOff x="170818" y="2082336"/>
            <a:chExt cx="3107524" cy="2643951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170818" y="2082336"/>
              <a:ext cx="3107524" cy="2643951"/>
              <a:chOff x="208849" y="1186248"/>
              <a:chExt cx="3107524" cy="2643951"/>
            </a:xfrm>
          </p:grpSpPr>
          <p:sp>
            <p:nvSpPr>
              <p:cNvPr id="25" name="Прямоугольный треугольник 24"/>
              <p:cNvSpPr/>
              <p:nvPr/>
            </p:nvSpPr>
            <p:spPr>
              <a:xfrm>
                <a:off x="425116" y="1632247"/>
                <a:ext cx="2727090" cy="1724755"/>
              </a:xfrm>
              <a:prstGeom prst="rtTriangle">
                <a:avLst/>
              </a:prstGeom>
              <a:solidFill>
                <a:srgbClr val="F6FFE7"/>
              </a:solidFill>
              <a:ln>
                <a:solidFill>
                  <a:schemeClr val="accent1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+mj-lt"/>
                </a:endParaRPr>
              </a:p>
            </p:txBody>
          </p:sp>
          <p:sp>
            <p:nvSpPr>
              <p:cNvPr id="26" name="Прямоугольник 25"/>
              <p:cNvSpPr/>
              <p:nvPr/>
            </p:nvSpPr>
            <p:spPr>
              <a:xfrm>
                <a:off x="2904081" y="3349950"/>
                <a:ext cx="4122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 smtClean="0">
                    <a:solidFill>
                      <a:schemeClr val="accent1">
                        <a:lumMod val="25000"/>
                      </a:schemeClr>
                    </a:solidFill>
                    <a:latin typeface="+mj-lt"/>
                  </a:rPr>
                  <a:t>A</a:t>
                </a:r>
                <a:endParaRPr lang="ru-RU" b="1" dirty="0">
                  <a:solidFill>
                    <a:schemeClr val="accent1">
                      <a:lumMod val="2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27" name="Прямоугольник 26"/>
              <p:cNvSpPr/>
              <p:nvPr/>
            </p:nvSpPr>
            <p:spPr>
              <a:xfrm>
                <a:off x="208849" y="1186248"/>
                <a:ext cx="36260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 smtClean="0">
                    <a:solidFill>
                      <a:schemeClr val="accent1">
                        <a:lumMod val="25000"/>
                      </a:schemeClr>
                    </a:solidFill>
                    <a:latin typeface="+mj-lt"/>
                  </a:rPr>
                  <a:t>B</a:t>
                </a:r>
                <a:endParaRPr lang="ru-RU" b="1" dirty="0">
                  <a:solidFill>
                    <a:schemeClr val="accent1">
                      <a:lumMod val="2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>
                <a:off x="219369" y="3368534"/>
                <a:ext cx="42511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 smtClean="0">
                    <a:solidFill>
                      <a:schemeClr val="accent1">
                        <a:lumMod val="25000"/>
                      </a:schemeClr>
                    </a:solidFill>
                    <a:latin typeface="+mj-lt"/>
                  </a:rPr>
                  <a:t>C</a:t>
                </a:r>
                <a:endParaRPr lang="ru-RU" b="1" dirty="0">
                  <a:solidFill>
                    <a:schemeClr val="accent1">
                      <a:lumMod val="2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29" name="Прямоугольник 28"/>
              <p:cNvSpPr/>
              <p:nvPr/>
            </p:nvSpPr>
            <p:spPr>
              <a:xfrm>
                <a:off x="425116" y="3067940"/>
                <a:ext cx="267876" cy="290555"/>
              </a:xfrm>
              <a:prstGeom prst="rect">
                <a:avLst/>
              </a:prstGeom>
              <a:noFill/>
              <a:ln>
                <a:solidFill>
                  <a:schemeClr val="accent1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+mj-lt"/>
                </a:endParaRPr>
              </a:p>
            </p:txBody>
          </p:sp>
        </p:grpSp>
        <p:sp>
          <p:nvSpPr>
            <p:cNvPr id="34" name="Прямоугольник 33"/>
            <p:cNvSpPr/>
            <p:nvPr/>
          </p:nvSpPr>
          <p:spPr>
            <a:xfrm>
              <a:off x="1571735" y="2929047"/>
              <a:ext cx="35779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i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8</a:t>
              </a:r>
              <a:endParaRPr lang="ru-RU" b="1" dirty="0">
                <a:solidFill>
                  <a:schemeClr val="accent1">
                    <a:lumMod val="25000"/>
                  </a:schemeClr>
                </a:solidFill>
                <a:latin typeface="+mj-lt"/>
              </a:endParaRPr>
            </a:p>
          </p:txBody>
        </p:sp>
      </p:grp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8529781"/>
              </p:ext>
            </p:extLst>
          </p:nvPr>
        </p:nvGraphicFramePr>
        <p:xfrm>
          <a:off x="3854450" y="3043238"/>
          <a:ext cx="4706938" cy="109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4" name="Формула" r:id="rId3" imgW="2628720" imgH="609480" progId="Equation.3">
                  <p:embed/>
                </p:oleObj>
              </mc:Choice>
              <mc:Fallback>
                <p:oleObj name="Формула" r:id="rId3" imgW="2628720" imgH="609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4450" y="3043238"/>
                        <a:ext cx="4706938" cy="10906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1E4649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6445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7992380" y="278650"/>
            <a:ext cx="864095" cy="630070"/>
          </a:xfrm>
          <a:prstGeom prst="rect">
            <a:avLst/>
          </a:prstGeom>
          <a:solidFill>
            <a:srgbClr val="FFFFFF">
              <a:alpha val="8705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№14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975161" y="5971061"/>
            <a:ext cx="20172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  <a:latin typeface="Cambria" pitchFamily="18" charset="0"/>
              </a:rPr>
              <a:t>Ответ: </a:t>
            </a:r>
            <a:r>
              <a:rPr lang="en-US" sz="2800" i="1" dirty="0" smtClean="0">
                <a:solidFill>
                  <a:srgbClr val="FF0000"/>
                </a:solidFill>
                <a:latin typeface="Cambria" pitchFamily="18" charset="0"/>
              </a:rPr>
              <a:t>4,8</a:t>
            </a:r>
            <a:r>
              <a:rPr lang="ru-RU" sz="2800" i="1" dirty="0" smtClean="0">
                <a:solidFill>
                  <a:srgbClr val="FF0000"/>
                </a:solidFill>
                <a:latin typeface="Cambria" pitchFamily="18" charset="0"/>
              </a:rPr>
              <a:t>.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170916" y="0"/>
            <a:ext cx="7668343" cy="1133745"/>
            <a:chOff x="242640" y="0"/>
            <a:chExt cx="7425703" cy="1133745"/>
          </a:xfrm>
        </p:grpSpPr>
        <p:sp>
          <p:nvSpPr>
            <p:cNvPr id="5" name="Rectangle 2"/>
            <p:cNvSpPr txBox="1">
              <a:spLocks noChangeArrowheads="1"/>
            </p:cNvSpPr>
            <p:nvPr/>
          </p:nvSpPr>
          <p:spPr bwMode="gray">
            <a:xfrm>
              <a:off x="242640" y="0"/>
              <a:ext cx="7425703" cy="1133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r>
                <a:rPr lang="ru-RU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В </a:t>
              </a:r>
              <a:r>
                <a:rPr lang="ru-RU" sz="2000" b="1" i="1" kern="0" dirty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треугольнике ABC угол C равен </a:t>
              </a:r>
              <a:r>
                <a:rPr lang="en-US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90</a:t>
              </a:r>
              <a:r>
                <a:rPr lang="en-US" sz="2000" b="1" kern="0" dirty="0" smtClean="0">
                  <a:solidFill>
                    <a:schemeClr val="accent1">
                      <a:lumMod val="25000"/>
                    </a:schemeClr>
                  </a:solidFill>
                  <a:latin typeface="Cambria Math"/>
                  <a:ea typeface="Cambria Math"/>
                  <a:cs typeface="+mj-cs"/>
                </a:rPr>
                <a:t>°</a:t>
              </a:r>
              <a:r>
                <a:rPr lang="ru-RU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, </a:t>
              </a:r>
              <a:r>
                <a:rPr lang="en-US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AB = 5, </a:t>
              </a:r>
              <a:r>
                <a:rPr lang="en-US" sz="2000" b="1" i="1" kern="0" dirty="0" err="1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cos</a:t>
              </a:r>
              <a:r>
                <a:rPr lang="en-US" sz="14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 </a:t>
              </a:r>
              <a:r>
                <a:rPr lang="en-US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A =       .</a:t>
              </a:r>
              <a:r>
                <a:rPr lang="ru-RU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 </a:t>
              </a:r>
              <a:endParaRPr lang="en-US" sz="2000" b="1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endParaRPr>
            </a:p>
            <a:p>
              <a:r>
                <a:rPr lang="ru-RU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Найдите </a:t>
              </a:r>
              <a:r>
                <a:rPr lang="en-US" sz="2000" b="1" i="1" kern="0" dirty="0" smtClean="0">
                  <a:solidFill>
                    <a:srgbClr val="FF0000"/>
                  </a:solidFill>
                  <a:latin typeface="+mj-lt"/>
                  <a:ea typeface="+mj-ea"/>
                  <a:cs typeface="+mj-cs"/>
                </a:rPr>
                <a:t>BC</a:t>
              </a:r>
              <a:r>
                <a:rPr lang="ru-RU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. </a:t>
              </a:r>
              <a:endParaRPr lang="ru-RU" sz="2000" b="1" i="1" kern="0" dirty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6920996" y="193575"/>
              <a:ext cx="32893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i="1" kern="0" dirty="0" smtClean="0">
                  <a:solidFill>
                    <a:srgbClr val="BBE0E3">
                      <a:lumMod val="25000"/>
                    </a:srgbClr>
                  </a:solidFill>
                  <a:latin typeface="Century Gothic"/>
                </a:rPr>
                <a:t>7</a:t>
              </a:r>
              <a:endParaRPr lang="ru-RU" dirty="0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6820609" y="566872"/>
              <a:ext cx="45823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i="1" kern="0" dirty="0" smtClean="0">
                  <a:solidFill>
                    <a:srgbClr val="BBE0E3">
                      <a:lumMod val="25000"/>
                    </a:srgbClr>
                  </a:solidFill>
                  <a:latin typeface="Century Gothic"/>
                </a:rPr>
                <a:t>25</a:t>
              </a:r>
              <a:endParaRPr lang="ru-RU" dirty="0"/>
            </a:p>
          </p:txBody>
        </p:sp>
        <p:cxnSp>
          <p:nvCxnSpPr>
            <p:cNvPr id="22" name="Прямая соединительная линия 21"/>
            <p:cNvCxnSpPr/>
            <p:nvPr/>
          </p:nvCxnSpPr>
          <p:spPr>
            <a:xfrm>
              <a:off x="6920996" y="570811"/>
              <a:ext cx="311485" cy="1761"/>
            </a:xfrm>
            <a:prstGeom prst="line">
              <a:avLst/>
            </a:prstGeom>
            <a:ln w="19050">
              <a:solidFill>
                <a:schemeClr val="accent1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Группа 19"/>
          <p:cNvGrpSpPr/>
          <p:nvPr/>
        </p:nvGrpSpPr>
        <p:grpSpPr>
          <a:xfrm>
            <a:off x="5748951" y="2082336"/>
            <a:ext cx="3107524" cy="2643951"/>
            <a:chOff x="170818" y="2082336"/>
            <a:chExt cx="3107524" cy="2643951"/>
          </a:xfrm>
        </p:grpSpPr>
        <p:grpSp>
          <p:nvGrpSpPr>
            <p:cNvPr id="30" name="Группа 29"/>
            <p:cNvGrpSpPr/>
            <p:nvPr/>
          </p:nvGrpSpPr>
          <p:grpSpPr>
            <a:xfrm>
              <a:off x="170818" y="2082336"/>
              <a:ext cx="3107524" cy="2643951"/>
              <a:chOff x="208849" y="1186248"/>
              <a:chExt cx="3107524" cy="2643951"/>
            </a:xfrm>
          </p:grpSpPr>
          <p:sp>
            <p:nvSpPr>
              <p:cNvPr id="32" name="Прямоугольный треугольник 31"/>
              <p:cNvSpPr/>
              <p:nvPr/>
            </p:nvSpPr>
            <p:spPr>
              <a:xfrm>
                <a:off x="425116" y="1632247"/>
                <a:ext cx="2727090" cy="1724755"/>
              </a:xfrm>
              <a:prstGeom prst="rtTriangle">
                <a:avLst/>
              </a:prstGeom>
              <a:solidFill>
                <a:srgbClr val="F6FFE7"/>
              </a:solidFill>
              <a:ln>
                <a:solidFill>
                  <a:schemeClr val="accent1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+mj-lt"/>
                </a:endParaRPr>
              </a:p>
            </p:txBody>
          </p:sp>
          <p:sp>
            <p:nvSpPr>
              <p:cNvPr id="33" name="Прямоугольник 32"/>
              <p:cNvSpPr/>
              <p:nvPr/>
            </p:nvSpPr>
            <p:spPr>
              <a:xfrm>
                <a:off x="2904081" y="3349950"/>
                <a:ext cx="4122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 smtClean="0">
                    <a:solidFill>
                      <a:schemeClr val="accent1">
                        <a:lumMod val="25000"/>
                      </a:schemeClr>
                    </a:solidFill>
                    <a:latin typeface="+mj-lt"/>
                  </a:rPr>
                  <a:t>A</a:t>
                </a:r>
                <a:endParaRPr lang="ru-RU" b="1" dirty="0">
                  <a:solidFill>
                    <a:schemeClr val="accent1">
                      <a:lumMod val="2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34" name="Прямоугольник 33"/>
              <p:cNvSpPr/>
              <p:nvPr/>
            </p:nvSpPr>
            <p:spPr>
              <a:xfrm>
                <a:off x="208849" y="1186248"/>
                <a:ext cx="36260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 smtClean="0">
                    <a:solidFill>
                      <a:schemeClr val="accent1">
                        <a:lumMod val="25000"/>
                      </a:schemeClr>
                    </a:solidFill>
                    <a:latin typeface="+mj-lt"/>
                  </a:rPr>
                  <a:t>B</a:t>
                </a:r>
                <a:endParaRPr lang="ru-RU" b="1" dirty="0">
                  <a:solidFill>
                    <a:schemeClr val="accent1">
                      <a:lumMod val="2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35" name="Прямоугольник 34"/>
              <p:cNvSpPr/>
              <p:nvPr/>
            </p:nvSpPr>
            <p:spPr>
              <a:xfrm>
                <a:off x="219369" y="3368534"/>
                <a:ext cx="42511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 smtClean="0">
                    <a:solidFill>
                      <a:schemeClr val="accent1">
                        <a:lumMod val="25000"/>
                      </a:schemeClr>
                    </a:solidFill>
                    <a:latin typeface="+mj-lt"/>
                  </a:rPr>
                  <a:t>C</a:t>
                </a:r>
                <a:endParaRPr lang="ru-RU" b="1" dirty="0">
                  <a:solidFill>
                    <a:schemeClr val="accent1">
                      <a:lumMod val="2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36" name="Прямоугольник 35"/>
              <p:cNvSpPr/>
              <p:nvPr/>
            </p:nvSpPr>
            <p:spPr>
              <a:xfrm>
                <a:off x="425116" y="3067940"/>
                <a:ext cx="267876" cy="290555"/>
              </a:xfrm>
              <a:prstGeom prst="rect">
                <a:avLst/>
              </a:prstGeom>
              <a:noFill/>
              <a:ln>
                <a:solidFill>
                  <a:schemeClr val="accent1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+mj-lt"/>
                </a:endParaRPr>
              </a:p>
            </p:txBody>
          </p:sp>
        </p:grpSp>
        <p:sp>
          <p:nvSpPr>
            <p:cNvPr id="31" name="Прямоугольник 30"/>
            <p:cNvSpPr/>
            <p:nvPr/>
          </p:nvSpPr>
          <p:spPr>
            <a:xfrm>
              <a:off x="1571735" y="2929047"/>
              <a:ext cx="35779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5</a:t>
              </a:r>
              <a:endParaRPr lang="ru-RU" b="1" dirty="0">
                <a:solidFill>
                  <a:schemeClr val="accent1">
                    <a:lumMod val="25000"/>
                  </a:schemeClr>
                </a:solidFill>
                <a:latin typeface="+mj-lt"/>
              </a:endParaRPr>
            </a:p>
          </p:txBody>
        </p:sp>
      </p:grp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546623"/>
              </p:ext>
            </p:extLst>
          </p:nvPr>
        </p:nvGraphicFramePr>
        <p:xfrm>
          <a:off x="215900" y="1536700"/>
          <a:ext cx="5343525" cy="406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8" name="Формула" r:id="rId3" imgW="2984400" imgH="2273040" progId="Equation.3">
                  <p:embed/>
                </p:oleObj>
              </mc:Choice>
              <mc:Fallback>
                <p:oleObj name="Формула" r:id="rId3" imgW="2984400" imgH="227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" y="1536700"/>
                        <a:ext cx="5343525" cy="406876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1E4649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1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7992380" y="278650"/>
            <a:ext cx="864095" cy="630070"/>
          </a:xfrm>
          <a:prstGeom prst="rect">
            <a:avLst/>
          </a:prstGeom>
          <a:solidFill>
            <a:srgbClr val="FFFFFF">
              <a:alpha val="8705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№1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5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539785" y="5971061"/>
            <a:ext cx="17559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  <a:latin typeface="Cambria" pitchFamily="18" charset="0"/>
              </a:rPr>
              <a:t>Ответ: </a:t>
            </a:r>
            <a:r>
              <a:rPr lang="en-US" sz="2800" i="1" dirty="0" smtClean="0">
                <a:solidFill>
                  <a:srgbClr val="FF0000"/>
                </a:solidFill>
                <a:latin typeface="Cambria" pitchFamily="18" charset="0"/>
              </a:rPr>
              <a:t>4</a:t>
            </a:r>
            <a:r>
              <a:rPr lang="ru-RU" sz="2800" i="1" dirty="0" smtClean="0">
                <a:solidFill>
                  <a:srgbClr val="FF0000"/>
                </a:solidFill>
                <a:latin typeface="Cambria" pitchFamily="18" charset="0"/>
              </a:rPr>
              <a:t>.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5863988" y="2082336"/>
            <a:ext cx="3107524" cy="2643951"/>
            <a:chOff x="170818" y="2082336"/>
            <a:chExt cx="3107524" cy="2643951"/>
          </a:xfrm>
        </p:grpSpPr>
        <p:grpSp>
          <p:nvGrpSpPr>
            <p:cNvPr id="30" name="Группа 29"/>
            <p:cNvGrpSpPr/>
            <p:nvPr/>
          </p:nvGrpSpPr>
          <p:grpSpPr>
            <a:xfrm>
              <a:off x="170818" y="2082336"/>
              <a:ext cx="3107524" cy="2643951"/>
              <a:chOff x="208849" y="1186248"/>
              <a:chExt cx="3107524" cy="2643951"/>
            </a:xfrm>
          </p:grpSpPr>
          <p:sp>
            <p:nvSpPr>
              <p:cNvPr id="32" name="Прямоугольный треугольник 31"/>
              <p:cNvSpPr/>
              <p:nvPr/>
            </p:nvSpPr>
            <p:spPr>
              <a:xfrm>
                <a:off x="425116" y="1632247"/>
                <a:ext cx="2727090" cy="1724755"/>
              </a:xfrm>
              <a:prstGeom prst="rtTriangle">
                <a:avLst/>
              </a:prstGeom>
              <a:solidFill>
                <a:srgbClr val="F6FFE7"/>
              </a:solidFill>
              <a:ln>
                <a:solidFill>
                  <a:schemeClr val="accent1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+mj-lt"/>
                </a:endParaRPr>
              </a:p>
            </p:txBody>
          </p:sp>
          <p:sp>
            <p:nvSpPr>
              <p:cNvPr id="33" name="Прямоугольник 32"/>
              <p:cNvSpPr/>
              <p:nvPr/>
            </p:nvSpPr>
            <p:spPr>
              <a:xfrm>
                <a:off x="2904081" y="3349950"/>
                <a:ext cx="4122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 smtClean="0">
                    <a:solidFill>
                      <a:schemeClr val="accent1">
                        <a:lumMod val="25000"/>
                      </a:schemeClr>
                    </a:solidFill>
                    <a:latin typeface="+mj-lt"/>
                  </a:rPr>
                  <a:t>A</a:t>
                </a:r>
                <a:endParaRPr lang="ru-RU" b="1" dirty="0">
                  <a:solidFill>
                    <a:schemeClr val="accent1">
                      <a:lumMod val="2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34" name="Прямоугольник 33"/>
              <p:cNvSpPr/>
              <p:nvPr/>
            </p:nvSpPr>
            <p:spPr>
              <a:xfrm>
                <a:off x="208849" y="1186248"/>
                <a:ext cx="36260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 smtClean="0">
                    <a:solidFill>
                      <a:schemeClr val="accent1">
                        <a:lumMod val="25000"/>
                      </a:schemeClr>
                    </a:solidFill>
                    <a:latin typeface="+mj-lt"/>
                  </a:rPr>
                  <a:t>B</a:t>
                </a:r>
                <a:endParaRPr lang="ru-RU" b="1" dirty="0">
                  <a:solidFill>
                    <a:schemeClr val="accent1">
                      <a:lumMod val="2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35" name="Прямоугольник 34"/>
              <p:cNvSpPr/>
              <p:nvPr/>
            </p:nvSpPr>
            <p:spPr>
              <a:xfrm>
                <a:off x="219369" y="3368534"/>
                <a:ext cx="42511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 smtClean="0">
                    <a:solidFill>
                      <a:schemeClr val="accent1">
                        <a:lumMod val="25000"/>
                      </a:schemeClr>
                    </a:solidFill>
                    <a:latin typeface="+mj-lt"/>
                  </a:rPr>
                  <a:t>C</a:t>
                </a:r>
                <a:endParaRPr lang="ru-RU" b="1" dirty="0">
                  <a:solidFill>
                    <a:schemeClr val="accent1">
                      <a:lumMod val="2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36" name="Прямоугольник 35"/>
              <p:cNvSpPr/>
              <p:nvPr/>
            </p:nvSpPr>
            <p:spPr>
              <a:xfrm>
                <a:off x="425116" y="3067940"/>
                <a:ext cx="267876" cy="290555"/>
              </a:xfrm>
              <a:prstGeom prst="rect">
                <a:avLst/>
              </a:prstGeom>
              <a:noFill/>
              <a:ln>
                <a:solidFill>
                  <a:schemeClr val="accent1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+mj-lt"/>
                </a:endParaRPr>
              </a:p>
            </p:txBody>
          </p:sp>
        </p:grpSp>
        <p:sp>
          <p:nvSpPr>
            <p:cNvPr id="31" name="Прямоугольник 30"/>
            <p:cNvSpPr/>
            <p:nvPr/>
          </p:nvSpPr>
          <p:spPr>
            <a:xfrm>
              <a:off x="1571735" y="2929047"/>
              <a:ext cx="35779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7</a:t>
              </a:r>
              <a:endParaRPr lang="ru-RU" b="1" dirty="0">
                <a:solidFill>
                  <a:schemeClr val="accent1">
                    <a:lumMod val="25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170916" y="0"/>
            <a:ext cx="7668343" cy="1133745"/>
            <a:chOff x="170916" y="0"/>
            <a:chExt cx="7668343" cy="1133745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170916" y="0"/>
              <a:ext cx="7668343" cy="1133745"/>
              <a:chOff x="242640" y="0"/>
              <a:chExt cx="7425703" cy="1133745"/>
            </a:xfrm>
          </p:grpSpPr>
          <p:sp>
            <p:nvSpPr>
              <p:cNvPr id="5" name="Rectangle 2"/>
              <p:cNvSpPr txBox="1">
                <a:spLocks noChangeArrowheads="1"/>
              </p:cNvSpPr>
              <p:nvPr/>
            </p:nvSpPr>
            <p:spPr bwMode="gray">
              <a:xfrm>
                <a:off x="242640" y="0"/>
                <a:ext cx="7425703" cy="11337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ru-RU" sz="2000" b="1" i="1" kern="0" dirty="0" smtClean="0">
                    <a:solidFill>
                      <a:schemeClr val="accent1">
                        <a:lumMod val="25000"/>
                      </a:schemeClr>
                    </a:solidFill>
                    <a:latin typeface="+mj-lt"/>
                    <a:ea typeface="+mj-ea"/>
                    <a:cs typeface="+mj-cs"/>
                  </a:rPr>
                  <a:t>В </a:t>
                </a:r>
                <a:r>
                  <a:rPr lang="ru-RU" sz="2000" b="1" i="1" kern="0" dirty="0">
                    <a:solidFill>
                      <a:schemeClr val="accent1">
                        <a:lumMod val="25000"/>
                      </a:schemeClr>
                    </a:solidFill>
                    <a:latin typeface="+mj-lt"/>
                    <a:ea typeface="+mj-ea"/>
                    <a:cs typeface="+mj-cs"/>
                  </a:rPr>
                  <a:t>треугольнике ABC угол C равен </a:t>
                </a:r>
                <a:r>
                  <a:rPr lang="en-US" sz="2000" b="1" i="1" kern="0" dirty="0" smtClean="0">
                    <a:solidFill>
                      <a:schemeClr val="accent1">
                        <a:lumMod val="25000"/>
                      </a:schemeClr>
                    </a:solidFill>
                    <a:latin typeface="+mj-lt"/>
                    <a:ea typeface="+mj-ea"/>
                    <a:cs typeface="+mj-cs"/>
                  </a:rPr>
                  <a:t>90</a:t>
                </a:r>
                <a:r>
                  <a:rPr lang="en-US" sz="2000" b="1" kern="0" dirty="0" smtClean="0">
                    <a:solidFill>
                      <a:schemeClr val="accent1">
                        <a:lumMod val="25000"/>
                      </a:schemeClr>
                    </a:solidFill>
                    <a:latin typeface="Cambria Math"/>
                    <a:ea typeface="Cambria Math"/>
                    <a:cs typeface="+mj-cs"/>
                  </a:rPr>
                  <a:t>°</a:t>
                </a:r>
                <a:r>
                  <a:rPr lang="ru-RU" sz="2000" b="1" i="1" kern="0" dirty="0" smtClean="0">
                    <a:solidFill>
                      <a:schemeClr val="accent1">
                        <a:lumMod val="25000"/>
                      </a:schemeClr>
                    </a:solidFill>
                    <a:latin typeface="+mj-lt"/>
                    <a:ea typeface="+mj-ea"/>
                    <a:cs typeface="+mj-cs"/>
                  </a:rPr>
                  <a:t>, </a:t>
                </a:r>
                <a:r>
                  <a:rPr lang="en-US" sz="2000" b="1" i="1" kern="0" dirty="0" smtClean="0">
                    <a:solidFill>
                      <a:schemeClr val="accent1">
                        <a:lumMod val="25000"/>
                      </a:schemeClr>
                    </a:solidFill>
                    <a:latin typeface="+mj-lt"/>
                    <a:ea typeface="+mj-ea"/>
                    <a:cs typeface="+mj-cs"/>
                  </a:rPr>
                  <a:t>AB = 7, </a:t>
                </a:r>
                <a:r>
                  <a:rPr lang="en-US" sz="2000" b="1" i="1" kern="0" dirty="0" err="1" smtClean="0">
                    <a:solidFill>
                      <a:schemeClr val="accent1">
                        <a:lumMod val="25000"/>
                      </a:schemeClr>
                    </a:solidFill>
                    <a:latin typeface="+mj-lt"/>
                    <a:ea typeface="+mj-ea"/>
                    <a:cs typeface="+mj-cs"/>
                  </a:rPr>
                  <a:t>tg</a:t>
                </a:r>
                <a:r>
                  <a:rPr lang="en-US" sz="1400" b="1" i="1" kern="0" dirty="0" smtClean="0">
                    <a:solidFill>
                      <a:schemeClr val="accent1">
                        <a:lumMod val="25000"/>
                      </a:schemeClr>
                    </a:solidFill>
                    <a:latin typeface="+mj-lt"/>
                    <a:ea typeface="+mj-ea"/>
                    <a:cs typeface="+mj-cs"/>
                  </a:rPr>
                  <a:t> </a:t>
                </a:r>
                <a:r>
                  <a:rPr lang="en-US" sz="2000" b="1" i="1" kern="0" dirty="0" smtClean="0">
                    <a:solidFill>
                      <a:schemeClr val="accent1">
                        <a:lumMod val="25000"/>
                      </a:schemeClr>
                    </a:solidFill>
                    <a:latin typeface="+mj-lt"/>
                    <a:ea typeface="+mj-ea"/>
                    <a:cs typeface="+mj-cs"/>
                  </a:rPr>
                  <a:t>A =        .</a:t>
                </a:r>
                <a:r>
                  <a:rPr lang="ru-RU" sz="2000" b="1" i="1" kern="0" dirty="0" smtClean="0">
                    <a:solidFill>
                      <a:schemeClr val="accent1">
                        <a:lumMod val="25000"/>
                      </a:schemeClr>
                    </a:solidFill>
                    <a:latin typeface="+mj-lt"/>
                    <a:ea typeface="+mj-ea"/>
                    <a:cs typeface="+mj-cs"/>
                  </a:rPr>
                  <a:t> </a:t>
                </a:r>
                <a:endParaRPr lang="en-US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endParaRPr>
              </a:p>
              <a:p>
                <a:r>
                  <a:rPr lang="ru-RU" sz="2000" b="1" i="1" kern="0" dirty="0" smtClean="0">
                    <a:solidFill>
                      <a:schemeClr val="accent1">
                        <a:lumMod val="25000"/>
                      </a:schemeClr>
                    </a:solidFill>
                    <a:latin typeface="+mj-lt"/>
                    <a:ea typeface="+mj-ea"/>
                    <a:cs typeface="+mj-cs"/>
                  </a:rPr>
                  <a:t>Найдите </a:t>
                </a:r>
                <a:r>
                  <a:rPr lang="en-US" sz="2000" b="1" i="1" kern="0" dirty="0" smtClean="0">
                    <a:solidFill>
                      <a:srgbClr val="FF0000"/>
                    </a:solidFill>
                    <a:latin typeface="+mj-lt"/>
                    <a:ea typeface="+mj-ea"/>
                    <a:cs typeface="+mj-cs"/>
                  </a:rPr>
                  <a:t>AC</a:t>
                </a:r>
                <a:r>
                  <a:rPr lang="ru-RU" sz="2000" b="1" i="1" kern="0" dirty="0" smtClean="0">
                    <a:solidFill>
                      <a:schemeClr val="accent1">
                        <a:lumMod val="25000"/>
                      </a:schemeClr>
                    </a:solidFill>
                    <a:latin typeface="+mj-lt"/>
                    <a:ea typeface="+mj-ea"/>
                    <a:cs typeface="+mj-cs"/>
                  </a:rPr>
                  <a:t>. </a:t>
                </a:r>
                <a:endParaRPr lang="ru-RU" sz="2000" b="1" i="1" kern="0" dirty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endParaRPr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6656977" y="165001"/>
                <a:ext cx="67400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kern="0" dirty="0" smtClean="0">
                    <a:solidFill>
                      <a:srgbClr val="BBE0E3">
                        <a:lumMod val="25000"/>
                      </a:srgb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√</a:t>
                </a:r>
                <a:r>
                  <a:rPr lang="en-US" sz="2000" b="1" i="1" kern="0" dirty="0" smtClean="0">
                    <a:solidFill>
                      <a:srgbClr val="BBE0E3">
                        <a:lumMod val="25000"/>
                      </a:srgbClr>
                    </a:solidFill>
                    <a:latin typeface="Century Gothic"/>
                  </a:rPr>
                  <a:t>33</a:t>
                </a:r>
                <a:endParaRPr lang="ru-RU" dirty="0"/>
              </a:p>
            </p:txBody>
          </p:sp>
          <p:sp>
            <p:nvSpPr>
              <p:cNvPr id="21" name="Прямоугольник 20"/>
              <p:cNvSpPr/>
              <p:nvPr/>
            </p:nvSpPr>
            <p:spPr>
              <a:xfrm>
                <a:off x="6822946" y="559415"/>
                <a:ext cx="31852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i="1" kern="0" dirty="0" smtClean="0">
                    <a:solidFill>
                      <a:srgbClr val="BBE0E3">
                        <a:lumMod val="25000"/>
                      </a:srgbClr>
                    </a:solidFill>
                    <a:latin typeface="Century Gothic"/>
                  </a:rPr>
                  <a:t>4</a:t>
                </a:r>
                <a:endParaRPr lang="ru-RU" dirty="0"/>
              </a:p>
            </p:txBody>
          </p:sp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6749432" y="565111"/>
                <a:ext cx="426238" cy="1761"/>
              </a:xfrm>
              <a:prstGeom prst="line">
                <a:avLst/>
              </a:prstGeom>
              <a:ln w="19050">
                <a:solidFill>
                  <a:schemeClr val="accent1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" name="Прямая соединительная линия 23"/>
            <p:cNvCxnSpPr/>
            <p:nvPr/>
          </p:nvCxnSpPr>
          <p:spPr>
            <a:xfrm>
              <a:off x="7110405" y="237028"/>
              <a:ext cx="307345" cy="1761"/>
            </a:xfrm>
            <a:prstGeom prst="line">
              <a:avLst/>
            </a:prstGeom>
            <a:ln w="19050">
              <a:solidFill>
                <a:schemeClr val="accent1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4371317"/>
              </p:ext>
            </p:extLst>
          </p:nvPr>
        </p:nvGraphicFramePr>
        <p:xfrm>
          <a:off x="135551" y="1247022"/>
          <a:ext cx="5613400" cy="543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1" name="Формула" r:id="rId3" imgW="3174840" imgH="3073320" progId="Equation.3">
                  <p:embed/>
                </p:oleObj>
              </mc:Choice>
              <mc:Fallback>
                <p:oleObj name="Формула" r:id="rId3" imgW="3174840" imgH="30733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551" y="1247022"/>
                        <a:ext cx="5613400" cy="54340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1E4649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572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2910100" y="3615462"/>
            <a:ext cx="3356070" cy="2710825"/>
            <a:chOff x="0" y="1186248"/>
            <a:chExt cx="3356070" cy="2710825"/>
          </a:xfrm>
        </p:grpSpPr>
        <p:sp>
          <p:nvSpPr>
            <p:cNvPr id="2" name="Прямоугольный треугольник 1"/>
            <p:cNvSpPr/>
            <p:nvPr/>
          </p:nvSpPr>
          <p:spPr>
            <a:xfrm>
              <a:off x="212559" y="1632247"/>
              <a:ext cx="2939648" cy="1803162"/>
            </a:xfrm>
            <a:prstGeom prst="rtTriangle">
              <a:avLst/>
            </a:prstGeom>
            <a:solidFill>
              <a:srgbClr val="F6FFE7"/>
            </a:solidFill>
            <a:ln>
              <a:solidFill>
                <a:schemeClr val="accent1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+mj-lt"/>
              </a:endParaRPr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2943778" y="3435408"/>
              <a:ext cx="41229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A</a:t>
              </a:r>
              <a:endParaRPr lang="ru-RU" b="1" dirty="0">
                <a:solidFill>
                  <a:schemeClr val="accent1">
                    <a:lumMod val="25000"/>
                  </a:schemeClr>
                </a:solidFill>
                <a:latin typeface="+mj-lt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1186248"/>
              <a:ext cx="36260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B</a:t>
              </a:r>
              <a:endParaRPr lang="ru-RU" b="1" dirty="0">
                <a:solidFill>
                  <a:schemeClr val="accent1">
                    <a:lumMod val="25000"/>
                  </a:schemeClr>
                </a:solidFill>
                <a:latin typeface="+mj-lt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0" y="3435407"/>
              <a:ext cx="42511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C</a:t>
              </a:r>
              <a:endParaRPr lang="ru-RU" b="1" dirty="0">
                <a:solidFill>
                  <a:schemeClr val="accent1">
                    <a:lumMod val="25000"/>
                  </a:schemeClr>
                </a:solidFill>
                <a:latin typeface="+mj-lt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12559" y="3144852"/>
              <a:ext cx="267876" cy="290555"/>
            </a:xfrm>
            <a:prstGeom prst="rect">
              <a:avLst/>
            </a:prstGeom>
            <a:noFill/>
            <a:ln>
              <a:solidFill>
                <a:schemeClr val="accent1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+mj-lt"/>
              </a:endParaRPr>
            </a:p>
          </p:txBody>
        </p:sp>
      </p:grpSp>
      <p:sp>
        <p:nvSpPr>
          <p:cNvPr id="17" name="Прямоугольник 16"/>
          <p:cNvSpPr/>
          <p:nvPr/>
        </p:nvSpPr>
        <p:spPr>
          <a:xfrm>
            <a:off x="3554740" y="287911"/>
            <a:ext cx="19351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+mj-lt"/>
              </a:rPr>
              <a:t>Указание</a:t>
            </a: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gray">
          <a:xfrm>
            <a:off x="837335" y="1446839"/>
            <a:ext cx="7510295" cy="1914453"/>
          </a:xfrm>
          <a:prstGeom prst="rect">
            <a:avLst/>
          </a:prstGeom>
          <a:solidFill>
            <a:srgbClr val="F6FFE7"/>
          </a:solidFill>
          <a:ln w="9525">
            <a:solidFill>
              <a:schemeClr val="accent1">
                <a:lumMod val="2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ru-RU" sz="2000" b="1" i="1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В задачах №1 </a:t>
            </a:r>
            <a:r>
              <a:rPr lang="ru-RU" sz="2000" b="1" i="1" dirty="0" smtClean="0">
                <a:solidFill>
                  <a:schemeClr val="accent1">
                    <a:lumMod val="25000"/>
                  </a:schemeClr>
                </a:solidFill>
                <a:latin typeface="Cambria"/>
              </a:rPr>
              <a:t>‒</a:t>
            </a:r>
            <a:r>
              <a:rPr lang="ru-RU" sz="2000" b="1" i="1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 №15 рассматриваются прямоугольные треугольники с острыми углами А и В. А это значит, что </a:t>
            </a:r>
            <a:endParaRPr lang="en-US" sz="2000" b="1" i="1" dirty="0">
              <a:solidFill>
                <a:schemeClr val="accent1">
                  <a:lumMod val="25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2000" b="1" i="1" dirty="0" smtClean="0">
                <a:solidFill>
                  <a:srgbClr val="FF0000"/>
                </a:solidFill>
                <a:latin typeface="+mj-lt"/>
              </a:rPr>
              <a:t>sin A &gt; 0</a:t>
            </a:r>
            <a:r>
              <a:rPr lang="en-US" sz="2000" b="1" i="1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,</a:t>
            </a:r>
            <a:r>
              <a:rPr lang="en-US" sz="2000" b="1" i="1" dirty="0" smtClean="0">
                <a:solidFill>
                  <a:srgbClr val="FF0000"/>
                </a:solidFill>
                <a:latin typeface="+mj-lt"/>
              </a:rPr>
              <a:t>  </a:t>
            </a:r>
            <a:r>
              <a:rPr lang="en-US" sz="2000" b="1" i="1" dirty="0" err="1" smtClean="0">
                <a:solidFill>
                  <a:srgbClr val="FF0000"/>
                </a:solidFill>
                <a:latin typeface="+mj-lt"/>
              </a:rPr>
              <a:t>cos</a:t>
            </a:r>
            <a:r>
              <a:rPr lang="en-US" sz="2000" b="1" i="1" dirty="0" smtClean="0">
                <a:solidFill>
                  <a:srgbClr val="FF0000"/>
                </a:solidFill>
                <a:latin typeface="+mj-lt"/>
              </a:rPr>
              <a:t> A &gt; 0</a:t>
            </a:r>
            <a:r>
              <a:rPr lang="en-US" sz="2000" b="1" i="1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,</a:t>
            </a:r>
            <a:r>
              <a:rPr lang="en-US" sz="2000" b="1" i="1" dirty="0" smtClean="0">
                <a:solidFill>
                  <a:srgbClr val="FF0000"/>
                </a:solidFill>
                <a:latin typeface="+mj-lt"/>
              </a:rPr>
              <a:t>  </a:t>
            </a:r>
            <a:r>
              <a:rPr lang="en-US" sz="2000" b="1" i="1" dirty="0" err="1" smtClean="0">
                <a:solidFill>
                  <a:srgbClr val="FF0000"/>
                </a:solidFill>
                <a:latin typeface="+mj-lt"/>
              </a:rPr>
              <a:t>tg</a:t>
            </a:r>
            <a:r>
              <a:rPr lang="en-US" sz="2000" b="1" i="1" dirty="0" smtClean="0">
                <a:solidFill>
                  <a:srgbClr val="FF0000"/>
                </a:solidFill>
                <a:latin typeface="+mj-lt"/>
              </a:rPr>
              <a:t> A &gt; 0</a:t>
            </a:r>
            <a:r>
              <a:rPr lang="en-US" sz="2000" b="1" i="1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,</a:t>
            </a:r>
            <a:r>
              <a:rPr lang="en-US" sz="2000" b="1" i="1" dirty="0" smtClean="0">
                <a:solidFill>
                  <a:srgbClr val="FF0000"/>
                </a:solidFill>
                <a:latin typeface="+mj-lt"/>
              </a:rPr>
              <a:t>  </a:t>
            </a:r>
            <a:r>
              <a:rPr lang="en-US" sz="2000" b="1" i="1" dirty="0" err="1" smtClean="0">
                <a:solidFill>
                  <a:srgbClr val="FF0000"/>
                </a:solidFill>
                <a:latin typeface="+mj-lt"/>
              </a:rPr>
              <a:t>ctg</a:t>
            </a:r>
            <a:r>
              <a:rPr lang="en-US" sz="2000" b="1" i="1" dirty="0" smtClean="0">
                <a:solidFill>
                  <a:srgbClr val="FF0000"/>
                </a:solidFill>
                <a:latin typeface="+mj-lt"/>
              </a:rPr>
              <a:t> A &gt; 0</a:t>
            </a:r>
            <a:r>
              <a:rPr lang="en-US" sz="2000" b="1" i="1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sz="2000" b="1" i="1" dirty="0">
                <a:solidFill>
                  <a:srgbClr val="FF0000"/>
                </a:solidFill>
                <a:latin typeface="+mj-lt"/>
              </a:rPr>
              <a:t>sin </a:t>
            </a:r>
            <a:r>
              <a:rPr lang="en-US" sz="2000" b="1" i="1" dirty="0" smtClean="0">
                <a:solidFill>
                  <a:srgbClr val="FF0000"/>
                </a:solidFill>
                <a:latin typeface="+mj-lt"/>
              </a:rPr>
              <a:t>B </a:t>
            </a:r>
            <a:r>
              <a:rPr lang="en-US" sz="2000" b="1" i="1" dirty="0">
                <a:solidFill>
                  <a:srgbClr val="FF0000"/>
                </a:solidFill>
                <a:latin typeface="+mj-lt"/>
              </a:rPr>
              <a:t>&gt; 0</a:t>
            </a:r>
            <a:r>
              <a:rPr lang="en-US" sz="2000" b="1" i="1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,</a:t>
            </a:r>
            <a:r>
              <a:rPr lang="en-US" sz="2000" b="1" i="1" dirty="0" smtClean="0">
                <a:solidFill>
                  <a:srgbClr val="FF0000"/>
                </a:solidFill>
                <a:latin typeface="+mj-lt"/>
              </a:rPr>
              <a:t>  </a:t>
            </a:r>
            <a:r>
              <a:rPr lang="en-US" sz="2000" b="1" i="1" dirty="0" err="1">
                <a:solidFill>
                  <a:srgbClr val="FF0000"/>
                </a:solidFill>
                <a:latin typeface="+mj-lt"/>
              </a:rPr>
              <a:t>cos</a:t>
            </a:r>
            <a:r>
              <a:rPr lang="en-US" sz="2000" b="1" i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  <a:latin typeface="+mj-lt"/>
              </a:rPr>
              <a:t>B </a:t>
            </a:r>
            <a:r>
              <a:rPr lang="en-US" sz="2000" b="1" i="1" dirty="0">
                <a:solidFill>
                  <a:srgbClr val="FF0000"/>
                </a:solidFill>
                <a:latin typeface="+mj-lt"/>
              </a:rPr>
              <a:t>&gt; 0</a:t>
            </a:r>
            <a:r>
              <a:rPr lang="en-US" sz="2000" b="1" i="1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,</a:t>
            </a:r>
            <a:r>
              <a:rPr lang="en-US" sz="2000" b="1" i="1" dirty="0" smtClean="0">
                <a:solidFill>
                  <a:srgbClr val="FF0000"/>
                </a:solidFill>
                <a:latin typeface="+mj-lt"/>
              </a:rPr>
              <a:t>  </a:t>
            </a:r>
            <a:r>
              <a:rPr lang="en-US" sz="2000" b="1" i="1" dirty="0" err="1">
                <a:solidFill>
                  <a:srgbClr val="FF0000"/>
                </a:solidFill>
                <a:latin typeface="+mj-lt"/>
              </a:rPr>
              <a:t>tg</a:t>
            </a:r>
            <a:r>
              <a:rPr lang="en-US" sz="2000" b="1" i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  <a:latin typeface="+mj-lt"/>
              </a:rPr>
              <a:t>B </a:t>
            </a:r>
            <a:r>
              <a:rPr lang="en-US" sz="2000" b="1" i="1" dirty="0">
                <a:solidFill>
                  <a:srgbClr val="FF0000"/>
                </a:solidFill>
                <a:latin typeface="+mj-lt"/>
              </a:rPr>
              <a:t>&gt; 0</a:t>
            </a:r>
            <a:r>
              <a:rPr lang="en-US" sz="2000" b="1" i="1" dirty="0">
                <a:solidFill>
                  <a:schemeClr val="accent1">
                    <a:lumMod val="25000"/>
                  </a:schemeClr>
                </a:solidFill>
                <a:latin typeface="+mj-lt"/>
              </a:rPr>
              <a:t>,</a:t>
            </a:r>
            <a:r>
              <a:rPr lang="en-US" sz="2000" b="1" i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+mj-lt"/>
              </a:rPr>
              <a:t>ctg</a:t>
            </a:r>
            <a:r>
              <a:rPr lang="en-US" sz="2000" b="1" i="1" dirty="0" smtClean="0">
                <a:solidFill>
                  <a:srgbClr val="FF0000"/>
                </a:solidFill>
                <a:latin typeface="+mj-lt"/>
              </a:rPr>
              <a:t> B </a:t>
            </a:r>
            <a:r>
              <a:rPr lang="en-US" sz="2000" b="1" i="1" dirty="0">
                <a:solidFill>
                  <a:srgbClr val="FF0000"/>
                </a:solidFill>
                <a:latin typeface="+mj-lt"/>
              </a:rPr>
              <a:t>&gt; </a:t>
            </a:r>
            <a:r>
              <a:rPr lang="en-US" sz="2000" b="1" i="1" dirty="0" smtClean="0">
                <a:solidFill>
                  <a:srgbClr val="FF0000"/>
                </a:solidFill>
                <a:latin typeface="+mj-lt"/>
              </a:rPr>
              <a:t>0</a:t>
            </a:r>
            <a:r>
              <a:rPr lang="en-US" sz="2000" b="1" i="1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68802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7992380" y="278650"/>
            <a:ext cx="864095" cy="630070"/>
          </a:xfrm>
          <a:prstGeom prst="rect">
            <a:avLst/>
          </a:prstGeom>
          <a:solidFill>
            <a:srgbClr val="FFFFFF">
              <a:alpha val="8705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№1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19154" y="1785949"/>
            <a:ext cx="3356070" cy="2710825"/>
            <a:chOff x="0" y="1186248"/>
            <a:chExt cx="3356070" cy="2710825"/>
          </a:xfrm>
        </p:grpSpPr>
        <p:sp>
          <p:nvSpPr>
            <p:cNvPr id="2" name="Прямоугольный треугольник 1"/>
            <p:cNvSpPr/>
            <p:nvPr/>
          </p:nvSpPr>
          <p:spPr>
            <a:xfrm>
              <a:off x="239313" y="1632247"/>
              <a:ext cx="2912893" cy="1803162"/>
            </a:xfrm>
            <a:prstGeom prst="rtTriangle">
              <a:avLst/>
            </a:prstGeom>
            <a:solidFill>
              <a:srgbClr val="F6FFE7"/>
            </a:solidFill>
            <a:ln>
              <a:solidFill>
                <a:schemeClr val="accent1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+mj-lt"/>
              </a:endParaRPr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2943778" y="3435408"/>
              <a:ext cx="41229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A</a:t>
              </a:r>
              <a:endParaRPr lang="ru-RU" b="1" dirty="0">
                <a:solidFill>
                  <a:schemeClr val="accent1">
                    <a:lumMod val="25000"/>
                  </a:schemeClr>
                </a:solidFill>
                <a:latin typeface="+mj-lt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1186248"/>
              <a:ext cx="36260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B</a:t>
              </a:r>
              <a:endParaRPr lang="ru-RU" b="1" dirty="0">
                <a:solidFill>
                  <a:schemeClr val="accent1">
                    <a:lumMod val="25000"/>
                  </a:schemeClr>
                </a:solidFill>
                <a:latin typeface="+mj-lt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0" y="3435407"/>
              <a:ext cx="42511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C</a:t>
              </a:r>
              <a:endParaRPr lang="ru-RU" b="1" dirty="0">
                <a:solidFill>
                  <a:schemeClr val="accent1">
                    <a:lumMod val="25000"/>
                  </a:schemeClr>
                </a:solidFill>
                <a:latin typeface="+mj-lt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39313" y="3144852"/>
              <a:ext cx="267876" cy="290555"/>
            </a:xfrm>
            <a:prstGeom prst="rect">
              <a:avLst/>
            </a:prstGeom>
            <a:noFill/>
            <a:ln>
              <a:solidFill>
                <a:schemeClr val="accent1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+mj-lt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507189" y="26812"/>
            <a:ext cx="7416824" cy="1133745"/>
            <a:chOff x="507189" y="26812"/>
            <a:chExt cx="7416824" cy="1133745"/>
          </a:xfrm>
        </p:grpSpPr>
        <p:sp>
          <p:nvSpPr>
            <p:cNvPr id="5" name="Rectangle 2"/>
            <p:cNvSpPr txBox="1">
              <a:spLocks noChangeArrowheads="1"/>
            </p:cNvSpPr>
            <p:nvPr/>
          </p:nvSpPr>
          <p:spPr bwMode="gray">
            <a:xfrm>
              <a:off x="507189" y="26812"/>
              <a:ext cx="7416824" cy="1133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r>
                <a:rPr lang="ru-RU" sz="2000" b="1" i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В </a:t>
              </a:r>
              <a:r>
                <a:rPr lang="ru-RU" sz="2000" b="1" i="1" dirty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треугольнике ABC угол C равен </a:t>
              </a:r>
              <a:r>
                <a:rPr lang="ru-RU" sz="2000" b="1" i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90</a:t>
              </a:r>
              <a:r>
                <a:rPr lang="ru-RU" sz="2000" b="1" i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Cambria Math"/>
                </a:rPr>
                <a:t>°</a:t>
              </a:r>
              <a:r>
                <a:rPr lang="ru-RU" sz="2000" b="1" i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, </a:t>
              </a:r>
              <a:r>
                <a:rPr lang="en-US" sz="2000" b="1" i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sin</a:t>
              </a:r>
              <a:r>
                <a:rPr lang="en-US" sz="1400" b="1" i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 </a:t>
              </a:r>
              <a:r>
                <a:rPr lang="en-US" sz="2000" b="1" i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A =       </a:t>
              </a:r>
              <a:r>
                <a:rPr lang="ru-RU" sz="2000" b="1" i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. </a:t>
              </a:r>
              <a:endParaRPr lang="en-US" sz="2000" b="1" i="1" dirty="0" smtClean="0">
                <a:solidFill>
                  <a:schemeClr val="accent1">
                    <a:lumMod val="25000"/>
                  </a:schemeClr>
                </a:solidFill>
                <a:latin typeface="+mj-lt"/>
              </a:endParaRPr>
            </a:p>
            <a:p>
              <a:r>
                <a:rPr lang="ru-RU" sz="2000" b="1" i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Найдите </a:t>
              </a:r>
              <a:r>
                <a:rPr lang="en-US" sz="2000" b="1" i="1" dirty="0" err="1" smtClean="0">
                  <a:solidFill>
                    <a:srgbClr val="FF0000"/>
                  </a:solidFill>
                  <a:latin typeface="+mj-lt"/>
                </a:rPr>
                <a:t>cos</a:t>
              </a:r>
              <a:r>
                <a:rPr lang="en-US" sz="1400" b="1" i="1" dirty="0" smtClean="0">
                  <a:solidFill>
                    <a:srgbClr val="FF0000"/>
                  </a:solidFill>
                  <a:latin typeface="+mj-lt"/>
                </a:rPr>
                <a:t> </a:t>
              </a:r>
              <a:r>
                <a:rPr lang="en-US" sz="2000" b="1" i="1" dirty="0" smtClean="0">
                  <a:solidFill>
                    <a:srgbClr val="FF0000"/>
                  </a:solidFill>
                  <a:latin typeface="+mj-lt"/>
                </a:rPr>
                <a:t>A</a:t>
              </a:r>
              <a:r>
                <a:rPr lang="ru-RU" sz="2000" b="1" i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. </a:t>
              </a:r>
              <a:endParaRPr lang="ru-RU" sz="2000" b="1" i="1" dirty="0">
                <a:solidFill>
                  <a:schemeClr val="accent1">
                    <a:lumMod val="25000"/>
                  </a:schemeClr>
                </a:solidFill>
                <a:latin typeface="+mj-lt"/>
              </a:endParaRPr>
            </a:p>
          </p:txBody>
        </p:sp>
        <p:grpSp>
          <p:nvGrpSpPr>
            <p:cNvPr id="14" name="Группа 13"/>
            <p:cNvGrpSpPr/>
            <p:nvPr/>
          </p:nvGrpSpPr>
          <p:grpSpPr>
            <a:xfrm>
              <a:off x="6285182" y="193575"/>
              <a:ext cx="476305" cy="771636"/>
              <a:chOff x="2943777" y="1417080"/>
              <a:chExt cx="476305" cy="771636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3019730" y="1812926"/>
                <a:ext cx="329928" cy="0"/>
              </a:xfrm>
              <a:prstGeom prst="line">
                <a:avLst/>
              </a:prstGeom>
              <a:ln w="19050">
                <a:solidFill>
                  <a:schemeClr val="accent1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Прямоугольник 5"/>
              <p:cNvSpPr/>
              <p:nvPr/>
            </p:nvSpPr>
            <p:spPr>
              <a:xfrm>
                <a:off x="3019730" y="1417080"/>
                <a:ext cx="32893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i="1" dirty="0">
                    <a:solidFill>
                      <a:srgbClr val="BBE0E3">
                        <a:lumMod val="25000"/>
                      </a:srgbClr>
                    </a:solidFill>
                    <a:latin typeface="Century Gothic"/>
                  </a:rPr>
                  <a:t>7</a:t>
                </a:r>
                <a:endParaRPr lang="ru-RU" dirty="0"/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2943777" y="1788606"/>
                <a:ext cx="476305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i="1" dirty="0" smtClean="0">
                    <a:solidFill>
                      <a:srgbClr val="BBE0E3">
                        <a:lumMod val="25000"/>
                      </a:srgbClr>
                    </a:solidFill>
                    <a:latin typeface="Century Gothic"/>
                  </a:rPr>
                  <a:t>25</a:t>
                </a:r>
                <a:endParaRPr lang="ru-RU" dirty="0"/>
              </a:p>
            </p:txBody>
          </p:sp>
        </p:grpSp>
      </p:grpSp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0603564"/>
              </p:ext>
            </p:extLst>
          </p:nvPr>
        </p:nvGraphicFramePr>
        <p:xfrm>
          <a:off x="3598863" y="1785938"/>
          <a:ext cx="5211762" cy="317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7" name="Формула" r:id="rId3" imgW="3060360" imgH="1866600" progId="Equation.3">
                  <p:embed/>
                </p:oleObj>
              </mc:Choice>
              <mc:Fallback>
                <p:oleObj name="Формула" r:id="rId3" imgW="3060360" imgH="18666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8863" y="1785938"/>
                        <a:ext cx="5211762" cy="31781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1E4649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3427671" y="6005244"/>
            <a:ext cx="22063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  <a:latin typeface="Cambria" pitchFamily="18" charset="0"/>
              </a:rPr>
              <a:t>Ответ: </a:t>
            </a:r>
            <a:r>
              <a:rPr lang="en-US" sz="2800" i="1" dirty="0" smtClean="0">
                <a:solidFill>
                  <a:srgbClr val="FF0000"/>
                </a:solidFill>
                <a:latin typeface="Cambria" pitchFamily="18" charset="0"/>
              </a:rPr>
              <a:t>0,96</a:t>
            </a:r>
            <a:r>
              <a:rPr lang="ru-RU" sz="2800" i="1" dirty="0" smtClean="0">
                <a:solidFill>
                  <a:srgbClr val="FF0000"/>
                </a:solidFill>
                <a:latin typeface="Cambria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7992380" y="278650"/>
            <a:ext cx="864095" cy="630070"/>
          </a:xfrm>
          <a:prstGeom prst="rect">
            <a:avLst/>
          </a:prstGeom>
          <a:solidFill>
            <a:srgbClr val="FFFFFF">
              <a:alpha val="8705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№2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242640" y="0"/>
            <a:ext cx="7425703" cy="1133745"/>
            <a:chOff x="242640" y="0"/>
            <a:chExt cx="7425703" cy="1133745"/>
          </a:xfrm>
        </p:grpSpPr>
        <p:sp>
          <p:nvSpPr>
            <p:cNvPr id="5" name="Rectangle 2"/>
            <p:cNvSpPr txBox="1">
              <a:spLocks noChangeArrowheads="1"/>
            </p:cNvSpPr>
            <p:nvPr/>
          </p:nvSpPr>
          <p:spPr bwMode="gray">
            <a:xfrm>
              <a:off x="242640" y="0"/>
              <a:ext cx="7425703" cy="1133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r>
                <a:rPr lang="ru-RU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В </a:t>
              </a:r>
              <a:r>
                <a:rPr lang="ru-RU" sz="2000" b="1" i="1" kern="0" dirty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треугольнике ABC угол C равен </a:t>
              </a:r>
              <a:r>
                <a:rPr lang="en-US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90</a:t>
              </a:r>
              <a:r>
                <a:rPr lang="en-US" sz="2000" b="1" kern="0" dirty="0" smtClean="0">
                  <a:solidFill>
                    <a:schemeClr val="accent1">
                      <a:lumMod val="25000"/>
                    </a:schemeClr>
                  </a:solidFill>
                  <a:latin typeface="Cambria Math"/>
                  <a:ea typeface="Cambria Math"/>
                  <a:cs typeface="+mj-cs"/>
                </a:rPr>
                <a:t>°</a:t>
              </a:r>
              <a:r>
                <a:rPr lang="ru-RU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, </a:t>
              </a:r>
              <a:r>
                <a:rPr lang="en-US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sin</a:t>
              </a:r>
              <a:r>
                <a:rPr lang="en-US" sz="14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 </a:t>
              </a:r>
              <a:r>
                <a:rPr lang="en-US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A =        </a:t>
              </a:r>
              <a:r>
                <a:rPr lang="ru-RU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. </a:t>
              </a:r>
              <a:endParaRPr lang="en-US" sz="2000" b="1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endParaRPr>
            </a:p>
            <a:p>
              <a:r>
                <a:rPr lang="ru-RU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Найдите </a:t>
              </a:r>
              <a:r>
                <a:rPr lang="en-US" sz="2000" b="1" i="1" kern="0" dirty="0" err="1" smtClean="0">
                  <a:solidFill>
                    <a:srgbClr val="FF0000"/>
                  </a:solidFill>
                  <a:latin typeface="+mj-lt"/>
                  <a:ea typeface="+mj-ea"/>
                  <a:cs typeface="+mj-cs"/>
                </a:rPr>
                <a:t>tg</a:t>
              </a:r>
              <a:r>
                <a:rPr lang="en-US" sz="1400" b="1" i="1" kern="0" dirty="0" smtClean="0">
                  <a:solidFill>
                    <a:srgbClr val="FF0000"/>
                  </a:solidFill>
                  <a:latin typeface="+mj-lt"/>
                  <a:ea typeface="+mj-ea"/>
                  <a:cs typeface="+mj-cs"/>
                </a:rPr>
                <a:t> </a:t>
              </a:r>
              <a:r>
                <a:rPr lang="en-US" sz="2000" b="1" i="1" kern="0" dirty="0" smtClean="0">
                  <a:solidFill>
                    <a:srgbClr val="FF0000"/>
                  </a:solidFill>
                  <a:latin typeface="+mj-lt"/>
                  <a:ea typeface="+mj-ea"/>
                  <a:cs typeface="+mj-cs"/>
                </a:rPr>
                <a:t>A</a:t>
              </a:r>
              <a:r>
                <a:rPr lang="ru-RU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. </a:t>
              </a:r>
              <a:endParaRPr lang="ru-RU" sz="2000" b="1" i="1" kern="0" dirty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endParaRPr>
            </a:p>
          </p:txBody>
        </p:sp>
        <p:grpSp>
          <p:nvGrpSpPr>
            <p:cNvPr id="16" name="Группа 15"/>
            <p:cNvGrpSpPr/>
            <p:nvPr/>
          </p:nvGrpSpPr>
          <p:grpSpPr>
            <a:xfrm>
              <a:off x="5967512" y="176083"/>
              <a:ext cx="696024" cy="789138"/>
              <a:chOff x="9040463" y="1014383"/>
              <a:chExt cx="696024" cy="789138"/>
            </a:xfrm>
          </p:grpSpPr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9223511" y="1403411"/>
                <a:ext cx="378828" cy="1761"/>
              </a:xfrm>
              <a:prstGeom prst="line">
                <a:avLst/>
              </a:prstGeom>
              <a:ln w="19050">
                <a:solidFill>
                  <a:schemeClr val="accent1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Прямоугольник 13"/>
              <p:cNvSpPr/>
              <p:nvPr/>
            </p:nvSpPr>
            <p:spPr>
              <a:xfrm>
                <a:off x="9040463" y="1014383"/>
                <a:ext cx="69602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kern="0" dirty="0">
                    <a:solidFill>
                      <a:srgbClr val="BBE0E3">
                        <a:lumMod val="25000"/>
                      </a:srgb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√</a:t>
                </a:r>
                <a:r>
                  <a:rPr lang="en-US" sz="2000" b="1" i="1" kern="0" dirty="0">
                    <a:solidFill>
                      <a:srgbClr val="BBE0E3">
                        <a:lumMod val="25000"/>
                      </a:srgbClr>
                    </a:solidFill>
                    <a:latin typeface="Century Gothic"/>
                  </a:rPr>
                  <a:t>17</a:t>
                </a:r>
                <a:endParaRPr lang="ru-RU" dirty="0"/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9151872" y="1403411"/>
                <a:ext cx="47320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i="1" kern="0" dirty="0">
                    <a:solidFill>
                      <a:srgbClr val="BBE0E3">
                        <a:lumMod val="25000"/>
                      </a:srgbClr>
                    </a:solidFill>
                    <a:latin typeface="Century Gothic"/>
                  </a:rPr>
                  <a:t>17</a:t>
                </a:r>
                <a:endParaRPr lang="ru-RU" dirty="0"/>
              </a:p>
            </p:txBody>
          </p:sp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9337811" y="1073835"/>
                <a:ext cx="329928" cy="0"/>
              </a:xfrm>
              <a:prstGeom prst="line">
                <a:avLst/>
              </a:prstGeom>
              <a:ln w="19050">
                <a:solidFill>
                  <a:schemeClr val="accent1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3" name="Прямоугольник 22"/>
          <p:cNvSpPr/>
          <p:nvPr/>
        </p:nvSpPr>
        <p:spPr>
          <a:xfrm>
            <a:off x="3435045" y="6252642"/>
            <a:ext cx="21916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  <a:latin typeface="Cambria" pitchFamily="18" charset="0"/>
              </a:rPr>
              <a:t>Ответ: </a:t>
            </a:r>
            <a:r>
              <a:rPr lang="en-US" sz="2800" i="1" dirty="0" smtClean="0">
                <a:solidFill>
                  <a:srgbClr val="FF0000"/>
                </a:solidFill>
                <a:latin typeface="Cambria" pitchFamily="18" charset="0"/>
              </a:rPr>
              <a:t>0,25</a:t>
            </a:r>
            <a:r>
              <a:rPr lang="ru-RU" sz="2800" i="1" dirty="0" smtClean="0">
                <a:solidFill>
                  <a:srgbClr val="FF0000"/>
                </a:solidFill>
                <a:latin typeface="Cambria" pitchFamily="18" charset="0"/>
              </a:rPr>
              <a:t>.</a:t>
            </a:r>
          </a:p>
        </p:txBody>
      </p:sp>
      <p:grpSp>
        <p:nvGrpSpPr>
          <p:cNvPr id="24" name="Группа 23"/>
          <p:cNvGrpSpPr/>
          <p:nvPr/>
        </p:nvGrpSpPr>
        <p:grpSpPr>
          <a:xfrm>
            <a:off x="200454" y="1785949"/>
            <a:ext cx="3356070" cy="2710825"/>
            <a:chOff x="0" y="1186248"/>
            <a:chExt cx="3356070" cy="2710825"/>
          </a:xfrm>
        </p:grpSpPr>
        <p:sp>
          <p:nvSpPr>
            <p:cNvPr id="25" name="Прямоугольный треугольник 24"/>
            <p:cNvSpPr/>
            <p:nvPr/>
          </p:nvSpPr>
          <p:spPr>
            <a:xfrm>
              <a:off x="239313" y="1632247"/>
              <a:ext cx="2912893" cy="1803162"/>
            </a:xfrm>
            <a:prstGeom prst="rtTriangle">
              <a:avLst/>
            </a:prstGeom>
            <a:solidFill>
              <a:srgbClr val="F6FFE7"/>
            </a:solidFill>
            <a:ln>
              <a:solidFill>
                <a:schemeClr val="accent1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+mj-lt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943778" y="3435408"/>
              <a:ext cx="41229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A</a:t>
              </a:r>
              <a:endParaRPr lang="ru-RU" b="1" dirty="0">
                <a:solidFill>
                  <a:schemeClr val="accent1">
                    <a:lumMod val="25000"/>
                  </a:schemeClr>
                </a:solidFill>
                <a:latin typeface="+mj-lt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0" y="1186248"/>
              <a:ext cx="36260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B</a:t>
              </a:r>
              <a:endParaRPr lang="ru-RU" b="1" dirty="0">
                <a:solidFill>
                  <a:schemeClr val="accent1">
                    <a:lumMod val="25000"/>
                  </a:schemeClr>
                </a:solidFill>
                <a:latin typeface="+mj-lt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0" y="3435407"/>
              <a:ext cx="42511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C</a:t>
              </a:r>
              <a:endParaRPr lang="ru-RU" b="1" dirty="0">
                <a:solidFill>
                  <a:schemeClr val="accent1">
                    <a:lumMod val="25000"/>
                  </a:schemeClr>
                </a:solidFill>
                <a:latin typeface="+mj-lt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239313" y="3144852"/>
              <a:ext cx="267876" cy="290555"/>
            </a:xfrm>
            <a:prstGeom prst="rect">
              <a:avLst/>
            </a:prstGeom>
            <a:noFill/>
            <a:ln>
              <a:solidFill>
                <a:schemeClr val="accent1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+mj-lt"/>
              </a:endParaRPr>
            </a:p>
          </p:txBody>
        </p:sp>
      </p:grpSp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1966290"/>
              </p:ext>
            </p:extLst>
          </p:nvPr>
        </p:nvGraphicFramePr>
        <p:xfrm>
          <a:off x="3851658" y="1344253"/>
          <a:ext cx="4454525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5" name="Формула" r:id="rId3" imgW="2616120" imgH="2819160" progId="Equation.3">
                  <p:embed/>
                </p:oleObj>
              </mc:Choice>
              <mc:Fallback>
                <p:oleObj name="Формула" r:id="rId3" imgW="2616120" imgH="281916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658" y="1344253"/>
                        <a:ext cx="4454525" cy="48006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1E4649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7992380" y="278650"/>
            <a:ext cx="864095" cy="630070"/>
          </a:xfrm>
          <a:prstGeom prst="rect">
            <a:avLst/>
          </a:prstGeom>
          <a:solidFill>
            <a:srgbClr val="FFFFFF">
              <a:alpha val="8705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№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242640" y="0"/>
            <a:ext cx="7425703" cy="1133745"/>
            <a:chOff x="242640" y="0"/>
            <a:chExt cx="7425703" cy="1133745"/>
          </a:xfrm>
        </p:grpSpPr>
        <p:sp>
          <p:nvSpPr>
            <p:cNvPr id="5" name="Rectangle 2"/>
            <p:cNvSpPr txBox="1">
              <a:spLocks noChangeArrowheads="1"/>
            </p:cNvSpPr>
            <p:nvPr/>
          </p:nvSpPr>
          <p:spPr bwMode="gray">
            <a:xfrm>
              <a:off x="242640" y="0"/>
              <a:ext cx="7425703" cy="1133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r>
                <a:rPr lang="ru-RU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В </a:t>
              </a:r>
              <a:r>
                <a:rPr lang="ru-RU" sz="2000" b="1" i="1" kern="0" dirty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треугольнике ABC угол C равен </a:t>
              </a:r>
              <a:r>
                <a:rPr lang="en-US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90</a:t>
              </a:r>
              <a:r>
                <a:rPr lang="en-US" sz="2000" b="1" kern="0" dirty="0" smtClean="0">
                  <a:solidFill>
                    <a:schemeClr val="accent1">
                      <a:lumMod val="25000"/>
                    </a:schemeClr>
                  </a:solidFill>
                  <a:latin typeface="Cambria Math"/>
                  <a:ea typeface="Cambria Math"/>
                  <a:cs typeface="+mj-cs"/>
                </a:rPr>
                <a:t>°</a:t>
              </a:r>
              <a:r>
                <a:rPr lang="ru-RU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, </a:t>
              </a:r>
              <a:r>
                <a:rPr lang="en-US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sin</a:t>
              </a:r>
              <a:r>
                <a:rPr lang="en-US" sz="14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 </a:t>
              </a:r>
              <a:r>
                <a:rPr lang="en-US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A =        </a:t>
              </a:r>
              <a:r>
                <a:rPr lang="ru-RU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. </a:t>
              </a:r>
              <a:endParaRPr lang="en-US" sz="2000" b="1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endParaRPr>
            </a:p>
            <a:p>
              <a:r>
                <a:rPr lang="ru-RU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Найдите </a:t>
              </a:r>
              <a:r>
                <a:rPr lang="en-US" sz="2000" b="1" i="1" kern="0" dirty="0" smtClean="0">
                  <a:solidFill>
                    <a:srgbClr val="FF0000"/>
                  </a:solidFill>
                  <a:latin typeface="+mj-lt"/>
                  <a:ea typeface="+mj-ea"/>
                  <a:cs typeface="+mj-cs"/>
                </a:rPr>
                <a:t>sin</a:t>
              </a:r>
              <a:r>
                <a:rPr lang="en-US" sz="1400" b="1" i="1" kern="0" dirty="0" smtClean="0">
                  <a:solidFill>
                    <a:srgbClr val="FF0000"/>
                  </a:solidFill>
                  <a:latin typeface="+mj-lt"/>
                  <a:ea typeface="+mj-ea"/>
                  <a:cs typeface="+mj-cs"/>
                </a:rPr>
                <a:t> </a:t>
              </a:r>
              <a:r>
                <a:rPr lang="en-US" sz="2000" b="1" i="1" kern="0" dirty="0" smtClean="0">
                  <a:solidFill>
                    <a:srgbClr val="FF0000"/>
                  </a:solidFill>
                  <a:latin typeface="+mj-lt"/>
                  <a:ea typeface="+mj-ea"/>
                  <a:cs typeface="+mj-cs"/>
                </a:rPr>
                <a:t>B</a:t>
              </a:r>
              <a:r>
                <a:rPr lang="ru-RU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. </a:t>
              </a:r>
              <a:endParaRPr lang="ru-RU" sz="2000" b="1" i="1" kern="0" dirty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endParaRPr>
            </a:p>
          </p:txBody>
        </p:sp>
        <p:grpSp>
          <p:nvGrpSpPr>
            <p:cNvPr id="16" name="Группа 15"/>
            <p:cNvGrpSpPr/>
            <p:nvPr/>
          </p:nvGrpSpPr>
          <p:grpSpPr>
            <a:xfrm>
              <a:off x="6078921" y="185738"/>
              <a:ext cx="473206" cy="779483"/>
              <a:chOff x="9151872" y="1024038"/>
              <a:chExt cx="473206" cy="779483"/>
            </a:xfrm>
          </p:grpSpPr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9223511" y="1403411"/>
                <a:ext cx="378828" cy="1761"/>
              </a:xfrm>
              <a:prstGeom prst="line">
                <a:avLst/>
              </a:prstGeom>
              <a:ln w="19050">
                <a:solidFill>
                  <a:schemeClr val="accent1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Прямоугольник 13"/>
              <p:cNvSpPr/>
              <p:nvPr/>
            </p:nvSpPr>
            <p:spPr>
              <a:xfrm>
                <a:off x="9248457" y="1024038"/>
                <a:ext cx="32893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i="1" kern="0" dirty="0" smtClean="0">
                    <a:solidFill>
                      <a:srgbClr val="BBE0E3">
                        <a:lumMod val="25000"/>
                      </a:srgbClr>
                    </a:solidFill>
                    <a:latin typeface="Century Gothic"/>
                  </a:rPr>
                  <a:t>7</a:t>
                </a:r>
                <a:endParaRPr lang="ru-RU" dirty="0"/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9151872" y="1403411"/>
                <a:ext cx="47320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i="1" kern="0" dirty="0" smtClean="0">
                    <a:solidFill>
                      <a:srgbClr val="BBE0E3">
                        <a:lumMod val="25000"/>
                      </a:srgbClr>
                    </a:solidFill>
                    <a:latin typeface="Century Gothic"/>
                  </a:rPr>
                  <a:t>25</a:t>
                </a:r>
                <a:endParaRPr lang="ru-RU" dirty="0"/>
              </a:p>
            </p:txBody>
          </p:sp>
        </p:grpSp>
      </p:grpSp>
      <p:sp>
        <p:nvSpPr>
          <p:cNvPr id="23" name="Прямоугольник 22"/>
          <p:cNvSpPr/>
          <p:nvPr/>
        </p:nvSpPr>
        <p:spPr>
          <a:xfrm>
            <a:off x="3427671" y="6005244"/>
            <a:ext cx="22063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  <a:latin typeface="Cambria" pitchFamily="18" charset="0"/>
              </a:rPr>
              <a:t>Ответ: </a:t>
            </a:r>
            <a:r>
              <a:rPr lang="en-US" sz="2800" i="1" dirty="0" smtClean="0">
                <a:solidFill>
                  <a:srgbClr val="FF0000"/>
                </a:solidFill>
                <a:latin typeface="Cambria" pitchFamily="18" charset="0"/>
              </a:rPr>
              <a:t>0,96</a:t>
            </a:r>
            <a:r>
              <a:rPr lang="ru-RU" sz="2800" i="1" dirty="0" smtClean="0">
                <a:solidFill>
                  <a:srgbClr val="FF0000"/>
                </a:solidFill>
                <a:latin typeface="Cambria" pitchFamily="18" charset="0"/>
              </a:rPr>
              <a:t>.</a:t>
            </a:r>
          </a:p>
        </p:txBody>
      </p:sp>
      <p:grpSp>
        <p:nvGrpSpPr>
          <p:cNvPr id="24" name="Группа 23"/>
          <p:cNvGrpSpPr/>
          <p:nvPr/>
        </p:nvGrpSpPr>
        <p:grpSpPr>
          <a:xfrm>
            <a:off x="200454" y="1785949"/>
            <a:ext cx="3356070" cy="2710825"/>
            <a:chOff x="0" y="1186248"/>
            <a:chExt cx="3356070" cy="2710825"/>
          </a:xfrm>
        </p:grpSpPr>
        <p:sp>
          <p:nvSpPr>
            <p:cNvPr id="25" name="Прямоугольный треугольник 24"/>
            <p:cNvSpPr/>
            <p:nvPr/>
          </p:nvSpPr>
          <p:spPr>
            <a:xfrm>
              <a:off x="239313" y="1632247"/>
              <a:ext cx="2912893" cy="1803162"/>
            </a:xfrm>
            <a:prstGeom prst="rtTriangle">
              <a:avLst/>
            </a:prstGeom>
            <a:solidFill>
              <a:srgbClr val="F6FFE7"/>
            </a:solidFill>
            <a:ln>
              <a:solidFill>
                <a:schemeClr val="accent1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+mj-lt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943778" y="3435408"/>
              <a:ext cx="41229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A</a:t>
              </a:r>
              <a:endParaRPr lang="ru-RU" b="1" dirty="0">
                <a:solidFill>
                  <a:schemeClr val="accent1">
                    <a:lumMod val="25000"/>
                  </a:schemeClr>
                </a:solidFill>
                <a:latin typeface="+mj-lt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0" y="1186248"/>
              <a:ext cx="36260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B</a:t>
              </a:r>
              <a:endParaRPr lang="ru-RU" b="1" dirty="0">
                <a:solidFill>
                  <a:schemeClr val="accent1">
                    <a:lumMod val="25000"/>
                  </a:schemeClr>
                </a:solidFill>
                <a:latin typeface="+mj-lt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0" y="3435407"/>
              <a:ext cx="42511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C</a:t>
              </a:r>
              <a:endParaRPr lang="ru-RU" b="1" dirty="0">
                <a:solidFill>
                  <a:schemeClr val="accent1">
                    <a:lumMod val="25000"/>
                  </a:schemeClr>
                </a:solidFill>
                <a:latin typeface="+mj-lt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239313" y="3144852"/>
              <a:ext cx="267876" cy="290555"/>
            </a:xfrm>
            <a:prstGeom prst="rect">
              <a:avLst/>
            </a:prstGeom>
            <a:noFill/>
            <a:ln>
              <a:solidFill>
                <a:schemeClr val="accent1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+mj-lt"/>
              </a:endParaRPr>
            </a:p>
          </p:txBody>
        </p:sp>
      </p:grpSp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2372941"/>
              </p:ext>
            </p:extLst>
          </p:nvPr>
        </p:nvGraphicFramePr>
        <p:xfrm>
          <a:off x="3922713" y="1554163"/>
          <a:ext cx="4570412" cy="406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8" name="Формула" r:id="rId3" imgW="2552400" imgH="2273040" progId="Equation.3">
                  <p:embed/>
                </p:oleObj>
              </mc:Choice>
              <mc:Fallback>
                <p:oleObj name="Формула" r:id="rId3" imgW="2552400" imgH="227304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2713" y="1554163"/>
                        <a:ext cx="4570412" cy="406876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1E4649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370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gray">
          <a:xfrm>
            <a:off x="242640" y="0"/>
            <a:ext cx="7425703" cy="1133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2000" b="1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В </a:t>
            </a:r>
            <a:r>
              <a:rPr lang="ru-RU" sz="2000" b="1" i="1" kern="0" dirty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треугольнике ABC угол C равен </a:t>
            </a:r>
            <a:r>
              <a:rPr lang="en-US" sz="2000" b="1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90</a:t>
            </a:r>
            <a:r>
              <a:rPr lang="en-US" sz="2000" b="1" kern="0" dirty="0" smtClean="0">
                <a:solidFill>
                  <a:schemeClr val="accent1">
                    <a:lumMod val="25000"/>
                  </a:schemeClr>
                </a:solidFill>
                <a:latin typeface="Cambria Math"/>
                <a:ea typeface="Cambria Math"/>
                <a:cs typeface="+mj-cs"/>
              </a:rPr>
              <a:t>°</a:t>
            </a:r>
            <a:r>
              <a:rPr lang="ru-RU" sz="2000" b="1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2000" b="1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sin</a:t>
            </a:r>
            <a:r>
              <a:rPr lang="en-US" sz="1400" b="1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A = 0,1</a:t>
            </a:r>
            <a:r>
              <a:rPr lang="ru-RU" sz="2000" b="1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. </a:t>
            </a:r>
            <a:endParaRPr lang="en-US" sz="2000" b="1" i="1" kern="0" dirty="0" smtClean="0">
              <a:solidFill>
                <a:schemeClr val="accent1">
                  <a:lumMod val="25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ru-RU" sz="2000" b="1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Найдите </a:t>
            </a:r>
            <a:r>
              <a:rPr lang="en-US" sz="2000" b="1" i="1" kern="0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cos</a:t>
            </a:r>
            <a:r>
              <a:rPr lang="en-US" sz="1400" b="1" i="1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i="1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B</a:t>
            </a:r>
            <a:r>
              <a:rPr lang="ru-RU" sz="2000" b="1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. </a:t>
            </a:r>
            <a:endParaRPr lang="ru-RU" sz="2000" b="1" i="1" kern="0" dirty="0">
              <a:solidFill>
                <a:schemeClr val="accent1">
                  <a:lumMod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7992380" y="278650"/>
            <a:ext cx="864095" cy="630070"/>
          </a:xfrm>
          <a:prstGeom prst="rect">
            <a:avLst/>
          </a:prstGeom>
          <a:solidFill>
            <a:srgbClr val="FFFFFF">
              <a:alpha val="8705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№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4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522248" y="6005244"/>
            <a:ext cx="20172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  <a:latin typeface="Cambria" pitchFamily="18" charset="0"/>
              </a:rPr>
              <a:t>Ответ: </a:t>
            </a:r>
            <a:r>
              <a:rPr lang="en-US" sz="2800" i="1" dirty="0" smtClean="0">
                <a:solidFill>
                  <a:srgbClr val="FF0000"/>
                </a:solidFill>
                <a:latin typeface="Cambria" pitchFamily="18" charset="0"/>
              </a:rPr>
              <a:t>0,1</a:t>
            </a:r>
            <a:r>
              <a:rPr lang="ru-RU" sz="2800" i="1" dirty="0" smtClean="0">
                <a:solidFill>
                  <a:srgbClr val="FF0000"/>
                </a:solidFill>
                <a:latin typeface="Cambria" pitchFamily="18" charset="0"/>
              </a:rPr>
              <a:t>.</a:t>
            </a:r>
          </a:p>
        </p:txBody>
      </p:sp>
      <p:grpSp>
        <p:nvGrpSpPr>
          <p:cNvPr id="24" name="Группа 23"/>
          <p:cNvGrpSpPr/>
          <p:nvPr/>
        </p:nvGrpSpPr>
        <p:grpSpPr>
          <a:xfrm>
            <a:off x="815751" y="1804536"/>
            <a:ext cx="3356070" cy="2710825"/>
            <a:chOff x="0" y="1186248"/>
            <a:chExt cx="3356070" cy="2710825"/>
          </a:xfrm>
        </p:grpSpPr>
        <p:sp>
          <p:nvSpPr>
            <p:cNvPr id="25" name="Прямоугольный треугольник 24"/>
            <p:cNvSpPr/>
            <p:nvPr/>
          </p:nvSpPr>
          <p:spPr>
            <a:xfrm>
              <a:off x="239313" y="1632247"/>
              <a:ext cx="2912893" cy="1803162"/>
            </a:xfrm>
            <a:prstGeom prst="rtTriangle">
              <a:avLst/>
            </a:prstGeom>
            <a:solidFill>
              <a:srgbClr val="F6FFE7"/>
            </a:solidFill>
            <a:ln>
              <a:solidFill>
                <a:schemeClr val="accent1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+mj-lt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943778" y="3435408"/>
              <a:ext cx="41229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A</a:t>
              </a:r>
              <a:endParaRPr lang="ru-RU" b="1" dirty="0">
                <a:solidFill>
                  <a:schemeClr val="accent1">
                    <a:lumMod val="25000"/>
                  </a:schemeClr>
                </a:solidFill>
                <a:latin typeface="+mj-lt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0" y="1186248"/>
              <a:ext cx="36260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B</a:t>
              </a:r>
              <a:endParaRPr lang="ru-RU" b="1" dirty="0">
                <a:solidFill>
                  <a:schemeClr val="accent1">
                    <a:lumMod val="25000"/>
                  </a:schemeClr>
                </a:solidFill>
                <a:latin typeface="+mj-lt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0" y="3435407"/>
              <a:ext cx="42511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C</a:t>
              </a:r>
              <a:endParaRPr lang="ru-RU" b="1" dirty="0">
                <a:solidFill>
                  <a:schemeClr val="accent1">
                    <a:lumMod val="25000"/>
                  </a:schemeClr>
                </a:solidFill>
                <a:latin typeface="+mj-lt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239313" y="3144852"/>
              <a:ext cx="267876" cy="290555"/>
            </a:xfrm>
            <a:prstGeom prst="rect">
              <a:avLst/>
            </a:prstGeom>
            <a:noFill/>
            <a:ln>
              <a:solidFill>
                <a:schemeClr val="accent1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+mj-lt"/>
              </a:endParaRPr>
            </a:p>
          </p:txBody>
        </p:sp>
      </p:grpSp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5811850"/>
              </p:ext>
            </p:extLst>
          </p:nvPr>
        </p:nvGraphicFramePr>
        <p:xfrm>
          <a:off x="4530857" y="2579050"/>
          <a:ext cx="3154362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3" name="Формула" r:id="rId3" imgW="1562040" imgH="609480" progId="Equation.3">
                  <p:embed/>
                </p:oleObj>
              </mc:Choice>
              <mc:Fallback>
                <p:oleObj name="Формула" r:id="rId3" imgW="1562040" imgH="6094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0857" y="2579050"/>
                        <a:ext cx="3154362" cy="123031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1E4649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097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7992380" y="278650"/>
            <a:ext cx="864095" cy="630070"/>
          </a:xfrm>
          <a:prstGeom prst="rect">
            <a:avLst/>
          </a:prstGeom>
          <a:solidFill>
            <a:srgbClr val="FFFFFF">
              <a:alpha val="8705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№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5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880584" y="5971061"/>
            <a:ext cx="22063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  <a:latin typeface="Cambria" pitchFamily="18" charset="0"/>
              </a:rPr>
              <a:t>Ответ: </a:t>
            </a:r>
            <a:r>
              <a:rPr lang="en-US" sz="2800" i="1" dirty="0" smtClean="0">
                <a:solidFill>
                  <a:srgbClr val="FF0000"/>
                </a:solidFill>
                <a:latin typeface="Cambria" pitchFamily="18" charset="0"/>
              </a:rPr>
              <a:t>0,25</a:t>
            </a:r>
            <a:r>
              <a:rPr lang="ru-RU" sz="2800" i="1" dirty="0" smtClean="0">
                <a:solidFill>
                  <a:srgbClr val="FF0000"/>
                </a:solidFill>
                <a:latin typeface="Cambria" pitchFamily="18" charset="0"/>
              </a:rPr>
              <a:t>.</a:t>
            </a:r>
          </a:p>
        </p:txBody>
      </p:sp>
      <p:grpSp>
        <p:nvGrpSpPr>
          <p:cNvPr id="24" name="Группа 23"/>
          <p:cNvGrpSpPr/>
          <p:nvPr/>
        </p:nvGrpSpPr>
        <p:grpSpPr>
          <a:xfrm>
            <a:off x="5370660" y="1401388"/>
            <a:ext cx="3356070" cy="2710825"/>
            <a:chOff x="0" y="1186248"/>
            <a:chExt cx="3356070" cy="2710825"/>
          </a:xfrm>
        </p:grpSpPr>
        <p:sp>
          <p:nvSpPr>
            <p:cNvPr id="25" name="Прямоугольный треугольник 24"/>
            <p:cNvSpPr/>
            <p:nvPr/>
          </p:nvSpPr>
          <p:spPr>
            <a:xfrm>
              <a:off x="239313" y="1632247"/>
              <a:ext cx="2912893" cy="1803162"/>
            </a:xfrm>
            <a:prstGeom prst="rtTriangle">
              <a:avLst/>
            </a:prstGeom>
            <a:solidFill>
              <a:srgbClr val="F6FFE7"/>
            </a:solidFill>
            <a:ln>
              <a:solidFill>
                <a:schemeClr val="accent1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+mj-lt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943778" y="3435408"/>
              <a:ext cx="41229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A</a:t>
              </a:r>
              <a:endParaRPr lang="ru-RU" b="1" dirty="0">
                <a:solidFill>
                  <a:schemeClr val="accent1">
                    <a:lumMod val="25000"/>
                  </a:schemeClr>
                </a:solidFill>
                <a:latin typeface="+mj-lt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0" y="1186248"/>
              <a:ext cx="36260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B</a:t>
              </a:r>
              <a:endParaRPr lang="ru-RU" b="1" dirty="0">
                <a:solidFill>
                  <a:schemeClr val="accent1">
                    <a:lumMod val="25000"/>
                  </a:schemeClr>
                </a:solidFill>
                <a:latin typeface="+mj-lt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0" y="3435407"/>
              <a:ext cx="42511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C</a:t>
              </a:r>
              <a:endParaRPr lang="ru-RU" b="1" dirty="0">
                <a:solidFill>
                  <a:schemeClr val="accent1">
                    <a:lumMod val="25000"/>
                  </a:schemeClr>
                </a:solidFill>
                <a:latin typeface="+mj-lt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239313" y="3144852"/>
              <a:ext cx="267876" cy="290555"/>
            </a:xfrm>
            <a:prstGeom prst="rect">
              <a:avLst/>
            </a:prstGeom>
            <a:noFill/>
            <a:ln>
              <a:solidFill>
                <a:schemeClr val="accent1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+mj-lt"/>
              </a:endParaRPr>
            </a:p>
          </p:txBody>
        </p:sp>
      </p:grpSp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275928"/>
              </p:ext>
            </p:extLst>
          </p:nvPr>
        </p:nvGraphicFramePr>
        <p:xfrm>
          <a:off x="323414" y="1343253"/>
          <a:ext cx="4517365" cy="5281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7" name="Формула" r:id="rId3" imgW="2552400" imgH="2984400" progId="Equation.3">
                  <p:embed/>
                </p:oleObj>
              </mc:Choice>
              <mc:Fallback>
                <p:oleObj name="Формула" r:id="rId3" imgW="2552400" imgH="29844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414" y="1343253"/>
                        <a:ext cx="4517365" cy="528162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1E4649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242640" y="0"/>
            <a:ext cx="7425703" cy="1133745"/>
            <a:chOff x="242640" y="0"/>
            <a:chExt cx="7425703" cy="1133745"/>
          </a:xfrm>
        </p:grpSpPr>
        <p:sp>
          <p:nvSpPr>
            <p:cNvPr id="5" name="Rectangle 2"/>
            <p:cNvSpPr txBox="1">
              <a:spLocks noChangeArrowheads="1"/>
            </p:cNvSpPr>
            <p:nvPr/>
          </p:nvSpPr>
          <p:spPr bwMode="gray">
            <a:xfrm>
              <a:off x="242640" y="0"/>
              <a:ext cx="7425703" cy="1133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r>
                <a:rPr lang="ru-RU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В </a:t>
              </a:r>
              <a:r>
                <a:rPr lang="ru-RU" sz="2000" b="1" i="1" kern="0" dirty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треугольнике ABC угол C равен </a:t>
              </a:r>
              <a:r>
                <a:rPr lang="en-US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90</a:t>
              </a:r>
              <a:r>
                <a:rPr lang="en-US" sz="2000" b="1" kern="0" dirty="0" smtClean="0">
                  <a:solidFill>
                    <a:schemeClr val="accent1">
                      <a:lumMod val="25000"/>
                    </a:schemeClr>
                  </a:solidFill>
                  <a:latin typeface="Cambria Math"/>
                  <a:ea typeface="Cambria Math"/>
                  <a:cs typeface="+mj-cs"/>
                </a:rPr>
                <a:t>°</a:t>
              </a:r>
              <a:r>
                <a:rPr lang="ru-RU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, </a:t>
              </a:r>
              <a:r>
                <a:rPr lang="en-US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sin</a:t>
              </a:r>
              <a:r>
                <a:rPr lang="en-US" sz="14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 </a:t>
              </a:r>
              <a:r>
                <a:rPr lang="en-US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A =         .</a:t>
              </a:r>
              <a:r>
                <a:rPr lang="ru-RU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 </a:t>
              </a:r>
              <a:endParaRPr lang="en-US" sz="2000" b="1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endParaRPr>
            </a:p>
            <a:p>
              <a:r>
                <a:rPr lang="ru-RU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Найдите </a:t>
              </a:r>
              <a:r>
                <a:rPr lang="en-US" sz="2000" b="1" i="1" kern="0" dirty="0" err="1" smtClean="0">
                  <a:solidFill>
                    <a:srgbClr val="FF0000"/>
                  </a:solidFill>
                  <a:latin typeface="+mj-lt"/>
                  <a:ea typeface="+mj-ea"/>
                  <a:cs typeface="+mj-cs"/>
                </a:rPr>
                <a:t>tg</a:t>
              </a:r>
              <a:r>
                <a:rPr lang="en-US" sz="1400" b="1" i="1" kern="0" dirty="0" smtClean="0">
                  <a:solidFill>
                    <a:srgbClr val="FF0000"/>
                  </a:solidFill>
                  <a:latin typeface="+mj-lt"/>
                  <a:ea typeface="+mj-ea"/>
                  <a:cs typeface="+mj-cs"/>
                </a:rPr>
                <a:t> </a:t>
              </a:r>
              <a:r>
                <a:rPr lang="en-US" sz="2000" b="1" i="1" kern="0" dirty="0" smtClean="0">
                  <a:solidFill>
                    <a:srgbClr val="FF0000"/>
                  </a:solidFill>
                  <a:latin typeface="+mj-lt"/>
                  <a:ea typeface="+mj-ea"/>
                  <a:cs typeface="+mj-cs"/>
                </a:rPr>
                <a:t>B</a:t>
              </a:r>
              <a:r>
                <a:rPr lang="ru-RU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. </a:t>
              </a:r>
              <a:endParaRPr lang="ru-RU" sz="2000" b="1" i="1" kern="0" dirty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endParaRPr>
            </a:p>
          </p:txBody>
        </p:sp>
        <p:grpSp>
          <p:nvGrpSpPr>
            <p:cNvPr id="16" name="Группа 15"/>
            <p:cNvGrpSpPr/>
            <p:nvPr/>
          </p:nvGrpSpPr>
          <p:grpSpPr>
            <a:xfrm>
              <a:off x="6150560" y="185738"/>
              <a:ext cx="378828" cy="400110"/>
              <a:chOff x="9223511" y="1024038"/>
              <a:chExt cx="378828" cy="400110"/>
            </a:xfrm>
          </p:grpSpPr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9223511" y="1403411"/>
                <a:ext cx="378828" cy="1761"/>
              </a:xfrm>
              <a:prstGeom prst="line">
                <a:avLst/>
              </a:prstGeom>
              <a:ln w="19050">
                <a:solidFill>
                  <a:schemeClr val="accent1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Прямоугольник 18"/>
              <p:cNvSpPr/>
              <p:nvPr/>
            </p:nvSpPr>
            <p:spPr>
              <a:xfrm>
                <a:off x="9248457" y="1024038"/>
                <a:ext cx="32893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i="1" kern="0" dirty="0" smtClean="0">
                    <a:solidFill>
                      <a:srgbClr val="BBE0E3">
                        <a:lumMod val="25000"/>
                      </a:srgbClr>
                    </a:solidFill>
                    <a:latin typeface="Century Gothic"/>
                  </a:rPr>
                  <a:t>4</a:t>
                </a:r>
                <a:endParaRPr lang="ru-RU" dirty="0"/>
              </a:p>
            </p:txBody>
          </p:sp>
        </p:grpSp>
        <p:sp>
          <p:nvSpPr>
            <p:cNvPr id="21" name="Прямоугольник 20"/>
            <p:cNvSpPr/>
            <p:nvPr/>
          </p:nvSpPr>
          <p:spPr>
            <a:xfrm>
              <a:off x="5991962" y="566872"/>
              <a:ext cx="69602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kern="0" dirty="0">
                  <a:solidFill>
                    <a:srgbClr val="BBE0E3">
                      <a:lumMod val="25000"/>
                    </a:srgb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√</a:t>
              </a:r>
              <a:r>
                <a:rPr lang="en-US" sz="2000" b="1" i="1" kern="0" dirty="0">
                  <a:solidFill>
                    <a:srgbClr val="BBE0E3">
                      <a:lumMod val="25000"/>
                    </a:srgbClr>
                  </a:solidFill>
                  <a:latin typeface="Century Gothic"/>
                </a:rPr>
                <a:t>17</a:t>
              </a:r>
              <a:endParaRPr lang="ru-RU" dirty="0"/>
            </a:p>
          </p:txBody>
        </p:sp>
        <p:cxnSp>
          <p:nvCxnSpPr>
            <p:cNvPr id="22" name="Прямая соединительная линия 21"/>
            <p:cNvCxnSpPr/>
            <p:nvPr/>
          </p:nvCxnSpPr>
          <p:spPr>
            <a:xfrm>
              <a:off x="6302960" y="638928"/>
              <a:ext cx="311485" cy="1761"/>
            </a:xfrm>
            <a:prstGeom prst="line">
              <a:avLst/>
            </a:prstGeom>
            <a:ln w="19050">
              <a:solidFill>
                <a:schemeClr val="accent1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2434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7992380" y="278650"/>
            <a:ext cx="864095" cy="630070"/>
          </a:xfrm>
          <a:prstGeom prst="rect">
            <a:avLst/>
          </a:prstGeom>
          <a:solidFill>
            <a:srgbClr val="FFFFFF">
              <a:alpha val="8705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№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6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880584" y="5971061"/>
            <a:ext cx="22063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  <a:latin typeface="Cambria" pitchFamily="18" charset="0"/>
              </a:rPr>
              <a:t>Ответ: </a:t>
            </a:r>
            <a:r>
              <a:rPr lang="en-US" sz="2800" i="1" dirty="0" smtClean="0">
                <a:solidFill>
                  <a:srgbClr val="FF0000"/>
                </a:solidFill>
                <a:latin typeface="Cambria" pitchFamily="18" charset="0"/>
              </a:rPr>
              <a:t>0,28</a:t>
            </a:r>
            <a:r>
              <a:rPr lang="ru-RU" sz="2800" i="1" dirty="0" smtClean="0">
                <a:solidFill>
                  <a:srgbClr val="FF0000"/>
                </a:solidFill>
                <a:latin typeface="Cambria" pitchFamily="18" charset="0"/>
              </a:rPr>
              <a:t>.</a:t>
            </a:r>
          </a:p>
        </p:txBody>
      </p:sp>
      <p:grpSp>
        <p:nvGrpSpPr>
          <p:cNvPr id="24" name="Группа 23"/>
          <p:cNvGrpSpPr/>
          <p:nvPr/>
        </p:nvGrpSpPr>
        <p:grpSpPr>
          <a:xfrm>
            <a:off x="5551960" y="1333022"/>
            <a:ext cx="3356070" cy="2710825"/>
            <a:chOff x="0" y="1186248"/>
            <a:chExt cx="3356070" cy="2710825"/>
          </a:xfrm>
        </p:grpSpPr>
        <p:sp>
          <p:nvSpPr>
            <p:cNvPr id="25" name="Прямоугольный треугольник 24"/>
            <p:cNvSpPr/>
            <p:nvPr/>
          </p:nvSpPr>
          <p:spPr>
            <a:xfrm>
              <a:off x="239313" y="1632247"/>
              <a:ext cx="2912893" cy="1803162"/>
            </a:xfrm>
            <a:prstGeom prst="rtTriangle">
              <a:avLst/>
            </a:prstGeom>
            <a:solidFill>
              <a:srgbClr val="F6FFE7"/>
            </a:solidFill>
            <a:ln>
              <a:solidFill>
                <a:schemeClr val="accent1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+mj-lt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943778" y="3435408"/>
              <a:ext cx="41229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A</a:t>
              </a:r>
              <a:endParaRPr lang="ru-RU" b="1" dirty="0">
                <a:solidFill>
                  <a:schemeClr val="accent1">
                    <a:lumMod val="25000"/>
                  </a:schemeClr>
                </a:solidFill>
                <a:latin typeface="+mj-lt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0" y="1186248"/>
              <a:ext cx="36260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B</a:t>
              </a:r>
              <a:endParaRPr lang="ru-RU" b="1" dirty="0">
                <a:solidFill>
                  <a:schemeClr val="accent1">
                    <a:lumMod val="25000"/>
                  </a:schemeClr>
                </a:solidFill>
                <a:latin typeface="+mj-lt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0" y="3435407"/>
              <a:ext cx="42511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C</a:t>
              </a:r>
              <a:endParaRPr lang="ru-RU" b="1" dirty="0">
                <a:solidFill>
                  <a:schemeClr val="accent1">
                    <a:lumMod val="25000"/>
                  </a:schemeClr>
                </a:solidFill>
                <a:latin typeface="+mj-lt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239313" y="3144852"/>
              <a:ext cx="267876" cy="290555"/>
            </a:xfrm>
            <a:prstGeom prst="rect">
              <a:avLst/>
            </a:prstGeom>
            <a:noFill/>
            <a:ln>
              <a:solidFill>
                <a:schemeClr val="accent1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+mj-lt"/>
              </a:endParaRPr>
            </a:p>
          </p:txBody>
        </p:sp>
      </p:grpSp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4223900"/>
              </p:ext>
            </p:extLst>
          </p:nvPr>
        </p:nvGraphicFramePr>
        <p:xfrm>
          <a:off x="177800" y="1277938"/>
          <a:ext cx="5283200" cy="545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6" name="Формула" r:id="rId3" imgW="3174840" imgH="3276360" progId="Equation.3">
                  <p:embed/>
                </p:oleObj>
              </mc:Choice>
              <mc:Fallback>
                <p:oleObj name="Формула" r:id="rId3" imgW="3174840" imgH="327636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" y="1277938"/>
                        <a:ext cx="5283200" cy="54546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1E4649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211427" y="0"/>
            <a:ext cx="7425703" cy="1133745"/>
            <a:chOff x="242640" y="0"/>
            <a:chExt cx="7425703" cy="1133745"/>
          </a:xfrm>
        </p:grpSpPr>
        <p:sp>
          <p:nvSpPr>
            <p:cNvPr id="5" name="Rectangle 2"/>
            <p:cNvSpPr txBox="1">
              <a:spLocks noChangeArrowheads="1"/>
            </p:cNvSpPr>
            <p:nvPr/>
          </p:nvSpPr>
          <p:spPr bwMode="gray">
            <a:xfrm>
              <a:off x="242640" y="0"/>
              <a:ext cx="7425703" cy="1133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r>
                <a:rPr lang="ru-RU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В </a:t>
              </a:r>
              <a:r>
                <a:rPr lang="ru-RU" sz="2000" b="1" i="1" kern="0" dirty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треугольнике ABC угол C равен </a:t>
              </a:r>
              <a:r>
                <a:rPr lang="en-US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90</a:t>
              </a:r>
              <a:r>
                <a:rPr lang="en-US" sz="2000" b="1" kern="0" dirty="0" smtClean="0">
                  <a:solidFill>
                    <a:schemeClr val="accent1">
                      <a:lumMod val="25000"/>
                    </a:schemeClr>
                  </a:solidFill>
                  <a:latin typeface="Cambria Math"/>
                  <a:ea typeface="Cambria Math"/>
                  <a:cs typeface="+mj-cs"/>
                </a:rPr>
                <a:t>°</a:t>
              </a:r>
              <a:r>
                <a:rPr lang="ru-RU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, </a:t>
              </a:r>
              <a:r>
                <a:rPr lang="en-US" sz="2000" b="1" i="1" kern="0" dirty="0" err="1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tg</a:t>
              </a:r>
              <a:r>
                <a:rPr lang="en-US" sz="14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 </a:t>
              </a:r>
              <a:r>
                <a:rPr lang="en-US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A =        .</a:t>
              </a:r>
              <a:r>
                <a:rPr lang="ru-RU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 </a:t>
              </a:r>
              <a:endParaRPr lang="en-US" sz="2000" b="1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endParaRPr>
            </a:p>
            <a:p>
              <a:r>
                <a:rPr lang="ru-RU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Найдите </a:t>
              </a:r>
              <a:r>
                <a:rPr lang="en-US" sz="2000" b="1" i="1" kern="0" dirty="0" smtClean="0">
                  <a:solidFill>
                    <a:srgbClr val="FF0000"/>
                  </a:solidFill>
                  <a:latin typeface="+mj-lt"/>
                  <a:ea typeface="+mj-ea"/>
                  <a:cs typeface="+mj-cs"/>
                </a:rPr>
                <a:t>sin</a:t>
              </a:r>
              <a:r>
                <a:rPr lang="en-US" sz="1400" b="1" i="1" kern="0" dirty="0" smtClean="0">
                  <a:solidFill>
                    <a:srgbClr val="FF0000"/>
                  </a:solidFill>
                  <a:latin typeface="+mj-lt"/>
                  <a:ea typeface="+mj-ea"/>
                  <a:cs typeface="+mj-cs"/>
                </a:rPr>
                <a:t> </a:t>
              </a:r>
              <a:r>
                <a:rPr lang="en-US" sz="2000" b="1" i="1" kern="0" dirty="0" smtClean="0">
                  <a:solidFill>
                    <a:srgbClr val="FF0000"/>
                  </a:solidFill>
                  <a:latin typeface="+mj-lt"/>
                  <a:ea typeface="+mj-ea"/>
                  <a:cs typeface="+mj-cs"/>
                </a:rPr>
                <a:t>A</a:t>
              </a:r>
              <a:r>
                <a:rPr lang="ru-RU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. </a:t>
              </a:r>
              <a:endParaRPr lang="ru-RU" sz="2000" b="1" i="1" kern="0" dirty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endParaRPr>
            </a:p>
          </p:txBody>
        </p:sp>
        <p:grpSp>
          <p:nvGrpSpPr>
            <p:cNvPr id="16" name="Группа 15"/>
            <p:cNvGrpSpPr/>
            <p:nvPr/>
          </p:nvGrpSpPr>
          <p:grpSpPr>
            <a:xfrm>
              <a:off x="6064097" y="185738"/>
              <a:ext cx="382489" cy="400110"/>
              <a:chOff x="9137048" y="1024038"/>
              <a:chExt cx="382489" cy="400110"/>
            </a:xfrm>
          </p:grpSpPr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9140709" y="1401650"/>
                <a:ext cx="378828" cy="1761"/>
              </a:xfrm>
              <a:prstGeom prst="line">
                <a:avLst/>
              </a:prstGeom>
              <a:ln w="19050">
                <a:solidFill>
                  <a:schemeClr val="accent1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Прямоугольник 18"/>
              <p:cNvSpPr/>
              <p:nvPr/>
            </p:nvSpPr>
            <p:spPr>
              <a:xfrm>
                <a:off x="9137048" y="1024038"/>
                <a:ext cx="32893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i="1" kern="0" dirty="0" smtClean="0">
                    <a:solidFill>
                      <a:srgbClr val="BBE0E3">
                        <a:lumMod val="25000"/>
                      </a:srgbClr>
                    </a:solidFill>
                    <a:latin typeface="Century Gothic"/>
                  </a:rPr>
                  <a:t>7</a:t>
                </a:r>
                <a:endParaRPr lang="ru-RU" dirty="0"/>
              </a:p>
            </p:txBody>
          </p:sp>
        </p:grpSp>
        <p:sp>
          <p:nvSpPr>
            <p:cNvPr id="21" name="Прямоугольник 20"/>
            <p:cNvSpPr/>
            <p:nvPr/>
          </p:nvSpPr>
          <p:spPr>
            <a:xfrm>
              <a:off x="5991962" y="566872"/>
              <a:ext cx="47320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kern="0" dirty="0" smtClean="0">
                  <a:solidFill>
                    <a:srgbClr val="BBE0E3">
                      <a:lumMod val="25000"/>
                    </a:srgbClr>
                  </a:solidFill>
                  <a:latin typeface="+mj-lt"/>
                  <a:ea typeface="Verdana" pitchFamily="34" charset="0"/>
                  <a:cs typeface="Verdana" pitchFamily="34" charset="0"/>
                </a:rPr>
                <a:t>24</a:t>
              </a:r>
              <a:endParaRPr lang="ru-RU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4664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7992380" y="278650"/>
            <a:ext cx="864095" cy="630070"/>
          </a:xfrm>
          <a:prstGeom prst="rect">
            <a:avLst/>
          </a:prstGeom>
          <a:solidFill>
            <a:srgbClr val="FFFFFF">
              <a:alpha val="8705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№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7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5863359" y="1522620"/>
            <a:ext cx="3107524" cy="2643951"/>
            <a:chOff x="208849" y="1186248"/>
            <a:chExt cx="3107524" cy="2643951"/>
          </a:xfrm>
        </p:grpSpPr>
        <p:sp>
          <p:nvSpPr>
            <p:cNvPr id="25" name="Прямоугольный треугольник 24"/>
            <p:cNvSpPr/>
            <p:nvPr/>
          </p:nvSpPr>
          <p:spPr>
            <a:xfrm>
              <a:off x="425116" y="1632247"/>
              <a:ext cx="2727090" cy="1724755"/>
            </a:xfrm>
            <a:prstGeom prst="rtTriangle">
              <a:avLst/>
            </a:prstGeom>
            <a:solidFill>
              <a:srgbClr val="F6FFE7"/>
            </a:solidFill>
            <a:ln>
              <a:solidFill>
                <a:schemeClr val="accent1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+mj-lt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904081" y="3349950"/>
              <a:ext cx="41229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A</a:t>
              </a:r>
              <a:endParaRPr lang="ru-RU" b="1" dirty="0">
                <a:solidFill>
                  <a:schemeClr val="accent1">
                    <a:lumMod val="25000"/>
                  </a:schemeClr>
                </a:solidFill>
                <a:latin typeface="+mj-lt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208849" y="1186248"/>
              <a:ext cx="36260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B</a:t>
              </a:r>
              <a:endParaRPr lang="ru-RU" b="1" dirty="0">
                <a:solidFill>
                  <a:schemeClr val="accent1">
                    <a:lumMod val="25000"/>
                  </a:schemeClr>
                </a:solidFill>
                <a:latin typeface="+mj-lt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219369" y="3368534"/>
              <a:ext cx="42511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C</a:t>
              </a:r>
              <a:endParaRPr lang="ru-RU" b="1" dirty="0">
                <a:solidFill>
                  <a:schemeClr val="accent1">
                    <a:lumMod val="25000"/>
                  </a:schemeClr>
                </a:solidFill>
                <a:latin typeface="+mj-lt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425116" y="3067940"/>
              <a:ext cx="267876" cy="290555"/>
            </a:xfrm>
            <a:prstGeom prst="rect">
              <a:avLst/>
            </a:prstGeom>
            <a:noFill/>
            <a:ln>
              <a:solidFill>
                <a:schemeClr val="accent1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+mj-lt"/>
              </a:endParaRPr>
            </a:p>
          </p:txBody>
        </p:sp>
      </p:grpSp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793837"/>
              </p:ext>
            </p:extLst>
          </p:nvPr>
        </p:nvGraphicFramePr>
        <p:xfrm>
          <a:off x="134515" y="1510612"/>
          <a:ext cx="5613473" cy="4604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8" name="Формула" r:id="rId3" imgW="3174840" imgH="2603160" progId="Equation.3">
                  <p:embed/>
                </p:oleObj>
              </mc:Choice>
              <mc:Fallback>
                <p:oleObj name="Формула" r:id="rId3" imgW="3174840" imgH="260316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515" y="1510612"/>
                        <a:ext cx="5613473" cy="460480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1E4649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211427" y="0"/>
            <a:ext cx="7425703" cy="1133745"/>
            <a:chOff x="242640" y="0"/>
            <a:chExt cx="7425703" cy="1133745"/>
          </a:xfrm>
        </p:grpSpPr>
        <p:sp>
          <p:nvSpPr>
            <p:cNvPr id="5" name="Rectangle 2"/>
            <p:cNvSpPr txBox="1">
              <a:spLocks noChangeArrowheads="1"/>
            </p:cNvSpPr>
            <p:nvPr/>
          </p:nvSpPr>
          <p:spPr bwMode="gray">
            <a:xfrm>
              <a:off x="242640" y="0"/>
              <a:ext cx="7425703" cy="1133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r>
                <a:rPr lang="ru-RU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В </a:t>
              </a:r>
              <a:r>
                <a:rPr lang="ru-RU" sz="2000" b="1" i="1" kern="0" dirty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треугольнике ABC угол C равен </a:t>
              </a:r>
              <a:r>
                <a:rPr lang="en-US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90</a:t>
              </a:r>
              <a:r>
                <a:rPr lang="en-US" sz="2000" b="1" kern="0" dirty="0" smtClean="0">
                  <a:solidFill>
                    <a:schemeClr val="accent1">
                      <a:lumMod val="25000"/>
                    </a:schemeClr>
                  </a:solidFill>
                  <a:latin typeface="Cambria Math"/>
                  <a:ea typeface="Cambria Math"/>
                  <a:cs typeface="+mj-cs"/>
                </a:rPr>
                <a:t>°</a:t>
              </a:r>
              <a:r>
                <a:rPr lang="ru-RU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, </a:t>
              </a:r>
              <a:r>
                <a:rPr lang="en-US" sz="2000" b="1" i="1" kern="0" dirty="0" err="1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tg</a:t>
              </a:r>
              <a:r>
                <a:rPr lang="en-US" sz="14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 </a:t>
              </a:r>
              <a:r>
                <a:rPr lang="en-US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A =       .</a:t>
              </a:r>
              <a:r>
                <a:rPr lang="ru-RU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 </a:t>
              </a:r>
              <a:endParaRPr lang="en-US" sz="2000" b="1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endParaRPr>
            </a:p>
            <a:p>
              <a:r>
                <a:rPr lang="ru-RU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Найдите </a:t>
              </a:r>
              <a:r>
                <a:rPr lang="en-US" sz="2000" b="1" i="1" kern="0" dirty="0" err="1" smtClean="0">
                  <a:solidFill>
                    <a:srgbClr val="FF0000"/>
                  </a:solidFill>
                  <a:latin typeface="+mj-lt"/>
                  <a:ea typeface="+mj-ea"/>
                  <a:cs typeface="+mj-cs"/>
                </a:rPr>
                <a:t>cos</a:t>
              </a:r>
              <a:r>
                <a:rPr lang="en-US" sz="1400" b="1" i="1" kern="0" dirty="0" smtClean="0">
                  <a:solidFill>
                    <a:srgbClr val="FF0000"/>
                  </a:solidFill>
                  <a:latin typeface="+mj-lt"/>
                  <a:ea typeface="+mj-ea"/>
                  <a:cs typeface="+mj-cs"/>
                </a:rPr>
                <a:t> </a:t>
              </a:r>
              <a:r>
                <a:rPr lang="en-US" sz="2000" b="1" i="1" kern="0" dirty="0" smtClean="0">
                  <a:solidFill>
                    <a:srgbClr val="FF0000"/>
                  </a:solidFill>
                  <a:latin typeface="+mj-lt"/>
                  <a:ea typeface="+mj-ea"/>
                  <a:cs typeface="+mj-cs"/>
                </a:rPr>
                <a:t>A</a:t>
              </a:r>
              <a:r>
                <a:rPr lang="ru-RU" sz="2000" b="1" i="1" kern="0" dirty="0" smtClean="0">
                  <a:solidFill>
                    <a:schemeClr val="accent1">
                      <a:lumMod val="25000"/>
                    </a:schemeClr>
                  </a:solidFill>
                  <a:latin typeface="+mj-lt"/>
                  <a:ea typeface="+mj-ea"/>
                  <a:cs typeface="+mj-cs"/>
                </a:rPr>
                <a:t>. </a:t>
              </a:r>
              <a:endParaRPr lang="ru-RU" sz="2000" b="1" i="1" kern="0" dirty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endParaRPr>
            </a:p>
          </p:txBody>
        </p:sp>
        <p:grpSp>
          <p:nvGrpSpPr>
            <p:cNvPr id="16" name="Группа 15"/>
            <p:cNvGrpSpPr/>
            <p:nvPr/>
          </p:nvGrpSpPr>
          <p:grpSpPr>
            <a:xfrm>
              <a:off x="6049779" y="546502"/>
              <a:ext cx="328936" cy="400110"/>
              <a:chOff x="9122730" y="1384802"/>
              <a:chExt cx="328936" cy="400110"/>
            </a:xfrm>
          </p:grpSpPr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9140709" y="1401650"/>
                <a:ext cx="310957" cy="0"/>
              </a:xfrm>
              <a:prstGeom prst="line">
                <a:avLst/>
              </a:prstGeom>
              <a:ln w="19050">
                <a:solidFill>
                  <a:schemeClr val="accent1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Прямоугольник 18"/>
              <p:cNvSpPr/>
              <p:nvPr/>
            </p:nvSpPr>
            <p:spPr>
              <a:xfrm>
                <a:off x="9122730" y="1384802"/>
                <a:ext cx="32893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i="1" kern="0" dirty="0" smtClean="0">
                    <a:solidFill>
                      <a:srgbClr val="BBE0E3">
                        <a:lumMod val="25000"/>
                      </a:srgbClr>
                    </a:solidFill>
                    <a:latin typeface="Century Gothic"/>
                  </a:rPr>
                  <a:t>7</a:t>
                </a:r>
                <a:endParaRPr lang="ru-RU" dirty="0"/>
              </a:p>
            </p:txBody>
          </p:sp>
        </p:grpSp>
        <p:sp>
          <p:nvSpPr>
            <p:cNvPr id="21" name="Прямоугольник 20"/>
            <p:cNvSpPr/>
            <p:nvPr/>
          </p:nvSpPr>
          <p:spPr>
            <a:xfrm>
              <a:off x="5987632" y="165001"/>
              <a:ext cx="49404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="1" kern="0" dirty="0" smtClean="0">
                  <a:solidFill>
                    <a:srgbClr val="BBE0E3">
                      <a:lumMod val="25000"/>
                    </a:srgbClr>
                  </a:solidFill>
                  <a:latin typeface="+mj-lt"/>
                  <a:ea typeface="Verdana" pitchFamily="34" charset="0"/>
                  <a:cs typeface="Verdana" pitchFamily="34" charset="0"/>
                </a:rPr>
                <a:t>24</a:t>
              </a:r>
              <a:endParaRPr lang="ru-RU" dirty="0">
                <a:latin typeface="+mj-lt"/>
              </a:endParaRPr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6298995" y="5971061"/>
            <a:ext cx="22063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  <a:latin typeface="Cambria" pitchFamily="18" charset="0"/>
              </a:rPr>
              <a:t>Ответ: </a:t>
            </a:r>
            <a:r>
              <a:rPr lang="en-US" sz="2800" i="1" dirty="0" smtClean="0">
                <a:solidFill>
                  <a:srgbClr val="FF0000"/>
                </a:solidFill>
                <a:latin typeface="Cambria" pitchFamily="18" charset="0"/>
              </a:rPr>
              <a:t>0,28</a:t>
            </a:r>
            <a:r>
              <a:rPr lang="ru-RU" sz="2800" i="1" dirty="0" smtClean="0">
                <a:solidFill>
                  <a:srgbClr val="FF0000"/>
                </a:solidFill>
                <a:latin typeface="Cambri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989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theme/theme1.xml><?xml version="1.0" encoding="utf-8"?>
<a:theme xmlns:a="http://schemas.openxmlformats.org/drawingml/2006/main" name="Текст">
  <a:themeElements>
    <a:clrScheme name="Текст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Другая 1">
      <a:majorFont>
        <a:latin typeface="Century Gothic"/>
        <a:ea typeface=""/>
        <a:cs typeface=""/>
      </a:majorFont>
      <a:minorFont>
        <a:latin typeface="Bookman Old Styl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1354</TotalTime>
  <Words>514</Words>
  <Application>Microsoft Office PowerPoint</Application>
  <PresentationFormat>Экран (4:3)</PresentationFormat>
  <Paragraphs>140</Paragraphs>
  <Slides>17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Bookman Old Style</vt:lpstr>
      <vt:lpstr>Cambria</vt:lpstr>
      <vt:lpstr>Cambria Math</vt:lpstr>
      <vt:lpstr>Century Gothic</vt:lpstr>
      <vt:lpstr>Verdana</vt:lpstr>
      <vt:lpstr>Текст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Администратор1</dc:creator>
  <cp:lastModifiedBy>1</cp:lastModifiedBy>
  <cp:revision>140</cp:revision>
  <dcterms:created xsi:type="dcterms:W3CDTF">2011-04-26T15:03:27Z</dcterms:created>
  <dcterms:modified xsi:type="dcterms:W3CDTF">2013-11-27T02:39:31Z</dcterms:modified>
</cp:coreProperties>
</file>