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77" r:id="rId4"/>
    <p:sldId id="280" r:id="rId5"/>
    <p:sldId id="281" r:id="rId6"/>
    <p:sldId id="282" r:id="rId7"/>
    <p:sldId id="278" r:id="rId8"/>
    <p:sldId id="279" r:id="rId9"/>
    <p:sldId id="258" r:id="rId10"/>
    <p:sldId id="274" r:id="rId11"/>
    <p:sldId id="260" r:id="rId12"/>
    <p:sldId id="261" r:id="rId13"/>
    <p:sldId id="284" r:id="rId14"/>
    <p:sldId id="285" r:id="rId15"/>
    <p:sldId id="286" r:id="rId16"/>
    <p:sldId id="315" r:id="rId17"/>
    <p:sldId id="288" r:id="rId18"/>
    <p:sldId id="289" r:id="rId19"/>
    <p:sldId id="309" r:id="rId20"/>
    <p:sldId id="310" r:id="rId21"/>
    <p:sldId id="311" r:id="rId22"/>
    <p:sldId id="312" r:id="rId23"/>
    <p:sldId id="313" r:id="rId24"/>
    <p:sldId id="290" r:id="rId25"/>
    <p:sldId id="291" r:id="rId26"/>
    <p:sldId id="292" r:id="rId27"/>
    <p:sldId id="293" r:id="rId28"/>
    <p:sldId id="294" r:id="rId29"/>
    <p:sldId id="275" r:id="rId30"/>
    <p:sldId id="262" r:id="rId31"/>
    <p:sldId id="263" r:id="rId32"/>
    <p:sldId id="265" r:id="rId33"/>
    <p:sldId id="295" r:id="rId34"/>
    <p:sldId id="264" r:id="rId35"/>
    <p:sldId id="308" r:id="rId36"/>
    <p:sldId id="296" r:id="rId37"/>
    <p:sldId id="26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F35D-BBA6-402B-BEBB-4665B7AA20F1}" type="datetimeFigureOut">
              <a:rPr lang="ru-RU" smtClean="0"/>
              <a:pPr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5DD3-DED3-4E93-A79F-DEC5876D3C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0;&#1082;&#1074;&#1072;&#1088;&#1080;&#1091;&#1084;%20-%20&#1057;&#1083;&#1072;&#1074;&#1085;&#1086;&#1077;%20&#1052;&#1086;&#1088;&#1077;%20&#1057;&#1074;&#1103;&#1097;&#1077;&#1085;&#1085;&#1099;&#1081;%20&#1041;&#1072;&#1081;&#1082;&#1072;&#108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3;&#1072;&#1081;&#1082;&#1072;&#1083;\&#1080;&#1085;&#1090;&#1077;&#1075;&#1088;&#1080;&#1088;&#1086;&#1074;&#1072;&#1085;&#1085;&#1099;&#1081;%20&#1091;&#1088;&#1086;&#1082;\&#1096;&#1091;&#1084;%20&#1084;&#1086;&#1088;&#1103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3;&#1072;&#1081;&#1082;&#1072;&#1083;\&#1080;&#1085;&#1090;&#1077;&#1075;&#1088;&#1080;&#1088;&#1086;&#1074;&#1072;&#1085;&#1085;&#1099;&#1081;%20&#1091;&#1088;&#1086;&#1082;\&#1042;&#1099;&#1089;&#1086;&#1094;&#1082;&#1080;&#1081;%20&#1075;&#1080;&#1084;&#1085;&#1072;&#1089;&#1090;&#1080;&#1082;&#1072;.mp3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ea.irk.ru/foto6/00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forumishka.net/attachments/dostoprimechatelnosti-rossii/14248d1300141632-ozero-baikal-i-pribaikale-967494-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7087" cy="6858000"/>
          </a:xfrm>
          <a:prstGeom prst="rect">
            <a:avLst/>
          </a:prstGeom>
          <a:noFill/>
        </p:spPr>
      </p:pic>
      <p:pic>
        <p:nvPicPr>
          <p:cNvPr id="7" name="Аквариум - Славное Море Священный Байк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8522163"/>
              </p:ext>
            </p:extLst>
          </p:nvPr>
        </p:nvGraphicFramePr>
        <p:xfrm>
          <a:off x="179512" y="2420888"/>
          <a:ext cx="8892480" cy="18879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2832"/>
                <a:gridCol w="592832"/>
                <a:gridCol w="592832"/>
                <a:gridCol w="592832"/>
                <a:gridCol w="592832"/>
                <a:gridCol w="592832"/>
                <a:gridCol w="475456"/>
                <a:gridCol w="864096"/>
                <a:gridCol w="438944"/>
                <a:gridCol w="592832"/>
                <a:gridCol w="592832"/>
                <a:gridCol w="592832"/>
                <a:gridCol w="592832"/>
                <a:gridCol w="592832"/>
                <a:gridCol w="592832"/>
              </a:tblGrid>
              <a:tr h="943992"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-0.5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7.7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7.7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Нельзя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7.7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1600" b="0" i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992"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352" y="3573016"/>
            <a:ext cx="895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    А    М    А     Н      С    К    И       Й     К    А    М    Е     Н   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5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ШАМАНСКИЙ КАМЕНЬ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72066" y="5495925"/>
            <a:ext cx="4286248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dirty="0" smtClean="0">
                <a:latin typeface="+mj-lt"/>
                <a:ea typeface="+mj-ea"/>
                <a:cs typeface="+mj-cs"/>
              </a:rPr>
              <a:t>И.Д.</a:t>
            </a: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черский</a:t>
            </a:r>
            <a:endParaRPr kumimoji="0" lang="ru-RU" sz="4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Богдан\Рабочий стол\Новая папка\я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557" y="404664"/>
            <a:ext cx="3460637" cy="4810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Легенда Байкала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4824536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Существует легенда, что у батюшки Байкала было 336 рек-сыновей и одна дочь Ангара, все они втекали в отца, дабы пополнять ее воды. Но вот его дочь полюбила реку Енисей и стала выносить воды своего отца любимому. В ответ на это отец Байкал кинул в свою дочь огромный кусок скалы и проклял ее. Эта скала, называемая Шаман-камень, находится у истока Ангары и считается ее началом.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8130" name="Picture 2" descr="http://im0-tub.yandex.net/i?id=174467885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635896" cy="2448667"/>
          </a:xfrm>
          <a:prstGeom prst="rect">
            <a:avLst/>
          </a:prstGeom>
          <a:noFill/>
        </p:spPr>
      </p:pic>
      <p:pic>
        <p:nvPicPr>
          <p:cNvPr id="48132" name="Picture 4" descr="http://im8-tub.yandex.net/i?id=66606972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600400" cy="271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КЛИМАТ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Средняя температура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      января </a:t>
            </a:r>
            <a:r>
              <a:rPr lang="ru-RU" sz="4000" dirty="0"/>
              <a:t>-17 °С, июля +16 °С</a:t>
            </a:r>
            <a:r>
              <a:rPr lang="ru-RU" sz="4000" dirty="0" smtClean="0"/>
              <a:t>,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/>
              <a:t>осадков от 200 до 900 мм.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5168" y="486916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Высчитайте годовую амплитуду колебания температур на Байкале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3250" name="Picture 2" descr="http://dreamworlds.ru/uploads/posts/2013-08/thumbs/1377186824_1304568893_1301523373_face_question_mark.jpg"/>
          <p:cNvPicPr>
            <a:picLocks noChangeAspect="1" noChangeArrowheads="1"/>
          </p:cNvPicPr>
          <p:nvPr/>
        </p:nvPicPr>
        <p:blipFill>
          <a:blip r:embed="rId2" cstate="print"/>
          <a:srcRect l="21422" r="16225"/>
          <a:stretch>
            <a:fillRect/>
          </a:stretch>
        </p:blipFill>
        <p:spPr bwMode="auto">
          <a:xfrm>
            <a:off x="179512" y="4077072"/>
            <a:ext cx="1224136" cy="1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Байкальские ветры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5112568" cy="532859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  Особые черты климата обусловлены байкальскими ветрами, которые имеют собственные названия:</a:t>
            </a:r>
          </a:p>
          <a:p>
            <a:pPr algn="just"/>
            <a:r>
              <a:rPr lang="ru-RU" sz="9600" i="1" u="sng" dirty="0" smtClean="0">
                <a:solidFill>
                  <a:srgbClr val="002060"/>
                </a:solidFill>
              </a:rPr>
              <a:t>Баргузин</a:t>
            </a:r>
            <a:r>
              <a:rPr lang="ru-RU" sz="9600" dirty="0" smtClean="0">
                <a:solidFill>
                  <a:srgbClr val="002060"/>
                </a:solidFill>
              </a:rPr>
              <a:t> – мощный восточный ветер;</a:t>
            </a:r>
          </a:p>
          <a:p>
            <a:pPr algn="just"/>
            <a:r>
              <a:rPr lang="ru-RU" sz="9600" i="1" u="sng" dirty="0" smtClean="0">
                <a:solidFill>
                  <a:srgbClr val="002060"/>
                </a:solidFill>
              </a:rPr>
              <a:t>Сарма</a:t>
            </a:r>
            <a:r>
              <a:rPr lang="ru-RU" sz="9600" dirty="0" smtClean="0">
                <a:solidFill>
                  <a:srgbClr val="002060"/>
                </a:solidFill>
              </a:rPr>
              <a:t> – самый сильный ветер на озере из долины реки Сарма;</a:t>
            </a:r>
          </a:p>
          <a:p>
            <a:pPr algn="just"/>
            <a:r>
              <a:rPr lang="ru-RU" sz="9600" i="1" u="sng" dirty="0" smtClean="0">
                <a:solidFill>
                  <a:srgbClr val="002060"/>
                </a:solidFill>
              </a:rPr>
              <a:t>Верховик</a:t>
            </a:r>
            <a:r>
              <a:rPr lang="ru-RU" sz="9600" dirty="0" smtClean="0">
                <a:solidFill>
                  <a:srgbClr val="002060"/>
                </a:solidFill>
              </a:rPr>
              <a:t> – северный ветер, дующий из долины реки Верхняя Ангара вдоль озера с севера на юг;</a:t>
            </a:r>
          </a:p>
          <a:p>
            <a:pPr algn="just"/>
            <a:r>
              <a:rPr lang="ru-RU" sz="9600" i="1" u="sng" dirty="0" smtClean="0">
                <a:solidFill>
                  <a:srgbClr val="002060"/>
                </a:solidFill>
              </a:rPr>
              <a:t>Куптук</a:t>
            </a:r>
            <a:r>
              <a:rPr lang="ru-RU" sz="9600" dirty="0" smtClean="0">
                <a:solidFill>
                  <a:srgbClr val="002060"/>
                </a:solidFill>
              </a:rPr>
              <a:t> – ветер, дующий с южной оконечности Байкала вдоль всего озера.</a:t>
            </a:r>
          </a:p>
          <a:p>
            <a:pPr algn="just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Эти ветры часто создают штормы на Байкале.</a:t>
            </a:r>
          </a:p>
          <a:p>
            <a:endParaRPr lang="ru-RU" dirty="0"/>
          </a:p>
        </p:txBody>
      </p:sp>
      <p:pic>
        <p:nvPicPr>
          <p:cNvPr id="33794" name="Picture 2" descr="http://im5-tub.yandex.net/i?id=123152989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600400" cy="2400266"/>
          </a:xfrm>
          <a:prstGeom prst="rect">
            <a:avLst/>
          </a:prstGeom>
          <a:noFill/>
        </p:spPr>
      </p:pic>
      <p:pic>
        <p:nvPicPr>
          <p:cNvPr id="33796" name="Picture 4" descr="http://im0-tub.yandex.net/i?id=39092056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677001" cy="2304256"/>
          </a:xfrm>
          <a:prstGeom prst="rect">
            <a:avLst/>
          </a:prstGeom>
          <a:noFill/>
        </p:spPr>
      </p:pic>
      <p:pic>
        <p:nvPicPr>
          <p:cNvPr id="8" name="шум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7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Богдан\Рабочий стол\Новая папка\ustilims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6087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Уникальность воды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mito.ru/upload/normal/irkutsk-voda_baykala_-_pitevaya_butilirovannaya_baykalskaya_voda_s_glubiny_500m__4083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7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Растительный и животный мир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4680520" cy="49251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По данным Лимнологического института Сибирского отделения РАН в озере 2630 видов растений и животных, 2</a:t>
            </a:r>
            <a:r>
              <a:rPr lang="en-GB" dirty="0" smtClean="0">
                <a:solidFill>
                  <a:srgbClr val="002060"/>
                </a:solidFill>
              </a:rPr>
              <a:t>/3 </a:t>
            </a:r>
            <a:r>
              <a:rPr lang="ru-RU" dirty="0" smtClean="0">
                <a:solidFill>
                  <a:srgbClr val="002060"/>
                </a:solidFill>
              </a:rPr>
              <a:t>из которых эндемики. Такое обилие органического мира объясняется большим количеством кислорода в воде.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://im2-tub.yandex.net/i?id=160794918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588990" cy="2392660"/>
          </a:xfrm>
          <a:prstGeom prst="rect">
            <a:avLst/>
          </a:prstGeom>
          <a:noFill/>
        </p:spPr>
      </p:pic>
      <p:pic>
        <p:nvPicPr>
          <p:cNvPr id="34820" name="Picture 4" descr="http://im4-tub.yandex.net/i?id=109680678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821" y="4149080"/>
            <a:ext cx="363713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52400"/>
            <a:ext cx="6135688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b="1" dirty="0" smtClean="0">
                <a:solidFill>
                  <a:srgbClr val="002060"/>
                </a:solidFill>
              </a:rPr>
              <a:t>   </a:t>
            </a:r>
            <a:r>
              <a:rPr kumimoji="1" lang="ru-RU" sz="2400" b="1" dirty="0" smtClean="0">
                <a:solidFill>
                  <a:srgbClr val="002060"/>
                </a:solidFill>
              </a:rPr>
              <a:t>В глубине вод Байкала обитают много жителей разных «сословий»: рачки, рыбы, моллюски и др. На поверхности живут красивые, красочные рыбы, а в глубине под водой обитают жители со специальными приспособлениями для выживания. Многих рыб, живущих в озере люди употребляют в качестве пищи, например: окунь, омуль, хариус.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95850"/>
            <a:ext cx="2819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43388"/>
            <a:ext cx="2667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p1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803775"/>
            <a:ext cx="26511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p1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317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Рыба в вод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20399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Байкал 0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8600"/>
            <a:ext cx="20367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7772400" cy="1470025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Озеро Байкал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514600"/>
            <a:ext cx="3429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Вокруг Байкала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растёт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огромное количество самых разнообразных растений. </a:t>
            </a:r>
          </a:p>
        </p:txBody>
      </p:sp>
      <p:pic>
        <p:nvPicPr>
          <p:cNvPr id="27652" name="Picture 4" descr="Байкал 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638" y="4586288"/>
            <a:ext cx="3027362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Байкал 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428868"/>
            <a:ext cx="302736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Байкал 0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33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Байкал 0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665663"/>
            <a:ext cx="28194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Байкал 1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909888"/>
            <a:ext cx="24177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Байкал 1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27987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Байкал 1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28600"/>
            <a:ext cx="27987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Байкал 1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62038"/>
            <a:ext cx="26463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2133600"/>
            <a:ext cx="4953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000" b="1" dirty="0">
                <a:solidFill>
                  <a:srgbClr val="002060"/>
                </a:solidFill>
              </a:rPr>
              <a:t>Лес невозможно представить без многообразия птиц. Одни, живут оседло, другие прилетают на зиму или лето, третьи, останавливаются для отдыха, чтобы затем продолжить свой нелегкий путь к местам зимовок или гнездовий. На Байкале встречаются весьма редкие птицы, внесённые в список Красной книги: степной орёл, беркут, </a:t>
            </a:r>
            <a:r>
              <a:rPr kumimoji="1" lang="ru-RU" sz="2000" b="1" dirty="0" err="1">
                <a:solidFill>
                  <a:srgbClr val="002060"/>
                </a:solidFill>
              </a:rPr>
              <a:t>орлан-долгохвост</a:t>
            </a:r>
            <a:r>
              <a:rPr kumimoji="1" lang="ru-RU" sz="2000" b="1" dirty="0">
                <a:solidFill>
                  <a:srgbClr val="002060"/>
                </a:solidFill>
              </a:rPr>
              <a:t>, </a:t>
            </a:r>
            <a:r>
              <a:rPr kumimoji="1" lang="ru-RU" sz="2000" b="1" dirty="0" err="1">
                <a:solidFill>
                  <a:srgbClr val="002060"/>
                </a:solidFill>
              </a:rPr>
              <a:t>пискулька</a:t>
            </a:r>
            <a:r>
              <a:rPr kumimoji="1" lang="ru-RU" sz="2000" b="1" dirty="0">
                <a:solidFill>
                  <a:srgbClr val="002060"/>
                </a:solidFill>
              </a:rPr>
              <a:t>, сапсан, скопа и др. Из отряда сов встречаются болотная и ушастая, ястребиная, величественный филин и др.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0"/>
            <a:ext cx="29718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19400"/>
            <a:ext cx="273367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838200"/>
            <a:ext cx="31146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чайки-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0"/>
            <a:ext cx="22669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Журавл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0"/>
            <a:ext cx="38957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90600" y="2041525"/>
            <a:ext cx="7924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sz="2000" b="1" dirty="0">
                <a:solidFill>
                  <a:srgbClr val="002060"/>
                </a:solidFill>
              </a:rPr>
              <a:t>Разнообразен и интересен животный мир Байкала. На заповедных тропах </a:t>
            </a:r>
            <a:r>
              <a:rPr kumimoji="1" lang="ru-RU" sz="2000" b="1" dirty="0" err="1">
                <a:solidFill>
                  <a:srgbClr val="002060"/>
                </a:solidFill>
              </a:rPr>
              <a:t>Хамар-Дабана</a:t>
            </a:r>
            <a:r>
              <a:rPr kumimoji="1" lang="ru-RU" sz="2000" b="1" dirty="0">
                <a:solidFill>
                  <a:srgbClr val="002060"/>
                </a:solidFill>
              </a:rPr>
              <a:t> могут встретиться могучий лось, изящная косуля, кабарга, клыкастый кабан. Обычен и хозяин тайги бурый медведь. По берегам Байкала оставляют свои следы выдра и норка. В лесной чаще можно встретить пробегающую бурозубку или мышь. С наступлением сумерек бесшумно покидают свои убежища летучие мыши.</a:t>
            </a:r>
          </a:p>
        </p:txBody>
      </p:sp>
      <p:pic>
        <p:nvPicPr>
          <p:cNvPr id="19461" name="Picture 5" descr="b_02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g_039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k_005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k_006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24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k_109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l_110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8632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m_515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46482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r000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981575"/>
            <a:ext cx="2857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z_003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44958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собол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4876800"/>
            <a:ext cx="1911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3251200"/>
            <a:ext cx="8839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2400" b="1" dirty="0">
                <a:solidFill>
                  <a:srgbClr val="002060"/>
                </a:solidFill>
              </a:rPr>
              <a:t>Насекомые являются наиболее многочисленной группой. Их можно встретить в воздухе, на земле, в воде и в почве. Из опасных вредителей древостоя встречаются сибирский шелкопряд, ивовая волнянка и другие, массовое размножение которых может привести к частичному или полному усыханию лесных массивов. В системе лесной жизни обитают насекомые-санитары, личинки падальных мух и другие.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334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"/>
            <a:ext cx="2895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Голомянка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92514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Наиболее интересна в Байкале живородящая рыба голомянка, тело которой содержит до 30% жира. Она удивляет биологов ежедневными кормовыми миграциями из глубин на мелководье.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://im8-tub.yandex.net/i?id=196593108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577625" cy="1942560"/>
          </a:xfrm>
          <a:prstGeom prst="rect">
            <a:avLst/>
          </a:prstGeom>
          <a:noFill/>
        </p:spPr>
      </p:pic>
      <p:pic>
        <p:nvPicPr>
          <p:cNvPr id="35844" name="Picture 4" descr="http://im0-tub.yandex.net/i?id=104560300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2507728" cy="1872208"/>
          </a:xfrm>
          <a:prstGeom prst="rect">
            <a:avLst/>
          </a:prstGeom>
          <a:noFill/>
        </p:spPr>
      </p:pic>
      <p:pic>
        <p:nvPicPr>
          <p:cNvPr id="35846" name="Picture 6" descr="http://im3-tub.yandex.net/i?id=85468210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653136"/>
            <a:ext cx="2520280" cy="189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Рачок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э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пишура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Этот рачок составляет 80% биомассы зоопланктона озера и является важнейшим звеном в пищевой цепи водоема. Он выполняет функцию фильтра.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://im4-tub.yandex.net/i?id=128727113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81218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Байкальская нерпа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Один из трех пресноводных тюленей мира. Эти животные очень любопытны, часто подплывают к судам и долго на них смотрят.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://im4-tub.yandex.net/i?id=81366038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601" y="1412776"/>
            <a:ext cx="2886863" cy="2160240"/>
          </a:xfrm>
          <a:prstGeom prst="rect">
            <a:avLst/>
          </a:prstGeom>
          <a:noFill/>
        </p:spPr>
      </p:pic>
      <p:pic>
        <p:nvPicPr>
          <p:cNvPr id="37892" name="Picture 4" descr="http://im5-tub.yandex.net/i?id=43966835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2916322" cy="1944216"/>
          </a:xfrm>
          <a:prstGeom prst="rect">
            <a:avLst/>
          </a:prstGeom>
          <a:noFill/>
        </p:spPr>
      </p:pic>
      <p:pic>
        <p:nvPicPr>
          <p:cNvPr id="37894" name="Picture 6" descr="http://im7-tub.yandex.net/i?id=26726240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25144"/>
            <a:ext cx="2600247" cy="193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Хариус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Одна из самых пестрых и красивых рыб России. Вес его достигает от 500 до 1500 грамм. Обитает не только в озере, но и реках Сибири.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://im4-tub.yandex.net/i?id=8054779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2900920" cy="1817912"/>
          </a:xfrm>
          <a:prstGeom prst="rect">
            <a:avLst/>
          </a:prstGeom>
          <a:noFill/>
        </p:spPr>
      </p:pic>
      <p:pic>
        <p:nvPicPr>
          <p:cNvPr id="38916" name="Picture 4" descr="http://im4-tub.yandex.net/i?id=493852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2592288" cy="2093320"/>
          </a:xfrm>
          <a:prstGeom prst="rect">
            <a:avLst/>
          </a:prstGeom>
          <a:noFill/>
        </p:spPr>
      </p:pic>
      <p:pic>
        <p:nvPicPr>
          <p:cNvPr id="38918" name="Picture 6" descr="http://im0-tub.yandex.net/i?id=70372444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28281"/>
            <a:ext cx="2736304" cy="231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Омуль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Крупная промысловая рыба весом до 3 кг. Питается крупными придонными ракообразными, молодью рыб и мелким зоопланктоном.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://im6-tub.yandex.net/i?id=7745198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478" y="1484784"/>
            <a:ext cx="2771986" cy="2088232"/>
          </a:xfrm>
          <a:prstGeom prst="rect">
            <a:avLst/>
          </a:prstGeom>
          <a:noFill/>
        </p:spPr>
      </p:pic>
      <p:pic>
        <p:nvPicPr>
          <p:cNvPr id="39940" name="Picture 4" descr="http://im8-tub.yandex.net/i?id=106037808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0" y="3140968"/>
            <a:ext cx="2916324" cy="1944216"/>
          </a:xfrm>
          <a:prstGeom prst="rect">
            <a:avLst/>
          </a:prstGeom>
          <a:noFill/>
        </p:spPr>
      </p:pic>
      <p:pic>
        <p:nvPicPr>
          <p:cNvPr id="39942" name="Picture 6" descr="http://im8-tub.yandex.net/i?id=41553006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653136"/>
            <a:ext cx="2708206" cy="202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8508769"/>
              </p:ext>
            </p:extLst>
          </p:nvPr>
        </p:nvGraphicFramePr>
        <p:xfrm>
          <a:off x="2555776" y="836712"/>
          <a:ext cx="4104455" cy="5868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20078"/>
                <a:gridCol w="648072"/>
                <a:gridCol w="720080"/>
                <a:gridCol w="648072"/>
                <a:gridCol w="648072"/>
                <a:gridCol w="720081"/>
              </a:tblGrid>
              <a:tr h="586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8959237"/>
              </p:ext>
            </p:extLst>
          </p:nvPr>
        </p:nvGraphicFramePr>
        <p:xfrm>
          <a:off x="1907704" y="1484784"/>
          <a:ext cx="6095997" cy="5817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8072"/>
                <a:gridCol w="720080"/>
                <a:gridCol w="663847"/>
                <a:gridCol w="704305"/>
                <a:gridCol w="650361"/>
                <a:gridCol w="645783"/>
                <a:gridCol w="708883"/>
                <a:gridCol w="677333"/>
                <a:gridCol w="677333"/>
              </a:tblGrid>
              <a:tr h="5817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705262"/>
              </p:ext>
            </p:extLst>
          </p:nvPr>
        </p:nvGraphicFramePr>
        <p:xfrm>
          <a:off x="2555776" y="2132856"/>
          <a:ext cx="4782882" cy="5760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20080"/>
                <a:gridCol w="648072"/>
                <a:gridCol w="720080"/>
                <a:gridCol w="648072"/>
                <a:gridCol w="648072"/>
                <a:gridCol w="720080"/>
                <a:gridCol w="678426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0556182"/>
              </p:ext>
            </p:extLst>
          </p:nvPr>
        </p:nvGraphicFramePr>
        <p:xfrm>
          <a:off x="539552" y="2780928"/>
          <a:ext cx="4799855" cy="5868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8072"/>
                <a:gridCol w="648072"/>
                <a:gridCol w="720080"/>
                <a:gridCol w="720080"/>
                <a:gridCol w="648072"/>
                <a:gridCol w="720080"/>
                <a:gridCol w="695399"/>
              </a:tblGrid>
              <a:tr h="586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415606"/>
              </p:ext>
            </p:extLst>
          </p:nvPr>
        </p:nvGraphicFramePr>
        <p:xfrm>
          <a:off x="1802578" y="3429000"/>
          <a:ext cx="4222175" cy="5760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53198"/>
                <a:gridCol w="720080"/>
                <a:gridCol w="648072"/>
                <a:gridCol w="720080"/>
                <a:gridCol w="720080"/>
                <a:gridCol w="660665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7784" y="81617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   О    Д    У    Л   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146250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     И    С    Л    И    Т    Е    Л    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209663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Д    Е    Л     И   М   О    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217" y="270892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   А   С    Ш  Т    А   Б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335699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К     О   Р    Е   Н    Ь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8535" y="832248"/>
            <a:ext cx="648072" cy="3188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3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http://smotra.ru/data/img/users_imgs/10985/sm_users_img-7468.jpg"/>
          <p:cNvPicPr>
            <a:picLocks noChangeAspect="1" noChangeArrowheads="1"/>
          </p:cNvPicPr>
          <p:nvPr/>
        </p:nvPicPr>
        <p:blipFill>
          <a:blip r:embed="rId2" cstate="print"/>
          <a:srcRect t="3936"/>
          <a:stretch>
            <a:fillRect/>
          </a:stretch>
        </p:blipFill>
        <p:spPr bwMode="auto">
          <a:xfrm>
            <a:off x="-1" y="-171400"/>
            <a:ext cx="9313035" cy="7029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712" y="2551837"/>
            <a:ext cx="73445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Байкал – чудо </a:t>
            </a:r>
          </a:p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 всех отношениях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огдан\Рабочий стол\Новая папка\осё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Богдан\Рабочий стол\Точечный рисунок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Богдан\Рабочий стол\Новая папка\кука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8234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</a:rPr>
              <a:t>Сколько островов на Байкале? </a:t>
            </a:r>
            <a:endParaRPr lang="ru-RU" sz="4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996952"/>
            <a:ext cx="7082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Comic Sans MS" pitchFamily="66" charset="0"/>
              </a:rPr>
              <a:t>х</a:t>
            </a:r>
            <a: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  <a:t>² – 60х+900 = 0 </a:t>
            </a:r>
            <a:r>
              <a:rPr lang="ru-RU" dirty="0" smtClean="0"/>
              <a:t>      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5679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Об этом вы узнаете, решив квадратное уравнение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Богдан\Рабочий стол\Новая папка\lake-baikal-l50f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1428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Остров </a:t>
            </a:r>
            <a:r>
              <a:rPr lang="ru-RU" dirty="0" err="1" smtClean="0">
                <a:solidFill>
                  <a:srgbClr val="C00000"/>
                </a:solidFill>
              </a:rPr>
              <a:t>Ольхон</a:t>
            </a:r>
            <a:r>
              <a:rPr lang="ru-RU" dirty="0" smtClean="0">
                <a:solidFill>
                  <a:srgbClr val="C00000"/>
                </a:solidFill>
              </a:rPr>
              <a:t> – самый большой на озере. Его площадь составляет 726 кв. км. Длина – 71 км, ширина 12 км. С северо-западным берегом образует Малое море и пролив </a:t>
            </a:r>
            <a:r>
              <a:rPr lang="ru-RU" dirty="0" err="1" smtClean="0">
                <a:solidFill>
                  <a:srgbClr val="C00000"/>
                </a:solidFill>
              </a:rPr>
              <a:t>Ольхонские</a:t>
            </a:r>
            <a:r>
              <a:rPr lang="ru-RU" dirty="0" smtClean="0">
                <a:solidFill>
                  <a:srgbClr val="C00000"/>
                </a:solidFill>
              </a:rPr>
              <a:t> ворота. Недалеко от внешней стороны острова – глубочайшее место Байкала (1642 м).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с рабочего стола\картинки\73091979_greeting_cards_bi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2857500" cy="3952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500042"/>
            <a:ext cx="4655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AN97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348035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ысоцкий гимнаст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00364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Экологические проблемы Байкала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Байкал – уникальное озеро, но как и у любого природного объекта у него есть свои экологические проблемы. В 1996 году озеро было внесено в Список объектов Всемирного значения ЮНЕСКО.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im2-tub.yandex.net/i?id=58375728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818937" cy="2484927"/>
          </a:xfrm>
          <a:prstGeom prst="rect">
            <a:avLst/>
          </a:prstGeom>
          <a:noFill/>
        </p:spPr>
      </p:pic>
      <p:pic>
        <p:nvPicPr>
          <p:cNvPr id="40964" name="Picture 4" descr="http://im4-tub.yandex.net/i?id=93881998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816424" cy="2493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Байкальский целлюлозо - бумажный комбинат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Байкальский Целлюлозно-бумажный комбинат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1966 году начал действовать БЦБК. В результате чего начали деградировать прилегающие территории озера. Отмечается суховершинность и усыхание тайги. В сентябре 2008 года введена замкнутая система водооборота, но она вскоре сломалась. 30 января 2010 года комбинат был закрыт, но уже восстановил свою работу в августе того же года.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://im7-tub.yandex.net/i?id=678944-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504385" cy="2304256"/>
          </a:xfrm>
          <a:prstGeom prst="rect">
            <a:avLst/>
          </a:prstGeom>
          <a:noFill/>
        </p:spPr>
      </p:pic>
      <p:pic>
        <p:nvPicPr>
          <p:cNvPr id="41988" name="Picture 4" descr="http://im5-tub.yandex.net/i?id=93291842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419872" cy="2296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Байкал как водохранилище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1956 году озеро использовалось в гидроэнергетике. Оно стало составной частью Иркутского водохранилища. В результате уровень воды поднялся почти на 1 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3010" name="Picture 2" descr="http://im4-tub.yandex.net/i?id=9634124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312368" cy="2489987"/>
          </a:xfrm>
          <a:prstGeom prst="rect">
            <a:avLst/>
          </a:prstGeom>
          <a:noFill/>
        </p:spPr>
      </p:pic>
      <p:pic>
        <p:nvPicPr>
          <p:cNvPr id="43012" name="Picture 4" descr="http://im4-tub.yandex.net/i?id=237951310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54405"/>
            <a:ext cx="3312368" cy="222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План изучения озера:</a:t>
            </a:r>
          </a:p>
          <a:p>
            <a:pPr lvl="0"/>
            <a:r>
              <a:rPr lang="ru-RU" sz="4000" dirty="0" smtClean="0"/>
              <a:t>1. Географическое положение</a:t>
            </a:r>
          </a:p>
          <a:p>
            <a:pPr lvl="0"/>
            <a:r>
              <a:rPr lang="ru-RU" sz="4000" dirty="0" smtClean="0"/>
              <a:t>2. История открытия</a:t>
            </a:r>
          </a:p>
          <a:p>
            <a:pPr lvl="0"/>
            <a:r>
              <a:rPr lang="ru-RU" sz="4000" dirty="0" smtClean="0"/>
              <a:t>3. Геологическая история</a:t>
            </a:r>
          </a:p>
          <a:p>
            <a:pPr lvl="0"/>
            <a:r>
              <a:rPr lang="ru-RU" sz="4000" dirty="0" smtClean="0"/>
              <a:t>4. Климат</a:t>
            </a:r>
          </a:p>
          <a:p>
            <a:pPr lvl="0"/>
            <a:r>
              <a:rPr lang="ru-RU" sz="4000" dirty="0" smtClean="0"/>
              <a:t>5. Уникальность воды</a:t>
            </a:r>
          </a:p>
          <a:p>
            <a:pPr lvl="0"/>
            <a:r>
              <a:rPr lang="ru-RU" sz="4000" dirty="0" smtClean="0"/>
              <a:t>6. Органический мир</a:t>
            </a:r>
          </a:p>
          <a:p>
            <a:pPr lvl="0"/>
            <a:r>
              <a:rPr lang="ru-RU" sz="4000" dirty="0" smtClean="0"/>
              <a:t>7. Экологические проблемы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Восточный нефтепровод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680520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Компания «Транснефть» ведет строительство нефтепровода «Восточная Сибирь – Тихий океан», проходящего в районе Байкала. В итоге при разливе нефти пострадала бы вся уникальная экосистема озера. В Иркутске 18 марта 2006 года состоялся митинг против строительства нефтепровода. В результате В. В. Путин 26 апреля 2006 года запретил этот проект. В данное время нефтепровод строят  за пределами водосбора Байкала.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://im8-tub.yandex.net/i?id=10463272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240360" cy="2435709"/>
          </a:xfrm>
          <a:prstGeom prst="rect">
            <a:avLst/>
          </a:prstGeom>
          <a:noFill/>
        </p:spPr>
      </p:pic>
      <p:pic>
        <p:nvPicPr>
          <p:cNvPr id="44036" name="Picture 4" descr="http://im5-tub.yandex.net/i?id=110132765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168352" cy="23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Мусор на озере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Кроме промышленных предприятий озеро загрязняется бытовым мусором. Регулярно проходят рейды по его уборке, но к сожалению меньше его не становится.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://im3-tub.yandex.net/i?id=90671706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502" y="1329002"/>
            <a:ext cx="2784978" cy="2244014"/>
          </a:xfrm>
          <a:prstGeom prst="rect">
            <a:avLst/>
          </a:prstGeom>
          <a:noFill/>
        </p:spPr>
      </p:pic>
      <p:pic>
        <p:nvPicPr>
          <p:cNvPr id="45060" name="Picture 4" descr="http://im4-tub.yandex.net/i?id=9338886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440" y="2974230"/>
            <a:ext cx="3006928" cy="2038946"/>
          </a:xfrm>
          <a:prstGeom prst="rect">
            <a:avLst/>
          </a:prstGeom>
          <a:noFill/>
        </p:spPr>
      </p:pic>
      <p:pic>
        <p:nvPicPr>
          <p:cNvPr id="45064" name="Picture 8" descr="http://im3-tub.yandex.net/i?id=138063654-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81128"/>
            <a:ext cx="2916832" cy="193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Организации, изучающие и охраняющие Байкал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Прибайкальский национальный парк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Байкальская экологическая волна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Байкальский исследовательский центр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Гринпис России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Богдан\Рабочий стол\Новая папк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439396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Туризм на Байкале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752528" cy="52565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Байкал привлекает туристов со всей планеты. В 70 км от Иркутска располагается п. Листвянка – самое популярное место туризма на Байкале. Отсюда берет начало большинство круизов по озеру.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На различных участках вокруг озера проходит Большая Байкальская Тропа.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На восточном берегу особой популярностью пользуется Баргузинский залив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7106" name="Picture 2" descr="http://im0-tub.yandex.net/i?id=57957382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2252077" cy="1728338"/>
          </a:xfrm>
          <a:prstGeom prst="rect">
            <a:avLst/>
          </a:prstGeom>
          <a:noFill/>
        </p:spPr>
      </p:pic>
      <p:pic>
        <p:nvPicPr>
          <p:cNvPr id="47108" name="Picture 4" descr="http://im0-tub.yandex.net/i?id=8446814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928934"/>
            <a:ext cx="2319076" cy="1743200"/>
          </a:xfrm>
          <a:prstGeom prst="rect">
            <a:avLst/>
          </a:prstGeom>
          <a:noFill/>
        </p:spPr>
      </p:pic>
      <p:pic>
        <p:nvPicPr>
          <p:cNvPr id="6" name="Picture 2" descr="C:\Documents and Settings\Богдан\Рабочий стол\Новая папка\ekskursionnye_tury_bayk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714884"/>
            <a:ext cx="2643175" cy="1982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Чего категорически нельзя делать на Байкале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9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1. Рубить, пилить и повреждать деревья, любые, независимо от размера.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2. Оставлять после себя мусор.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3. Если вы смогли дотащить сюда полную бутылку, то неужели надсадитесь нести ее, когда она стала пустой?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4. Разжигать костер там, где его никогда не было.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5. Украшать </a:t>
            </a:r>
            <a:r>
              <a:rPr lang="ru-RU" sz="2400" dirty="0" err="1" smtClean="0">
                <a:latin typeface="Comic Sans MS" pitchFamily="66" charset="0"/>
              </a:rPr>
              <a:t>кретинописью</a:t>
            </a:r>
            <a:r>
              <a:rPr lang="ru-RU" sz="2400" dirty="0" smtClean="0">
                <a:latin typeface="Comic Sans MS" pitchFamily="66" charset="0"/>
              </a:rPr>
              <a:t>, т.е. своими именами, названиями мест проживания и прочими безобразиями прибрежные скалы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6. Ловить рыбу браконьерскими способами.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7. Рвать цветы. Неужели они красивее мертвые?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8. Включать громко музыку. Да и тихо не включайте, послушайте лучше шелест листьев и плеск волн. Или вы не за этим сюда приехали?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332656"/>
            <a:ext cx="4437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ЗАКРЕПЛЕНИЕ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691680" y="1052736"/>
            <a:ext cx="5904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Ольхон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2. Рачок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эпишура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3. Баклан;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4. 544 реки;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5. Омуль;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6. Провал;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7. Соболь;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8. БЦБК;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9. Я.Черский;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10.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Баргузинский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заповедник;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11. 1637 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12. Шаманский камень;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13. 23000 км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14. 25 млн. лет;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2656"/>
            <a:ext cx="4437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ЗАКРЕПЛЕНИЕ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611560" y="980728"/>
            <a:ext cx="33843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Лес-плащ,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плотник-трава,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лиса-конь,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сани-нарзан,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тайга-камень,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рана-лимон,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соль-ком,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щур-мука,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хата-рис-укус,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сон-крот-стога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пенка-кран-сила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52736"/>
            <a:ext cx="2448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00FF"/>
                </a:solidFill>
              </a:rPr>
              <a:t>лещ,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плотва,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линь,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сазан,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таймень,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налим,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сом,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щука,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хариус,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сорога, </a:t>
            </a:r>
          </a:p>
          <a:p>
            <a:r>
              <a:rPr lang="ru-RU" sz="3200" i="1" dirty="0" smtClean="0">
                <a:solidFill>
                  <a:srgbClr val="0000FF"/>
                </a:solidFill>
              </a:rPr>
              <a:t>караси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kolyan.net/uploads/forum/thumbs/1252939856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-1" y="0"/>
            <a:ext cx="9272405" cy="685800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771800" y="404664"/>
            <a:ext cx="6372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Чиста, уникальна, прозрачна вода.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Безмолвна, но полная жизни тайга.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Шумит и волнуется бешеный вал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Таким мне запомнился древний Байкал.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Красавица дочь – Ангара удалая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Свой путь начинает из этого края,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 с нею три сотни речушек и рек.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Все устремили к Байкалу свой бег.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тревогой смотрю я в завтрашний день: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Будут ли жить там омуль, тюлень?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 сохранить заповедное озеро,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Чтоб его воды не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целлюлозило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Чтоб достоянием народа стал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Славное море – священный Байкал?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Байкал – уникальное озеро в мире!!!! Давайте беречь наши богатства для будующего поколения!!!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051720" y="77143"/>
            <a:ext cx="5688632" cy="6494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 Unicode MS" pitchFamily="34" charset="-128"/>
              </a:rPr>
              <a:t>1.Что такое озеро?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 Unicode MS" pitchFamily="34" charset="-128"/>
              </a:rPr>
              <a:t>2.Чем отличается озеро от моря 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 Unicode MS" pitchFamily="34" charset="-128"/>
              </a:rPr>
              <a:t>3.Какое самое большое озеро на Земле?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 Unicode MS" pitchFamily="34" charset="-128"/>
              </a:rPr>
              <a:t>4.Какое самое глубокое озеро на Земле 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 Unicode MS" pitchFamily="34" charset="-128"/>
              </a:rPr>
              <a:t>5.А как еще называют озеро Байкал в России?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ourier New" pitchFamily="49" charset="0"/>
              </a:rPr>
              <a:t>6.Какое количество мировых запасов пресной воды содержит озеро Байкал?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8131" name="Picture 3" descr="http://images.seemorgh.com/iContent2/Files/172481.jpg"/>
          <p:cNvPicPr>
            <a:picLocks noChangeAspect="1" noChangeArrowheads="1"/>
          </p:cNvPicPr>
          <p:nvPr/>
        </p:nvPicPr>
        <p:blipFill>
          <a:blip r:embed="rId2" cstate="print"/>
          <a:srcRect l="14948" t="15701" r="52121" b="-2059"/>
          <a:stretch>
            <a:fillRect/>
          </a:stretch>
        </p:blipFill>
        <p:spPr bwMode="auto">
          <a:xfrm>
            <a:off x="323528" y="0"/>
            <a:ext cx="1188640" cy="3168352"/>
          </a:xfrm>
          <a:prstGeom prst="rect">
            <a:avLst/>
          </a:prstGeom>
          <a:noFill/>
        </p:spPr>
      </p:pic>
      <p:pic>
        <p:nvPicPr>
          <p:cNvPr id="48133" name="Picture 5" descr="http://images.seemorgh.com/iContent2/Files/172481.jpg"/>
          <p:cNvPicPr>
            <a:picLocks noChangeAspect="1" noChangeArrowheads="1"/>
          </p:cNvPicPr>
          <p:nvPr/>
        </p:nvPicPr>
        <p:blipFill>
          <a:blip r:embed="rId2" cstate="print"/>
          <a:srcRect l="48358" r="13842"/>
          <a:stretch>
            <a:fillRect/>
          </a:stretch>
        </p:blipFill>
        <p:spPr bwMode="auto">
          <a:xfrm>
            <a:off x="7429225" y="3833664"/>
            <a:ext cx="171477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6" y="404664"/>
            <a:ext cx="61926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Байкал – жемчужина Сибири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Он уникален наш Байкал.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 нему, красивейшему в мире,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Стремятся все: и стар, и мал.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Чисты, прозрачны его воды,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 глубине им равных нет.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Такой вот памятник, природа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Произвела на белый свет.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триста речек шумных, быстрых,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Порожистых и озорных,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Несут потоки вод неистовых,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 уступов, падая, крутых.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Но лишь одна имеет право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расточительность добра –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Берет начало из Байкала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Стремительная Ангара.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2227" name="Picture 3" descr="http://im7-tub-ru.yandex.net/i?id=275148223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27534"/>
            <a:ext cx="2736304" cy="1832346"/>
          </a:xfrm>
          <a:prstGeom prst="rect">
            <a:avLst/>
          </a:prstGeom>
          <a:noFill/>
        </p:spPr>
      </p:pic>
      <p:pic>
        <p:nvPicPr>
          <p:cNvPr id="52229" name="Picture 5" descr="http://im6-tub-ru.yandex.net/i?id=782793583-6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12976"/>
            <a:ext cx="2289043" cy="1716782"/>
          </a:xfrm>
          <a:prstGeom prst="rect">
            <a:avLst/>
          </a:prstGeom>
          <a:noFill/>
        </p:spPr>
      </p:pic>
      <p:pic>
        <p:nvPicPr>
          <p:cNvPr id="52231" name="Picture 7" descr="http://im0-tub-ru.yandex.net/i?id=73145946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44824"/>
            <a:ext cx="2448271" cy="1610704"/>
          </a:xfrm>
          <a:prstGeom prst="rect">
            <a:avLst/>
          </a:prstGeom>
          <a:noFill/>
        </p:spPr>
      </p:pic>
      <p:pic>
        <p:nvPicPr>
          <p:cNvPr id="52233" name="Picture 9" descr="http://stat16.privet.ru/lr/090adf80581f1bf5bcd10b94fc6e434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1" y="188640"/>
            <a:ext cx="249371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Топонимика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3754760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Байгьал (якут) – большая глубокая вода;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Бай-Куль (тюрк) – богатое озеро;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Бэй-Хай (кит) – северное море;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Байгаал-Далай (монг) – богатый огонь</a:t>
            </a:r>
          </a:p>
          <a:p>
            <a:endParaRPr lang="ru-RU" dirty="0"/>
          </a:p>
        </p:txBody>
      </p:sp>
      <p:pic>
        <p:nvPicPr>
          <p:cNvPr id="15362" name="Picture 2" descr="Картинка 2 из 37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57276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Топонимика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4320480" cy="52565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Первые русские землепроходцы Сибири употребляли эвенкийское название «Ламу» (море). Со второй половины 17 века русские переходят на название принятое у бурят – Байгхэл. При этом они приспособили его к своему языку, заменив букву «г» на привычную «к». После этого озеро обрело свое современное звучание.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8" name="Picture 4" descr="http://im4-tub.yandex.net/i?id=31281149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734" y="1505568"/>
            <a:ext cx="4124754" cy="422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огдан\Рабочий стол\Новая папка\торо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5580112" y="2204864"/>
            <a:ext cx="93610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52120" y="2420888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+2,9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1545</Words>
  <Application>Microsoft Office PowerPoint</Application>
  <PresentationFormat>Экран (4:3)</PresentationFormat>
  <Paragraphs>178</Paragraphs>
  <Slides>48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Озеро Байкал</vt:lpstr>
      <vt:lpstr>Слайд 3</vt:lpstr>
      <vt:lpstr>Слайд 4</vt:lpstr>
      <vt:lpstr>Слайд 5</vt:lpstr>
      <vt:lpstr>Слайд 6</vt:lpstr>
      <vt:lpstr>Топонимика</vt:lpstr>
      <vt:lpstr>Топонимика</vt:lpstr>
      <vt:lpstr>Слайд 9</vt:lpstr>
      <vt:lpstr>Слайд 10</vt:lpstr>
      <vt:lpstr>ШАМАНСКИЙ КАМЕНЬ</vt:lpstr>
      <vt:lpstr>Слайд 12</vt:lpstr>
      <vt:lpstr>Легенда Байкала</vt:lpstr>
      <vt:lpstr>КЛИМАТ</vt:lpstr>
      <vt:lpstr>Байкальские ветры</vt:lpstr>
      <vt:lpstr>Слайд 16</vt:lpstr>
      <vt:lpstr>Слайд 17</vt:lpstr>
      <vt:lpstr>Растительный и животный мир</vt:lpstr>
      <vt:lpstr>Слайд 19</vt:lpstr>
      <vt:lpstr>Слайд 20</vt:lpstr>
      <vt:lpstr>Слайд 21</vt:lpstr>
      <vt:lpstr>Слайд 22</vt:lpstr>
      <vt:lpstr>Слайд 23</vt:lpstr>
      <vt:lpstr>Голомянка</vt:lpstr>
      <vt:lpstr>Рачок эпишура</vt:lpstr>
      <vt:lpstr>Байкальская нерпа</vt:lpstr>
      <vt:lpstr>Хариус</vt:lpstr>
      <vt:lpstr>Омуль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Экологические проблемы Байкала</vt:lpstr>
      <vt:lpstr>Байкальский целлюлозо - бумажный комбинат</vt:lpstr>
      <vt:lpstr>Байкальский Целлюлозно-бумажный комбинат</vt:lpstr>
      <vt:lpstr>Байкал как водохранилище</vt:lpstr>
      <vt:lpstr>Восточный нефтепровод</vt:lpstr>
      <vt:lpstr>Мусор на озере</vt:lpstr>
      <vt:lpstr>Организации, изучающие и охраняющие Байкал</vt:lpstr>
      <vt:lpstr>Туризм на Байкале</vt:lpstr>
      <vt:lpstr>Чего категорически нельзя делать на Байкале?</vt:lpstr>
      <vt:lpstr>Слайд 45</vt:lpstr>
      <vt:lpstr>Слайд 46</vt:lpstr>
      <vt:lpstr>Слайд 47</vt:lpstr>
      <vt:lpstr>Байкал – уникальное озеро в мире!!!! Давайте беречь наши богатства для будующего поколения!!!</vt:lpstr>
    </vt:vector>
  </TitlesOfParts>
  <Company>BLACK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</dc:title>
  <dc:creator>BLACK</dc:creator>
  <cp:lastModifiedBy>User</cp:lastModifiedBy>
  <cp:revision>64</cp:revision>
  <dcterms:created xsi:type="dcterms:W3CDTF">2010-01-19T16:54:23Z</dcterms:created>
  <dcterms:modified xsi:type="dcterms:W3CDTF">2014-04-03T10:08:52Z</dcterms:modified>
</cp:coreProperties>
</file>