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76" r:id="rId2"/>
    <p:sldId id="275" r:id="rId3"/>
    <p:sldId id="256" r:id="rId4"/>
    <p:sldId id="271" r:id="rId5"/>
    <p:sldId id="257" r:id="rId6"/>
    <p:sldId id="270" r:id="rId7"/>
    <p:sldId id="272" r:id="rId8"/>
    <p:sldId id="258" r:id="rId9"/>
    <p:sldId id="273" r:id="rId10"/>
    <p:sldId id="259" r:id="rId11"/>
    <p:sldId id="260" r:id="rId12"/>
    <p:sldId id="264" r:id="rId13"/>
    <p:sldId id="266" r:id="rId14"/>
    <p:sldId id="274" r:id="rId15"/>
    <p:sldId id="261" r:id="rId16"/>
    <p:sldId id="262" r:id="rId17"/>
    <p:sldId id="263" r:id="rId18"/>
    <p:sldId id="265" r:id="rId19"/>
    <p:sldId id="267" r:id="rId20"/>
    <p:sldId id="268" r:id="rId21"/>
    <p:sldId id="26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29BECE-2CAF-4D76-A33A-9DC0690CD024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D6FF17C-8A07-4F0D-8195-1E3336F6EF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82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FE613-719B-4AD2-BF5B-C1B3C5D5CA13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820919-89FC-43E6-89E1-51CD1AEB76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0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0069B7-0D27-4B61-9811-F172FF979490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1E1C6-5E65-4592-83F9-33293C6B0C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67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98AC5E-2AD5-4865-A709-FE631FF9E21C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710DE-9147-428E-8E8D-CA667954DB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02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690A0E-C933-4DB5-8A2F-C394FBA48AED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0D5C6-6E7D-49B6-9CD5-17456CE244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1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005681-D7C7-40FF-9A8F-AD8BCAA67B18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6F104-F28C-461E-A369-AEB537580B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3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9A244A-7325-4846-9EE9-1300F6DA06A6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8754E7-4C40-4B71-9881-94DA66666D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5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C5335-ECD4-4E3F-890F-DD6C2E4C27CF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7AF923-E8E0-407F-87AA-253D276340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35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5F2A37-79BA-4B36-B84B-B97CF50AAF5C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7AE58-D058-41DA-BF70-10EDC24673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24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50310B-E649-4FA0-98B7-2DB8BCBCE48B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95268-FA9B-4763-B20D-C6EBD9ABED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441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F9B278-E7BD-427B-9E7F-FF9FC57F1C15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ED3D-D9EB-43F9-A903-8D2533EEF8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31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C3B90FAF-893C-494D-A5E3-A38D1B2F13CB}" type="datetimeFigureOut">
              <a:rPr lang="ru-RU" smtClean="0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9D4BC07-374D-466B-A3CA-98D01F6CF7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6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museum.ru/M2701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985" y="166328"/>
            <a:ext cx="8640960" cy="1196752"/>
          </a:xfrm>
        </p:spPr>
        <p:txBody>
          <a:bodyPr>
            <a:normAutofit fontScale="90000"/>
          </a:bodyPr>
          <a:lstStyle/>
          <a:p>
            <a:r>
              <a:rPr lang="ru-RU" sz="4400" spc="50" dirty="0">
                <a:ln w="11430"/>
                <a:solidFill>
                  <a:srgbClr val="002060"/>
                </a:solidFill>
                <a:latin typeface="Gabriola" panose="04040605051002020D02" pitchFamily="82" charset="0"/>
              </a:rPr>
              <a:t>Виртуальное путешествие по музею </a:t>
            </a:r>
            <a:r>
              <a:rPr lang="ru-RU" sz="44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Gabriola" panose="04040605051002020D02" pitchFamily="82" charset="0"/>
              </a:rPr>
              <a:t>Гаяза</a:t>
            </a:r>
            <a:r>
              <a:rPr lang="ru-RU" sz="4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Gabriola" panose="04040605051002020D02" pitchFamily="82" charset="0"/>
              </a:rPr>
              <a:t> </a:t>
            </a:r>
            <a:r>
              <a:rPr lang="ru-RU" sz="44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Gabriola" panose="04040605051002020D02" pitchFamily="82" charset="0"/>
              </a:rPr>
              <a:t>Исхаки</a:t>
            </a:r>
            <a:endParaRPr lang="ru-RU" sz="4400" dirty="0">
              <a:latin typeface="Gabriola" panose="04040605051002020D02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4980830"/>
            <a:ext cx="6575895" cy="1388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ru-RU" sz="2400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Picture 3" descr="E:\татар исакый\B19C120A-9E1B-42DE-82EB-468BF1FFF78F_mw1024_n_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724128" y="1358043"/>
            <a:ext cx="3048835" cy="2825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40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573016"/>
            <a:ext cx="4248472" cy="295232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Экспонаты, отражающие быт сельских  жителей.</a:t>
            </a:r>
            <a:endParaRPr lang="ru-RU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79838" y="1524000"/>
            <a:ext cx="4906962" cy="4572000"/>
          </a:xfrm>
        </p:spPr>
        <p:txBody>
          <a:bodyPr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 smtClean="0"/>
              <a:t> </a:t>
            </a: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/>
              <a:t> 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850"/>
            <a:ext cx="5392738" cy="37623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2293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52" y="3558741"/>
            <a:ext cx="4476750" cy="3240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-171400"/>
            <a:ext cx="9144000" cy="6858000"/>
          </a:xfrm>
          <a:noFill/>
        </p:spPr>
      </p:pic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107950" y="5805488"/>
            <a:ext cx="8424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2000" b="1" dirty="0">
                <a:ln/>
                <a:solidFill>
                  <a:schemeClr val="accent3"/>
                </a:solidFill>
              </a:rPr>
              <a:t>Родословная  семьи 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Гаяза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Исхаки</a:t>
            </a:r>
            <a:r>
              <a:rPr lang="ru-RU" sz="2000" b="1" dirty="0">
                <a:ln/>
                <a:solidFill>
                  <a:schemeClr val="accent3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575" y="0"/>
            <a:ext cx="8108315" cy="11247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залам  музея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1433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7405" y="1133959"/>
            <a:ext cx="4932362" cy="5360988"/>
          </a:xfrm>
          <a:noFill/>
        </p:spPr>
      </p:pic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155575" y="1989138"/>
            <a:ext cx="398462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1" dirty="0"/>
              <a:t>Экспозиция второго этажа посвящена творческой деятельности </a:t>
            </a:r>
            <a:r>
              <a:rPr lang="ru-RU" sz="2000" b="1" dirty="0" err="1"/>
              <a:t>Гаяза</a:t>
            </a:r>
            <a:r>
              <a:rPr lang="ru-RU" sz="2000" b="1" dirty="0"/>
              <a:t> </a:t>
            </a:r>
            <a:r>
              <a:rPr lang="ru-RU" sz="2000" b="1" dirty="0" err="1"/>
              <a:t>Исхаки</a:t>
            </a:r>
            <a:r>
              <a:rPr lang="ru-RU" sz="2000" b="1" dirty="0"/>
              <a:t> — письменный стол с личными вещами писателя, среди которых старинное пенсне, чернильный прибор и тяжелое мраморное пресс-папье. Газеты и журналы с его статьями и публикациями. Фотографии писателя, его знакомых и близких, чья судьба сложилась трагически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4675" y="0"/>
            <a:ext cx="9323388" cy="6858000"/>
          </a:xfrm>
          <a:noFill/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250825" y="5876925"/>
            <a:ext cx="84978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2400" b="1" dirty="0">
                <a:ln/>
                <a:solidFill>
                  <a:schemeClr val="accent3"/>
                </a:solidFill>
              </a:rPr>
              <a:t>Второй зал.</a:t>
            </a:r>
          </a:p>
          <a:p>
            <a:pPr eaLnBrk="1" hangingPunct="1"/>
            <a:r>
              <a:rPr lang="ru-RU" b="1" dirty="0">
                <a:ln/>
                <a:solidFill>
                  <a:schemeClr val="accent3"/>
                </a:solidFill>
              </a:rPr>
              <a:t>Фотографии  и письма  дочери </a:t>
            </a:r>
            <a:r>
              <a:rPr lang="ru-RU" b="1" dirty="0" err="1">
                <a:ln/>
                <a:solidFill>
                  <a:schemeClr val="accent3"/>
                </a:solidFill>
              </a:rPr>
              <a:t>Г.Исхаки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lang="ru-RU" b="1" dirty="0" err="1">
                <a:ln/>
                <a:solidFill>
                  <a:schemeClr val="accent3"/>
                </a:solidFill>
              </a:rPr>
              <a:t>Сагадат</a:t>
            </a:r>
            <a:r>
              <a:rPr lang="ru-RU" b="1" dirty="0">
                <a:ln/>
                <a:solidFill>
                  <a:schemeClr val="accent3"/>
                </a:solidFill>
              </a:rPr>
              <a:t>  </a:t>
            </a:r>
            <a:r>
              <a:rPr lang="ru-RU" b="1" dirty="0" err="1">
                <a:ln/>
                <a:solidFill>
                  <a:schemeClr val="accent3"/>
                </a:solidFill>
              </a:rPr>
              <a:t>Чагатай</a:t>
            </a:r>
            <a:r>
              <a:rPr lang="ru-RU" b="1" dirty="0">
                <a:ln/>
                <a:solidFill>
                  <a:schemeClr val="accent3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03877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400"/>
            <a:ext cx="9899650" cy="6858000"/>
          </a:xfrm>
          <a:noFill/>
        </p:spPr>
      </p:pic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900113" y="5589588"/>
            <a:ext cx="77041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endParaRPr lang="ru-RU" sz="2400" b="1" dirty="0">
              <a:ln/>
              <a:solidFill>
                <a:schemeClr val="accent3"/>
              </a:solidFill>
            </a:endParaRPr>
          </a:p>
          <a:p>
            <a:pPr eaLnBrk="1" hangingPunct="1"/>
            <a:r>
              <a:rPr lang="ru-RU" sz="2400" b="1" dirty="0">
                <a:ln/>
                <a:solidFill>
                  <a:schemeClr val="accent3"/>
                </a:solidFill>
              </a:rPr>
              <a:t>Третий зал.</a:t>
            </a:r>
          </a:p>
          <a:p>
            <a:pPr eaLnBrk="1" hangingPunct="1"/>
            <a:r>
              <a:rPr lang="ru-RU" b="1" dirty="0">
                <a:ln/>
                <a:solidFill>
                  <a:schemeClr val="accent3"/>
                </a:solidFill>
              </a:rPr>
              <a:t>Уголок   татарского дома  тех  времен.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179388" y="5805488"/>
            <a:ext cx="4572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Четвёртый зал.</a:t>
            </a:r>
          </a:p>
          <a:p>
            <a:r>
              <a:rPr lang="ru-RU" b="1" dirty="0">
                <a:ln/>
                <a:solidFill>
                  <a:schemeClr val="accent3"/>
                </a:solidFill>
              </a:rPr>
              <a:t>Макет двери </a:t>
            </a:r>
            <a:r>
              <a:rPr lang="ru-RU" b="1" dirty="0" err="1">
                <a:ln/>
                <a:solidFill>
                  <a:schemeClr val="accent3"/>
                </a:solidFill>
              </a:rPr>
              <a:t>Чистопольской</a:t>
            </a:r>
            <a:r>
              <a:rPr lang="ru-RU" b="1" dirty="0">
                <a:ln/>
                <a:solidFill>
                  <a:schemeClr val="accent3"/>
                </a:solidFill>
              </a:rPr>
              <a:t> тюрьмы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8" y="-28575"/>
            <a:ext cx="9144000" cy="6858000"/>
          </a:xfrm>
          <a:noFill/>
        </p:spPr>
      </p:pic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4283969" y="5589240"/>
            <a:ext cx="4860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>
                <a:ln/>
                <a:solidFill>
                  <a:schemeClr val="accent3"/>
                </a:solidFill>
              </a:rPr>
              <a:t>Фрагмент интерьера кабинета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Г.Исхаки</a:t>
            </a:r>
            <a:endParaRPr lang="ru-RU" sz="20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0"/>
            <a:ext cx="9036050" cy="6858000"/>
          </a:xfrm>
          <a:noFill/>
        </p:spPr>
      </p:pic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1619672" y="188640"/>
            <a:ext cx="64083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2000" b="1" dirty="0">
                <a:ln/>
                <a:solidFill>
                  <a:schemeClr val="accent3"/>
                </a:solidFill>
              </a:rPr>
              <a:t>Личные  вещи  сестры 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Гаяза</a:t>
            </a:r>
            <a:r>
              <a:rPr lang="ru-RU" sz="2000" b="1" dirty="0">
                <a:ln/>
                <a:solidFill>
                  <a:schemeClr val="accent3"/>
                </a:solidFill>
              </a:rPr>
              <a:t>  </a:t>
            </a:r>
            <a:r>
              <a:rPr lang="ru-RU" sz="2000" b="1" dirty="0" err="1">
                <a:ln/>
                <a:solidFill>
                  <a:schemeClr val="accent3"/>
                </a:solidFill>
              </a:rPr>
              <a:t>Исхаки</a:t>
            </a:r>
            <a:r>
              <a:rPr lang="ru-RU" sz="2000" b="1" dirty="0">
                <a:ln/>
                <a:solidFill>
                  <a:schemeClr val="accent3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4605507" y="73968"/>
            <a:ext cx="3929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2400" b="1" dirty="0">
                <a:ln/>
                <a:solidFill>
                  <a:schemeClr val="accent3"/>
                </a:solidFill>
              </a:rPr>
              <a:t>Пятый зал музея.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891480"/>
            <a:ext cx="9001000" cy="1368152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ru-RU" sz="2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/>
              <a:latin typeface="Constantia" panose="02030602050306030303" pitchFamily="18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2195736" y="-315416"/>
            <a:ext cx="7056784" cy="2369235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briola" panose="04040605051002020D02" pitchFamily="82" charset="0"/>
              </a:rPr>
              <a:t> 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Gabriola" panose="04040605051002020D02" pitchFamily="82" charset="0"/>
              </a:rPr>
              <a:t>Гаяз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Gabriola" panose="04040605051002020D02" pitchFamily="82" charset="0"/>
              </a:rPr>
              <a:t>Исхаки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 (1878-1954) - выдающийся татарский прозаик, драматург, публицист. В 1919 г. эмигрировал из России, жил в Европе и Азии, похоронен в Стамбуле. Вряд ли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Gabriola" panose="04040605051002020D02" pitchFamily="82" charset="0"/>
              </a:rPr>
              <a:t>Гаяз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Gabriola" panose="04040605051002020D02" pitchFamily="82" charset="0"/>
              </a:rPr>
              <a:t>Исхаки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 полагал, что потомки сполна воздадут ему за перенесенные лишения, что будут чтить и цитировать его запретные некогда труды, составлять родословную бывшего врага народа и трепетно собирать домашнюю утварь и одежду, которой пользовалась семья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Gabriola" panose="04040605051002020D02" pitchFamily="82" charset="0"/>
              </a:rPr>
              <a:t>Исхаки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Решение открыть в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Gabriola" panose="04040605051002020D02" pitchFamily="82" charset="0"/>
              </a:rPr>
              <a:t>Кутлушкине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 музей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Gabriola" panose="04040605051002020D02" pitchFamily="82" charset="0"/>
              </a:rPr>
              <a:t>Гаяза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Gabriola" panose="04040605051002020D02" pitchFamily="82" charset="0"/>
              </a:rPr>
              <a:t>Исхаки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 поступило из Казани. Случилось это в 1992 году, как раз к тому времени профессор Ибрагим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Gabriola" panose="04040605051002020D02" pitchFamily="82" charset="0"/>
              </a:rPr>
              <a:t>Нуруллин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, первым из татарских земляков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effectLst/>
                <a:latin typeface="Gabriola" panose="04040605051002020D02" pitchFamily="82" charset="0"/>
              </a:rPr>
              <a:t>Исхаки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Gabriola" panose="04040605051002020D02" pitchFamily="82" charset="0"/>
              </a:rPr>
              <a:t>, побывал на его могиле в Стамбуле и привез оттуда горсть земли. Эта горсть стала начальным экспонатом нового музея.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http://www.wanders-k.ru/sites/default/files/gayaz_ishak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81" y="1485719"/>
            <a:ext cx="2372670" cy="2229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IMG_088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2" y="83633"/>
            <a:ext cx="2371288" cy="16948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650" y="1911452"/>
            <a:ext cx="3124200" cy="151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73" y="3869635"/>
            <a:ext cx="2063014" cy="1447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39" y="3583754"/>
            <a:ext cx="2052230" cy="1674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71" y="3429809"/>
            <a:ext cx="1956370" cy="198193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Рисунок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4" y="3911123"/>
            <a:ext cx="2516256" cy="1398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0" y="5017189"/>
            <a:ext cx="9100670" cy="2102979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400" dirty="0">
                <a:latin typeface="Gabriola" panose="04040605051002020D02" pitchFamily="82" charset="0"/>
              </a:rPr>
              <a:t>Музейный комплекс расположен на площади 25х50 </a:t>
            </a:r>
            <a:r>
              <a:rPr lang="ru-RU" sz="1400" dirty="0" err="1">
                <a:latin typeface="Gabriola" panose="04040605051002020D02" pitchFamily="82" charset="0"/>
              </a:rPr>
              <a:t>кв.м</a:t>
            </a:r>
            <a:r>
              <a:rPr lang="ru-RU" sz="1400" dirty="0">
                <a:latin typeface="Gabriola" panose="04040605051002020D02" pitchFamily="82" charset="0"/>
              </a:rPr>
              <a:t> и включает сохранившийся двухэтажный дом из красного кирпича, построенный в 1910 году и связанный с биографией сестры Г. </a:t>
            </a:r>
            <a:r>
              <a:rPr lang="ru-RU" sz="1400" dirty="0" err="1">
                <a:latin typeface="Gabriola" panose="04040605051002020D02" pitchFamily="82" charset="0"/>
              </a:rPr>
              <a:t>Исхаки</a:t>
            </a:r>
            <a:r>
              <a:rPr lang="ru-RU" sz="1400" dirty="0">
                <a:latin typeface="Gabriola" panose="04040605051002020D02" pitchFamily="82" charset="0"/>
              </a:rPr>
              <a:t> - </a:t>
            </a:r>
            <a:r>
              <a:rPr lang="ru-RU" sz="1400" dirty="0" err="1">
                <a:latin typeface="Gabriola" panose="04040605051002020D02" pitchFamily="82" charset="0"/>
              </a:rPr>
              <a:t>Фаридабану</a:t>
            </a:r>
            <a:r>
              <a:rPr lang="ru-RU" sz="1400" dirty="0">
                <a:latin typeface="Gabriola" panose="04040605051002020D02" pitchFamily="82" charset="0"/>
              </a:rPr>
              <a:t>.</a:t>
            </a:r>
          </a:p>
          <a:p>
            <a:pPr lvl="0"/>
            <a:r>
              <a:rPr lang="ru-RU" sz="1400" dirty="0">
                <a:latin typeface="Gabriola" panose="04040605051002020D02" pitchFamily="82" charset="0"/>
              </a:rPr>
              <a:t>    Территория разделена на две части: мемориальная зона, воссоздающая среду, в которой вырос </a:t>
            </a:r>
            <a:r>
              <a:rPr lang="ru-RU" sz="1400" dirty="0" err="1">
                <a:latin typeface="Gabriola" panose="04040605051002020D02" pitchFamily="82" charset="0"/>
              </a:rPr>
              <a:t>Гаяз</a:t>
            </a:r>
            <a:r>
              <a:rPr lang="ru-RU" sz="1400" dirty="0">
                <a:latin typeface="Gabriola" panose="04040605051002020D02" pitchFamily="82" charset="0"/>
              </a:rPr>
              <a:t> </a:t>
            </a:r>
            <a:r>
              <a:rPr lang="ru-RU" sz="1400" dirty="0" err="1">
                <a:latin typeface="Gabriola" panose="04040605051002020D02" pitchFamily="82" charset="0"/>
              </a:rPr>
              <a:t>Исхаки</a:t>
            </a:r>
            <a:r>
              <a:rPr lang="ru-RU" sz="1400" dirty="0">
                <a:latin typeface="Gabriola" panose="04040605051002020D02" pitchFamily="82" charset="0"/>
              </a:rPr>
              <a:t> (конец XIX-XX вв.) и зона, </a:t>
            </a:r>
            <a:r>
              <a:rPr lang="ru-RU" sz="1400" dirty="0" err="1">
                <a:latin typeface="Gabriola" panose="04040605051002020D02" pitchFamily="82" charset="0"/>
              </a:rPr>
              <a:t>музеифицирующая</a:t>
            </a:r>
            <a:r>
              <a:rPr lang="ru-RU" sz="1400" dirty="0">
                <a:latin typeface="Gabriola" panose="04040605051002020D02" pitchFamily="82" charset="0"/>
              </a:rPr>
              <a:t> и экспонирующая материал послереволюционного периода жизни и творчества писателя.</a:t>
            </a:r>
          </a:p>
          <a:p>
            <a:r>
              <a:rPr lang="ru-RU" sz="1400" dirty="0">
                <a:latin typeface="Gabriola" panose="04040605051002020D02" pitchFamily="82" charset="0"/>
              </a:rPr>
              <a:t>    Жилой дом, срубленный из дерева, представляет собой </a:t>
            </a:r>
            <a:r>
              <a:rPr lang="ru-RU" sz="1400" dirty="0" err="1">
                <a:latin typeface="Gabriola" panose="04040605051002020D02" pitchFamily="82" charset="0"/>
              </a:rPr>
              <a:t>шестистенок</a:t>
            </a:r>
            <a:r>
              <a:rPr lang="ru-RU" sz="1400" dirty="0">
                <a:latin typeface="Gabriola" panose="04040605051002020D02" pitchFamily="82" charset="0"/>
              </a:rPr>
              <a:t> размерами 6х16 м. Кровля железная, оцинкованная. Особое внимание уделено восстановлению хозяйственных построек, среди которых теплый хлев, кладовая, амбар, срубленные из дерева, холодный хлев, построенный из досок, колодец глубиной </a:t>
            </a:r>
            <a:r>
              <a:rPr lang="ru-RU" sz="1400" dirty="0" smtClean="0">
                <a:latin typeface="Gabriola" panose="04040605051002020D02" pitchFamily="82" charset="0"/>
              </a:rPr>
              <a:t>15 метров.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Gabriola" panose="04040605051002020D02" pitchFamily="82" charset="0"/>
            </a:endParaRPr>
          </a:p>
        </p:txBody>
      </p:sp>
      <p:pic>
        <p:nvPicPr>
          <p:cNvPr id="16" name="Picture 2" descr="H:\1.jpg"/>
          <p:cNvPicPr>
            <a:picLocks noChangeAspect="1" noChangeArrowheads="1"/>
          </p:cNvPicPr>
          <p:nvPr/>
        </p:nvPicPr>
        <p:blipFill>
          <a:blip r:embed="rId9"/>
          <a:srcRect t="5882" b="23529"/>
          <a:stretch>
            <a:fillRect/>
          </a:stretch>
        </p:blipFill>
        <p:spPr bwMode="auto">
          <a:xfrm>
            <a:off x="160691" y="2037544"/>
            <a:ext cx="2388040" cy="1793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8224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0"/>
            <a:ext cx="8964612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888"/>
            <a:ext cx="9144000" cy="67421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714" y="1"/>
            <a:ext cx="9181814" cy="176439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u="sng" cap="none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  <a:hlinkClick r:id="rId2"/>
              </a:rPr>
              <a:t>Историко-мемориальный и этнографический </a:t>
            </a:r>
            <a:r>
              <a:rPr lang="ru-RU" sz="2800" u="sng" cap="none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  <a:hlinkClick r:id="rId2"/>
              </a:rPr>
              <a:t>комплекс</a:t>
            </a:r>
            <a:br>
              <a:rPr lang="ru-RU" sz="2800" u="sng" cap="none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  <a:hlinkClick r:id="rId2"/>
              </a:rPr>
            </a:br>
            <a:r>
              <a:rPr lang="ru-RU" sz="2800" u="sng" cap="none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2800" u="sng" cap="none" dirty="0" err="1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  <a:hlinkClick r:id="rId2"/>
              </a:rPr>
              <a:t>Гаяза</a:t>
            </a:r>
            <a:r>
              <a:rPr lang="ru-RU" sz="2800" u="sng" cap="none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2800" u="sng" cap="none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  <a:hlinkClick r:id="rId2"/>
              </a:rPr>
              <a:t>Исхаки</a:t>
            </a:r>
            <a:r>
              <a:rPr lang="ru-RU" sz="2800" cap="none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/>
            </a:r>
            <a:br>
              <a:rPr lang="ru-RU" sz="2800" cap="none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endParaRPr lang="ru-RU" sz="2800" cap="none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tt-RU" sz="1200">
                <a:latin typeface="Arial" charset="0"/>
                <a:cs typeface="Times New Roman" pitchFamily="18" charset="0"/>
              </a:rPr>
              <a:t>  </a:t>
            </a:r>
            <a:endParaRPr lang="tt-RU">
              <a:latin typeface="Arial" charset="0"/>
              <a:cs typeface="Times New Roman" pitchFamily="18" charset="0"/>
            </a:endParaRPr>
          </a:p>
        </p:txBody>
      </p:sp>
      <p:pic>
        <p:nvPicPr>
          <p:cNvPr id="5124" name="Picture 1" descr="IMG_08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812925"/>
            <a:ext cx="7561263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6600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200">
                <a:latin typeface="Arial" charset="0"/>
                <a:cs typeface="Times New Roman" pitchFamily="18" charset="0"/>
              </a:rPr>
              <a:t>                   </a:t>
            </a:r>
            <a:endParaRPr lang="ru-RU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609600"/>
            <a:ext cx="7508314" cy="515144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/>
                <a:solidFill>
                  <a:schemeClr val="accent3"/>
                </a:solidFill>
              </a:rPr>
              <a:t>                  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Аннотация </a:t>
            </a:r>
            <a:endParaRPr lang="ru-RU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4933" y="980728"/>
            <a:ext cx="8229600" cy="4683125"/>
          </a:xfrm>
        </p:spPr>
        <p:txBody>
          <a:bodyPr>
            <a:noAutofit/>
          </a:bodyPr>
          <a:lstStyle/>
          <a:p>
            <a:pPr indent="342900" eaLnBrk="1" hangingPunct="1">
              <a:lnSpc>
                <a:spcPts val="1425"/>
              </a:lnSpc>
              <a:defRPr/>
            </a:pP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 феврале 2013 года исполняется 135 лет со дня рождения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Гаяза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. Благодаря Интернету стало возможным проведение экскурсии ученикам в форме виртуального путешествия на его родину.</a:t>
            </a:r>
            <a:b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</a:br>
            <a:endParaRPr lang="ru-RU" sz="1600" b="1" dirty="0" smtClean="0">
              <a:solidFill>
                <a:schemeClr val="tx1">
                  <a:lumMod val="95000"/>
                </a:schemeClr>
              </a:solidFill>
              <a:latin typeface="Constantia" panose="02030602050306030303" pitchFamily="18" charset="0"/>
              <a:cs typeface="Times New Roman" pitchFamily="18" charset="0"/>
            </a:endParaRPr>
          </a:p>
          <a:p>
            <a:pPr indent="342900" eaLnBrk="1" hangingPunct="1">
              <a:lnSpc>
                <a:spcPts val="1425"/>
              </a:lnSpc>
              <a:defRPr/>
            </a:pP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  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Мухамметгаяз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Гилязетдинович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Исхаков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родился в селе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Кутлушкино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(татарское название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Яуширма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)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Чистопольского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уезда Казанской губернии. В 1905-1907 гг. он становится одним из лидеров татарских эсеров - "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тангистов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". В эти и последующие годы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неоднократно подвергался арестам, находился в ссылках. После Октябрьской революции, опасаясь неизбежного ареста, он эмигрирует и живет сначала в Китае, Франции, потом в Германии, Польше и наконец прочно оседает в Турции. </a:t>
            </a:r>
            <a:endParaRPr lang="ru-RU" sz="1600" b="1" dirty="0" smtClean="0">
              <a:solidFill>
                <a:schemeClr val="tx1">
                  <a:lumMod val="95000"/>
                </a:schemeClr>
              </a:solidFill>
              <a:latin typeface="Constantia" panose="02030602050306030303" pitchFamily="18" charset="0"/>
              <a:ea typeface="Calibri" pitchFamily="34" charset="0"/>
              <a:cs typeface="Times New Roman" pitchFamily="18" charset="0"/>
            </a:endParaRPr>
          </a:p>
          <a:p>
            <a:pPr indent="342900" eaLnBrk="1" hangingPunct="1">
              <a:lnSpc>
                <a:spcPts val="1425"/>
              </a:lnSpc>
              <a:defRPr/>
            </a:pP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В эти беспокойные годы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Гаяз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издавал и редактировал газеты и журналы "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Тан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юлдузы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", "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Тавыш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", "Иль", "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Сюз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", "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Безнен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иль", "Милли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юл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", "Янга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милли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юл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", "Милли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байрак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". Он является автором около 60 произведений, одно из программных - просветительская антиутопия "Исчезновение через 200 лет" (1902-1904) об угрозе исчезновения татар с исторической арены из-за отсутствия прогресса в их общественной и духовной жизни. Наиболее известны его романы и повести "Нищая девушка", "Жизнь ли это?", "Мулла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бабай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", "Тюрьма", "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Суннатчи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бабай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", "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Остазбике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", "Он был еще не женат", "Мудрец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Лукман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", "Домой", "Осень".</a:t>
            </a:r>
            <a:endParaRPr lang="ru-RU" sz="1600" b="1" dirty="0" smtClean="0">
              <a:solidFill>
                <a:schemeClr val="tx1">
                  <a:lumMod val="95000"/>
                </a:schemeClr>
              </a:solidFill>
              <a:latin typeface="Constantia" panose="02030602050306030303" pitchFamily="18" charset="0"/>
              <a:ea typeface="Calibri" pitchFamily="34" charset="0"/>
              <a:cs typeface="Times New Roman" pitchFamily="18" charset="0"/>
            </a:endParaRPr>
          </a:p>
          <a:p>
            <a:pPr indent="342900" eaLnBrk="1" hangingPunct="1">
              <a:lnSpc>
                <a:spcPts val="1425"/>
              </a:lnSpc>
              <a:defRPr/>
            </a:pP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Гаяз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 - один из основоположников татарской драматургии. Его перу принадлежат такие комедии и трагедии, как "Жизнь с тремя женами", "Учитель", "Брачный договор", "Борьба", "Светопреставление", "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Зулейха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", "Среди волн" и другие.</a:t>
            </a:r>
            <a:endParaRPr lang="ru-RU" sz="1600" b="1" dirty="0" smtClean="0">
              <a:solidFill>
                <a:schemeClr val="tx1">
                  <a:lumMod val="95000"/>
                </a:schemeClr>
              </a:solidFill>
              <a:latin typeface="Constantia" panose="02030602050306030303" pitchFamily="18" charset="0"/>
              <a:ea typeface="Calibri" pitchFamily="34" charset="0"/>
              <a:cs typeface="Times New Roman" pitchFamily="18" charset="0"/>
            </a:endParaRPr>
          </a:p>
          <a:p>
            <a:pPr indent="342900" eaLnBrk="1" hangingPunct="1">
              <a:lnSpc>
                <a:spcPts val="1425"/>
              </a:lnSpc>
              <a:defRPr/>
            </a:pP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Проблемам государственности, национальному вопросу посвящен его исторический труд "Волга-Урал" ("</a:t>
            </a:r>
            <a:r>
              <a:rPr lang="ru-RU" sz="1600" b="1" dirty="0" err="1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Идель</a:t>
            </a:r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-Урал"). Он не просто мечтал - выдвигал конкретные планы создания конфедерации поволжских народов.</a:t>
            </a:r>
            <a:endParaRPr lang="ru-RU" sz="1600" b="1" dirty="0" smtClean="0">
              <a:solidFill>
                <a:schemeClr val="tx1">
                  <a:lumMod val="95000"/>
                </a:schemeClr>
              </a:solidFill>
              <a:latin typeface="Constantia" panose="02030602050306030303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indent="0" eaLnBrk="1" hangingPunct="1">
              <a:lnSpc>
                <a:spcPts val="1425"/>
              </a:lnSpc>
              <a:buFont typeface="Wingdings 2" pitchFamily="18" charset="2"/>
              <a:buNone/>
              <a:defRPr/>
            </a:pPr>
            <a:endParaRPr lang="ru-RU" sz="1600" b="1" dirty="0" smtClean="0">
              <a:solidFill>
                <a:schemeClr val="tx1">
                  <a:lumMod val="95000"/>
                </a:schemeClr>
              </a:solidFill>
              <a:latin typeface="Constantia" panose="02030602050306030303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-99392"/>
            <a:ext cx="7436306" cy="1224136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слов  о  музее…</a:t>
            </a:r>
            <a:endParaRPr lang="ru-RU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764704"/>
            <a:ext cx="7404653" cy="4542656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 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Гаяз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(1878-1954) - выдающийся татарский прозаик, драматург, публицист. В 1919 г. эмигрировал из России, жил в Европе и Азии, похоронен в Стамбуле</a:t>
            </a:r>
            <a:r>
              <a:rPr lang="ru-RU" sz="6400" b="1" dirty="0" smtClean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.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Вряд ли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Гаяз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полагал, что потомки сполна воздадут ему за перенесенные лишения, что будут чтить и цитировать его запретные некогда труды, составлять родословную бывшего врага народа и трепетно собирать домашнюю утварь и одежду, которой пользовалась семья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Решение открыть в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Кутлушкине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музей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Гаяза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поступило из Казани. Случилось это в 1992 году, как раз к тому времени профессор Ибрагим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Нуруллин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, первым из татарских земляков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, побывал на его могиле в Стамбуле и привез оттуда горсть земли. Эта горсть стала начальным экспонатом нового музея.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400" b="1" dirty="0" smtClean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 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Музейный комплекс расположен на площади 25х50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кв.м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и включает сохранившийся двухэтажный дом из красного кирпича, построенный в 1910 году и связанный с биографией сестры Г.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-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Фаридабану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    Территория разделена на две части: мемориальная зона, воссоздающая среду, в которой вырос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Гаяз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(конец XIX-XX вв.) и зона,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музеифицирующая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и экспонирующая материал послереволюционного периода жизни и творчества писателя.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    Жилой дом, срубленный из дерева, представляет собой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шестистенок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 размерами 6х16 м. Кровля железная, оцинкованная. Особое внимание уделено восстановлению хозяйственных построек, среди которых теплый хлев, кладовая, амбар, срубленные из дерева, холодный хлев, построенный из досок, колодец глубиной 15 метров.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    В экспозицию музейного комплекса входят: торговая лавка, дом Г. </a:t>
            </a:r>
            <a:r>
              <a:rPr lang="ru-RU" sz="6400" b="1" dirty="0" err="1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Исхаки</a:t>
            </a:r>
            <a:r>
              <a:rPr lang="ru-RU" sz="6400" b="1" dirty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, театральная экспозиция, надворные постройки, </a:t>
            </a:r>
            <a:r>
              <a:rPr lang="ru-RU" sz="6400" b="1" dirty="0" smtClean="0">
                <a:solidFill>
                  <a:schemeClr val="tx1"/>
                </a:solidFill>
                <a:latin typeface="Constantia" panose="02030602050306030303" pitchFamily="18" charset="0"/>
                <a:cs typeface="Times New Roman" pitchFamily="18" charset="0"/>
              </a:rPr>
              <a:t>галерея.</a:t>
            </a:r>
            <a:endParaRPr lang="ru-RU" sz="6400" b="1" dirty="0">
              <a:solidFill>
                <a:schemeClr val="tx1"/>
              </a:solidFill>
              <a:latin typeface="Constantia" panose="02030602050306030303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387424"/>
            <a:ext cx="6994356" cy="1728862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 экскурсии:</a:t>
            </a:r>
            <a:endParaRPr lang="ru-RU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Прямоугольник 3"/>
          <p:cNvSpPr>
            <a:spLocks noChangeArrowheads="1"/>
          </p:cNvSpPr>
          <p:nvPr/>
        </p:nvSpPr>
        <p:spPr bwMode="auto">
          <a:xfrm>
            <a:off x="539750" y="1341438"/>
            <a:ext cx="77041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/>
              <a:t>Создание условий для системного, целостного освоения детьми традиционной культуры татарского народа, что является неотъемлемой частью гражданско-патриотического воспитания учащихся.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/>
              <a:t>Воспитание национальной гордости через формирование у детей интереса к духовной и материальной татарской культуре, уважения к её историческому прошлому.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/>
              <a:t>Воспитание толерантного отношения к различным культурам народов России  и их представителям.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/>
              <a:t>Знакомство и изучение учащимися предметно-материального быта предков.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/>
              <a:t>Формирование навыков поисковой и проектно-исследовательской деятельности.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/>
              <a:t>Формирование активной гражданской позиции  и творческой инициативы учащихся в процессе сбора, исследования, обработки музейных материалов.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/>
              <a:t>Развитие творческих способностей учащихся.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35636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Гаяз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Исхакый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-наш великий земляк. </a:t>
            </a:r>
            <a:endParaRPr lang="ru-RU" b="1" dirty="0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Рисунок 2" descr="http://www.wanders-k.ru/sites/default/files/gayaz_isha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4751387" cy="4770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07288" cy="85030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1024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333375"/>
            <a:ext cx="8064500" cy="6262688"/>
          </a:xfrm>
        </p:spPr>
      </p:pic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1979613" y="1341438"/>
            <a:ext cx="5688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2987675" y="5949950"/>
            <a:ext cx="496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r>
              <a:rPr lang="ru-RU"/>
              <a:t>Торговая лавка  купца Сайфутдина.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зал музея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8913"/>
            <a:ext cx="32099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5572125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423</TotalTime>
  <Words>296</Words>
  <Application>Microsoft Office PowerPoint</Application>
  <PresentationFormat>Экран (4:3)</PresentationFormat>
  <Paragraphs>97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Bookman Old Style</vt:lpstr>
      <vt:lpstr>Calibri</vt:lpstr>
      <vt:lpstr>Constantia</vt:lpstr>
      <vt:lpstr>Corbel</vt:lpstr>
      <vt:lpstr>Gabriola</vt:lpstr>
      <vt:lpstr>Times New Roman</vt:lpstr>
      <vt:lpstr>Wingdings</vt:lpstr>
      <vt:lpstr>Wingdings 2</vt:lpstr>
      <vt:lpstr>Базис</vt:lpstr>
      <vt:lpstr>Виртуальное путешествие по музею Гаяза Исхаки</vt:lpstr>
      <vt:lpstr>Презентация PowerPoint</vt:lpstr>
      <vt:lpstr>Историко-мемориальный и этнографический комплекс  Гаяза Исхаки </vt:lpstr>
      <vt:lpstr>                   Аннотация </vt:lpstr>
      <vt:lpstr>Несколько слов  о  музее…</vt:lpstr>
      <vt:lpstr>Цели и задачи  экскурсии:</vt:lpstr>
      <vt:lpstr>Гаяз Исхакый-наш великий земляк. </vt:lpstr>
      <vt:lpstr> </vt:lpstr>
      <vt:lpstr>Первый зал музея.</vt:lpstr>
      <vt:lpstr>Экспонаты, отражающие быт сельских  жителей.</vt:lpstr>
      <vt:lpstr>Презентация PowerPoint</vt:lpstr>
      <vt:lpstr>По залам  музея…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Виртуальное путешествие по музею Г.Исхаки</dc:title>
  <dc:creator>Ильмира</dc:creator>
  <cp:lastModifiedBy>Reanimator</cp:lastModifiedBy>
  <cp:revision>33</cp:revision>
  <dcterms:created xsi:type="dcterms:W3CDTF">2013-02-22T17:31:34Z</dcterms:created>
  <dcterms:modified xsi:type="dcterms:W3CDTF">2016-07-12T10:48:30Z</dcterms:modified>
</cp:coreProperties>
</file>