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253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102" y="-3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89212" y="368969"/>
            <a:ext cx="8915399" cy="106613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муниципальное бюджетное общеобразовательное учреждение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Лянторская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средняя общеобразовательная школа №3»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1857716"/>
            <a:ext cx="8915399" cy="2297189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Конспект </a:t>
            </a:r>
            <a:endParaRPr lang="ru-RU" sz="3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логопедического занятия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 класс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Дифференциация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звуков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[з </a:t>
            </a: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32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с]</a:t>
            </a:r>
            <a:endParaRPr lang="ru-RU" sz="32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5702968" y="5016501"/>
            <a:ext cx="6068345" cy="86360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0" indent="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Учитель-логопед:</a:t>
            </a:r>
          </a:p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Дмитриева Наталья Владимировна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76662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608007031"/>
              </p:ext>
            </p:extLst>
          </p:nvPr>
        </p:nvGraphicFramePr>
        <p:xfrm>
          <a:off x="1638303" y="241297"/>
          <a:ext cx="10267947" cy="62373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08536"/>
                <a:gridCol w="1764510"/>
                <a:gridCol w="1332351"/>
                <a:gridCol w="3942409"/>
                <a:gridCol w="1220141"/>
              </a:tblGrid>
              <a:tr h="385154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92989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004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5.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 применения знаний и умений, обобщения и контроля усвоения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дидактическая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задача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 (15 мин):</a:t>
                      </a:r>
                      <a:endParaRPr lang="ru-RU" sz="1200" b="0" i="0" u="sng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Закрепить полученные знания на 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уроке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Содержание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Применение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разнообразных приёмов и средств закрепления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Использование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 применение методики изучения учебного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материала.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виды деятельности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Беседа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 узловым вопросам темы.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Постановка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вопросов в новой формулировке.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Побуждение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учащихся приводить свои примеры для подтверждения выводов по теме.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Решение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познавательных задач.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Закрепление по серии картин, таблиц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действия: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Методические пояснения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Реализовать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элементы технологии </a:t>
                      </a:r>
                      <a:r>
                        <a:rPr lang="ru-RU" sz="1200" i="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здоровьесбережения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Упражнения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 фонематическом восприятии и анализе слов и предложений.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Выполняют упражнения для развития мелкой моторики, гимнастики для глаз, физкультминутки.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Развивается самопознание и самосовершенствование</a:t>
                      </a:r>
                    </a:p>
                    <a:p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Развитие мелкой моторики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Чем обозначаются звуки на письме (буквами).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Зоя с Сашей несли с собой буквы, но они у них рассыпались. Поможем им собрать их.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(Дети собирают письменные буквы из элементов)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Из каких элементов состоит буква с, их каких – з.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Минутка чистописания</a:t>
                      </a:r>
                    </a:p>
                    <a:p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Зое с Сашей очень понравилось, как вы быстро смогли им помочь собрать буквы. А теперь они предлагают прописать узор из этих букв в тетрадях. Но сначала сделаем зарядку для пальчиков.</a:t>
                      </a:r>
                    </a:p>
                    <a:p>
                      <a:r>
                        <a:rPr lang="ru-RU" sz="1200" b="0" u="sng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Физминутка</a:t>
                      </a:r>
                      <a:r>
                        <a:rPr lang="ru-RU" sz="1200" b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 Пальчиковая гимнастика с ручкой. 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Соединить ладони пальцами вперёд. Ручка находится в вертикальном положении между ладонями. Перемещать ладони вперед-назад, передвигая ручку только мягкими частями ладоней.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 выпуская ручку, повернуть ладони так, чтобы одна была сверху, а другая - снизу. Перемещать ладони вперед-назад, совершая энергичные плавающие движения от начала ладони до кончиков пальцев.</a:t>
                      </a:r>
                    </a:p>
                    <a:p>
                      <a:pPr lvl="0"/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Взять ученическую ручку подушечками большого и указательного пальцев. Ручка находится в вертикальном положении. Перетирающими движениями кончиков пальцев перекатывать ручку вперед-назад, слегка нажимая на неё. Аналогично сделать самомассаж кончиков среднего и большого пальцев, большого и безымянного, большого и мизинца.</a:t>
                      </a:r>
                    </a:p>
                    <a:p>
                      <a:endParaRPr lang="ru-RU" sz="1200" b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53304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808241499"/>
              </p:ext>
            </p:extLst>
          </p:nvPr>
        </p:nvGraphicFramePr>
        <p:xfrm>
          <a:off x="1638302" y="241297"/>
          <a:ext cx="10420349" cy="57903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1"/>
                <a:gridCol w="1573777"/>
                <a:gridCol w="1900797"/>
                <a:gridCol w="3127117"/>
                <a:gridCol w="1383727"/>
              </a:tblGrid>
              <a:tr h="4131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0764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69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в парах позволяет проявлять лидерство и согласование действий с партнером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и решение проблем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Пальчики готовы, можем приступить к письму узора. (Дети прописывают в тетрадях «с» 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до конца строки.) добавьте к букве «с» букву «и», а к букве «</a:t>
                      </a:r>
                      <a:r>
                        <a:rPr lang="ru-RU" sz="12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2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» добавьте букву «у», и в следующей строке пропишите узор из этих букв.</a:t>
                      </a:r>
                    </a:p>
                    <a:p>
                      <a:endParaRPr lang="ru-RU" sz="1200" b="0" i="0" u="sng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с карточкой. 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работают самостоятельно, потом проводят взаимопроверку (работа в парах)</a:t>
                      </a:r>
                    </a:p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Обе.ьяна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.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уп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.</a:t>
                      </a:r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уб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ко.а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ко.а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ма.ка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хво.т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кня.ь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гу.ар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ку.т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, </a:t>
                      </a:r>
                      <a:r>
                        <a:rPr lang="ru-RU" sz="1200" b="0" i="0" kern="1200" baseline="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ро.а</a:t>
                      </a:r>
                      <a:r>
                        <a:rPr lang="ru-RU" sz="12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endParaRPr lang="ru-RU" sz="1200" b="0" i="0" u="none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Взаимопроверка.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Зоя и Саша принесли с собой конверт, давайте посмотрим, что там лежит. (В конверте лежат рассыпанные предложения.)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Что это?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171450" indent="-171450">
                        <a:buFontTx/>
                        <a:buNone/>
                      </a:pPr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Погибай, не оставляй,  в беде, а товарища, сам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Давайте попробуем составить предложения.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А сейчас прочитаем письмо.</a:t>
                      </a:r>
                    </a:p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Кто догадался, что получится из этих слов? (пословица). Как вы понимаете смысл этой пословицы? Запишите ее в тетрадь по памяти. </a:t>
                      </a:r>
                      <a:endParaRPr lang="ru-RU" sz="1200" b="0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Коммуникативные 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196494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088744197"/>
              </p:ext>
            </p:extLst>
          </p:nvPr>
        </p:nvGraphicFramePr>
        <p:xfrm>
          <a:off x="1638303" y="241297"/>
          <a:ext cx="10325098" cy="61785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0747"/>
                <a:gridCol w="1638300"/>
                <a:gridCol w="1485900"/>
                <a:gridCol w="3639073"/>
                <a:gridCol w="1371078"/>
              </a:tblGrid>
              <a:tr h="40539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9813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9040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6.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Инструктаж о выполнении домашнего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задания:</a:t>
                      </a:r>
                      <a:r>
                        <a:rPr lang="ru-RU" sz="1200" b="0" i="0" u="sng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(1 мин)</a:t>
                      </a:r>
                      <a:endParaRPr lang="ru-RU" sz="1200" b="0" i="0" u="sng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 задача этапа: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сообщить </a:t>
                      </a: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домашнем</a:t>
                      </a:r>
                      <a:r>
                        <a:rPr lang="ru-RU" sz="1200" b="0" i="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задании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разъяснить </a:t>
                      </a: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методы выполнения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домашнего задания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Содержание этапа: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Требования к проведению: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-По трудности – среднее.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-По содержанию – комплексное.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-По объёму не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более </a:t>
                      </a: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1/3 от классной работы.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виды деятельности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Информация учащимся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 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домашнем задании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Инструктаж по выполнению 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домашнего задания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действия: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Методические пояснения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-Продолжение работы в классе.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и самостоятельное планирование решения учебной  проблемы </a:t>
                      </a:r>
                    </a:p>
                    <a:p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Приготовьте другие пословицы, в которых бы встречались слова со звуками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, [з],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напишите их, разделите эти пословицы на отдельные слова. На следующем занятии предложите своему соседу составить из слов, выбранные вами пословицы.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Познавательные 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  <a:tr h="238934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7.Рефлексивно-оценочный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(подведение итогов урока) Основная задача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 (5 мин):  </a:t>
                      </a:r>
                      <a:endParaRPr lang="ru-RU" sz="1200" b="0" i="0" u="sng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Подвести итог деятельности, осуществить самооценку своих результатов.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виды деятельности</a:t>
                      </a: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Подвести итог, обобщить не только знания и умения, но и способы работы.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Сделать вывод насколько выполнены цели.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Дать возможность учащимся подвести итоги занятия и произвести самооценку своей работы.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Подведение итогов.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Поставить плюс если утверждение верно.</a:t>
                      </a: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 меня встречались ошибки замены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«с» </a:t>
                      </a: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«з»___________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Я научился отличать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[с], [з]  </a:t>
                      </a: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 правильно записывать их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_____________________________________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Я узнал для себя сегодня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новое _______________________________________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Мне было </a:t>
                      </a: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интересно _______________________________________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Личностные, познавательные</a:t>
                      </a:r>
                      <a:endParaRPr lang="ru-RU" sz="1200" b="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47625" marR="47625" marT="47625" marB="47625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528367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000250" y="361947"/>
          <a:ext cx="9810750" cy="61912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0"/>
              </a:tblGrid>
              <a:tr h="3255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Самоанализ логопедического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28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Учитель-логопед:  Дмитриева  Наталья Владимировна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497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Класс: 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8649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Тема: 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Дифференциация звуков [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с]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36665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Занятие по теме: «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Дифференциация звуков [</a:t>
                      </a:r>
                      <a:r>
                        <a:rPr lang="ru-RU" sz="1600" b="1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- с]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было проведено в логопедической группе 2 класса  МБОУ «</a:t>
                      </a:r>
                      <a:r>
                        <a:rPr lang="ru-RU" sz="16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Лянторская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СОШ №3»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ru-RU" sz="16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Ефименкова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Л.Н. «Коррекция устной и письменной речи учащихся начальных классов».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Книга для логопедов.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/.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занятии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присутствовали 6 человек:	 3 мальчика и 3 девочки. Дети с неустойчивым, рассеянным вниманием.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низким уровнем запоминания и сохранения информации.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Данная группа детей посещает логопедический пункт второй год. У четверых из шести наблюдается положительная динамика. Кроме логопедических занятий,  дети посещают коррекционные занятия с психологом.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91158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 занятия:  Урок первичного закрепления новых знаний.  Изучение полученных знаний проходило на основе сравнительной характеристики звуков  с использованием изображения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артикуляционных профилей звуков 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[с]. На </a:t>
                      </a:r>
                      <a:r>
                        <a:rPr lang="ru-RU" sz="160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</a:t>
                      </a:r>
                      <a:r>
                        <a:rPr lang="ru-RU" sz="1600" b="0" i="0" u="none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тапе проверки понимания и первичного закрепления изученного дети</a:t>
                      </a:r>
                      <a:r>
                        <a:rPr lang="ru-RU" sz="1600" b="0" i="0" u="none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none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учились контролировать</a:t>
                      </a:r>
                      <a:r>
                        <a:rPr lang="ru-RU" sz="1600" b="0" i="0" u="none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правильность своего фонематического восприятия. 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985013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данном занятии были определены следующие цели: </a:t>
                      </a:r>
                    </a:p>
                    <a:p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Коррекционно-развивающая: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фонетико-фонематического восприятия и навыков звукового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анализа у учащихся  при дифференциации звуков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lang="ru-RU" sz="16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Коррекционно-образовательная: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совершенствования навыка фонематического письма букв  «</a:t>
                      </a:r>
                      <a:r>
                        <a:rPr lang="ru-RU" sz="160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» – «с»;</a:t>
                      </a:r>
                    </a:p>
                    <a:p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Коррекционно-воспитательная: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воспитание волевых качеств личности, любознательности, самостоятельности, мотивации к изучению русского языка.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50" y="361947"/>
          <a:ext cx="9810750" cy="62026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0"/>
              </a:tblGrid>
              <a:tr h="325568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Самоанализ логопедического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28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 занятия соответствует типу и задачам. </a:t>
                      </a:r>
                    </a:p>
                  </a:txBody>
                  <a:tcPr/>
                </a:tc>
              </a:tr>
              <a:tr h="529593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занятии использовались разнообразные формы работы: фронтальная, индивидуальная, парная,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самостоятельная.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217423">
                <a:tc>
                  <a:txBody>
                    <a:bodyPr/>
                    <a:lstStyle/>
                    <a:p>
                      <a:pPr algn="just" defTabSz="363538">
                        <a:lnSpc>
                          <a:spcPct val="100000"/>
                        </a:lnSpc>
                        <a:buNone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используемые на занятии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 По источникам знаний: словесные, наглядные, практические.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По степени взаимодействия учителя и учащихся: беседа, объяснение, практическая работа. 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В зависимости от конкретных дидактических задач: подготовка к восприятию, наглядность,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закрепление.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По характеру познавательной деятельности учащихся и участия учителя в коррекционном процессе: репродуктивный, частично-поисковый. 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Методы стимулирования и мотивации к учению: создание ситуации успеха.</a:t>
                      </a: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6.Методы проверки и оценки знаний, умений и навыков учащихся: индивидуальный контроль, самоконтроль, взаимоконтроль, рефлексия.</a:t>
                      </a:r>
                    </a:p>
                  </a:txBody>
                  <a:tcPr/>
                </a:tc>
              </a:tr>
              <a:tr h="1112523">
                <a:tc>
                  <a:txBody>
                    <a:bodyPr/>
                    <a:lstStyle/>
                    <a:p>
                      <a:pPr algn="just" defTabSz="363538" eaLnBrk="0" hangingPunct="0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В содержание занятия были включены элементы обучения школьников универсальным учебным действиям. Поддерживался высокий темп работы учащихся. Перегрузка учащихся предупреждалась сменой одного вида работы другим, а так же </a:t>
                      </a:r>
                      <a:r>
                        <a:rPr lang="ru-RU" sz="16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физминуткой</a:t>
                      </a: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. Итогом занятия была рефлексия, которая позволила детям самостоятельно оценить собственную деятельность.</a:t>
                      </a:r>
                    </a:p>
                  </a:txBody>
                  <a:tcPr/>
                </a:tc>
              </a:tr>
              <a:tr h="911581">
                <a:tc>
                  <a:txBody>
                    <a:bodyPr/>
                    <a:lstStyle/>
                    <a:p>
                      <a:pPr algn="just" defTabSz="363538" eaLnBrk="0" hangingPunct="0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 были тесно взаимосвязаны между собой. </a:t>
                      </a:r>
                    </a:p>
                    <a:p>
                      <a:pPr algn="just" defTabSz="363538" eaLnBrk="0" hangingPunct="0">
                        <a:lnSpc>
                          <a:spcPct val="100000"/>
                        </a:lnSpc>
                      </a:pPr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на занятии направлена на формирование регулятивной компетенции (учатся контролировать свои действия, учатся принимать и сохранять учебную задачу), коммуникативной (владение  речевой деятельностью, умение выражать свои мысли), личностного самосовершенствования (понимают значение знаний для человека, умение оценивать свои действия, проявляют интерес к изучаемому предмету), учебно-познавательной (умение находить, отбирать, анализировать и передавать необходимую информацию).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382253" y="361947"/>
          <a:ext cx="9428747" cy="539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428747"/>
              </a:tblGrid>
              <a:tr h="3255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поставленных целей  занятия на каждом этапе: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286">
                <a:tc>
                  <a:txBody>
                    <a:bodyPr/>
                    <a:lstStyle/>
                    <a:p>
                      <a:pPr marL="0" lvl="0" indent="0">
                        <a:buFontTx/>
                        <a:buNone/>
                      </a:pPr>
                      <a:r>
                        <a:rPr lang="ru-RU" sz="1600" b="1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Организационно-мотивационный этап (2 мин)</a:t>
                      </a:r>
                    </a:p>
                    <a:p>
                      <a:pPr marL="0" lvl="0" indent="0">
                        <a:buFontTx/>
                        <a:buNone/>
                      </a:pPr>
                      <a:r>
                        <a:rPr lang="ru-RU" sz="16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Основная задача этапа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подготовить учащихся к сознательной, целенаправленной учебной деятельности через ситуации самоопределения, выбора и принятия решения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6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 этапа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организационная и мотивационная составляющие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направлены на включение учащихся в процесс </a:t>
                      </a:r>
                      <a:r>
                        <a:rPr lang="ru-RU" sz="1600" b="0" baseline="0" dirty="0" err="1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целеполагания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 когда предъявляемые учителем требования к предстоящей деятельности становятся личностно значимыми</a:t>
                      </a:r>
                    </a:p>
                    <a:p>
                      <a:pPr marL="0" lvl="0" indent="0" algn="l">
                        <a:buFontTx/>
                        <a:buNone/>
                      </a:pPr>
                      <a:r>
                        <a:rPr lang="ru-RU" sz="16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 к проведению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кратко, с включением учеников в деятельность, деловой ритм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lvl="0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Цель на данном этапе занятия была достигнута, ребята быстро включились в деятельность и настроились на работу.</a:t>
                      </a:r>
                    </a:p>
                  </a:txBody>
                  <a:tcPr/>
                </a:tc>
              </a:tr>
              <a:tr h="529593">
                <a:tc>
                  <a:txBody>
                    <a:bodyPr/>
                    <a:lstStyle/>
                    <a:p>
                      <a:pPr lvl="0"/>
                      <a:r>
                        <a:rPr lang="ru-RU" sz="1600" b="1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Этап подготовки учащихся к сознательному усвоению нового учебного материала (5 мин)</a:t>
                      </a:r>
                    </a:p>
                    <a:p>
                      <a:pPr lvl="0"/>
                      <a:r>
                        <a:rPr lang="ru-RU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задача этапа : </a:t>
                      </a:r>
                      <a:r>
                        <a:rPr lang="ru-RU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мотивацию учения школьников, их включение в совместную деятельность, актуализировать личностный опыт учащихся (личностные смыслы, опорные знания и способы деятельности, ценностные отношения).</a:t>
                      </a:r>
                    </a:p>
                    <a:p>
                      <a:pPr lvl="0" hangingPunct="0"/>
                      <a:r>
                        <a:rPr lang="ru-RU" sz="16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этапа:</a:t>
                      </a:r>
                      <a:r>
                        <a:rPr lang="ru-RU" sz="1600" b="0" i="0" u="none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с</a:t>
                      </a:r>
                      <a:r>
                        <a:rPr lang="ru-RU" sz="16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ообщение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темы учебного занятия.</a:t>
                      </a:r>
                      <a:r>
                        <a:rPr lang="ru-RU" sz="16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Формулирование целей учебного занятия совместно с учащимися.</a:t>
                      </a:r>
                    </a:p>
                    <a:p>
                      <a:pPr lvl="0"/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На данном этапе была создана проблемная ситуация и возникла заинтересованность детей. Это выразилось в активном участии детей в формулировании темы занятия. детям понравилась артикуляционная гимнастика, которая дала положительный заряд на всё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занятие. На данном этапе формировали личностные, коммуникативные и познавательные компетенции.</a:t>
                      </a:r>
                    </a:p>
                    <a:p>
                      <a:pPr lvl="0"/>
                      <a:r>
                        <a:rPr lang="ru-RU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обучения: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наглядный, практический </a:t>
                      </a: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50" y="361947"/>
          <a:ext cx="9810750" cy="59181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0"/>
              </a:tblGrid>
              <a:tr h="310763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поставленных целей  занятия на каждом этапе: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118838">
                <a:tc>
                  <a:txBody>
                    <a:bodyPr/>
                    <a:lstStyle/>
                    <a:p>
                      <a:pPr marL="742950" lvl="1" indent="-28575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3. Этап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изучения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нового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учебного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материала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(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формирования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знаний,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формирования</a:t>
                      </a:r>
                      <a:r>
                        <a:rPr lang="ru-RU" sz="1600" b="1" i="1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</a:t>
                      </a:r>
                      <a:r>
                        <a:rPr lang="ru-RU" sz="1600" b="1" i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умений) (10 мин)</a:t>
                      </a:r>
                      <a:endParaRPr lang="ru-RU" sz="1600" i="0" u="sng" dirty="0" smtClean="0"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b="0" u="sng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Основная задача этапа: 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создать условия для освоения учащимися логически и содержательно законченного фрагмента учебного содержания предметного и </a:t>
                      </a:r>
                      <a:r>
                        <a:rPr lang="ru-RU" sz="1600" dirty="0" err="1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метапредметного</a:t>
                      </a: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характера, добиться усвоения и осознания учащимися путей, способов, средств, с помощью которых осуществляется учебная деятельность .</a:t>
                      </a:r>
                    </a:p>
                    <a:p>
                      <a:pPr marL="4572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60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На данном  этапе</a:t>
                      </a:r>
                      <a:r>
                        <a:rPr lang="ru-RU" sz="1600" baseline="0" dirty="0" smtClean="0">
                          <a:latin typeface="Times New Roman" pitchFamily="18" charset="0"/>
                          <a:ea typeface="Times New Roman"/>
                          <a:cs typeface="Times New Roman" pitchFamily="18" charset="0"/>
                        </a:rPr>
                        <a:t> учащиеся  провели сравнительную характеристику звуков, познакомились с речевыми профилями.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Проведенная работа создала ситуацию успеха и позволила эффективно работать на следующих этапах урока.  Формировали личностные и коммуникативные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компетенции.</a:t>
                      </a:r>
                      <a:endParaRPr lang="ru-RU" sz="16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lvl="0"/>
                      <a:r>
                        <a:rPr lang="ru-RU" sz="1600" b="0" u="sng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обучения: </a:t>
                      </a:r>
                      <a:r>
                        <a:rPr lang="ru-RU" sz="16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наглядный, практический , словесный,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самоконтроль, взаимоконтроль</a:t>
                      </a:r>
                      <a:endParaRPr lang="ru-RU" sz="16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272389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1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600" b="1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 проверки понимания и первичного закрепления изученного (2 мин):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</a:t>
                      </a:r>
                      <a:r>
                        <a:rPr lang="ru-RU" sz="1600" b="1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1600" b="1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</a:t>
                      </a:r>
                      <a:endParaRPr lang="ru-RU" sz="1600" i="0" u="sng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Установить усвоили или нет учащиеся закономерности, связь между фактами.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Устранить обнаруженные пробелы.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Данный</a:t>
                      </a:r>
                      <a:r>
                        <a:rPr lang="ru-RU" sz="160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этап характеризуется тем, что дети  контролировали свое фонематическое восприятие, через развитие фонематического  слуха. Формировали регулятивные  и личностные компетенции.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600" u="sng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Методы обучения: </a:t>
                      </a:r>
                      <a:r>
                        <a:rPr lang="ru-RU" sz="16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самоконтроль,  практический.</a:t>
                      </a:r>
                      <a:endParaRPr lang="ru-RU" sz="160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50" y="361947"/>
          <a:ext cx="9810750" cy="58826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0"/>
              </a:tblGrid>
              <a:tr h="3255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поставленных целей  занятия на каждом этапе: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28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5. Этап применения знаний и умений, обобщения и контроля усвоения (15 мин):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 дидактическая задача этапа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Закрепить полученные знания на уроке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Содержание этапа: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Применение разнообразных приёмов и средств закрепления.</a:t>
                      </a:r>
                    </a:p>
                    <a:p>
                      <a:pPr marL="171450" indent="-171450" algn="just">
                        <a:spcAft>
                          <a:spcPts val="0"/>
                        </a:spcAft>
                        <a:buFont typeface="Wingdings" panose="05000000000000000000" pitchFamily="2" charset="2"/>
                        <a:buChar char="ü"/>
                      </a:pPr>
                      <a:r>
                        <a:rPr lang="ru-RU" sz="16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Использование и применение методики изучения учебного </a:t>
                      </a:r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материала.</a:t>
                      </a:r>
                    </a:p>
                    <a:p>
                      <a:r>
                        <a:rPr lang="ru-RU" sz="16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На данном этапе была в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ыполнены упражнения для развития мелкой моторики, гимнастика для глаз,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физкультминутка. Развивается самопознание и самосовершенствование.</a:t>
                      </a:r>
                      <a:r>
                        <a:rPr lang="ru-RU" sz="1600" i="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Дети работали в парах, так как,</a:t>
                      </a:r>
                      <a:r>
                        <a:rPr lang="ru-RU" sz="16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 р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абота в парах позволяет проявлять лидерство и согласование действий с партнером, при этом формируются как личностные, так и коммуникативные компетенции</a:t>
                      </a:r>
                      <a:endParaRPr lang="ru-RU" sz="1600" baseline="0" dirty="0" smtClean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ru-RU" sz="1600" u="sng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Методы обучения</a:t>
                      </a:r>
                      <a:r>
                        <a:rPr lang="ru-RU" sz="1600" u="none" baseline="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  взаимоконтроль,  практическая работа</a:t>
                      </a:r>
                      <a:endParaRPr lang="ru-RU" sz="1600" u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5295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6. Инструктаж о выполнении домашнего задания:</a:t>
                      </a:r>
                      <a:r>
                        <a:rPr lang="ru-RU" sz="1600" b="0" i="0" u="sng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(1 мин)</a:t>
                      </a:r>
                      <a:endParaRPr lang="ru-RU" sz="1600" b="0" i="0" u="sng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 задача этапа: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сообщить о домашнем</a:t>
                      </a:r>
                      <a:r>
                        <a:rPr lang="ru-RU" sz="1600" b="0" i="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задании</a:t>
                      </a: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Char char="ü"/>
                      </a:pP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разъяснить методы выполнения домашнего задания</a:t>
                      </a:r>
                    </a:p>
                    <a:p>
                      <a:pPr algn="just">
                        <a:spcAft>
                          <a:spcPts val="0"/>
                        </a:spcAft>
                        <a:buFont typeface="Wingdings" pitchFamily="2" charset="2"/>
                        <a:buNone/>
                      </a:pP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Методы</a:t>
                      </a:r>
                      <a:r>
                        <a:rPr lang="ru-RU" sz="1600" b="0" i="0" baseline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обучения: словесный, беседа</a:t>
                      </a:r>
                      <a:endParaRPr lang="ru-RU" sz="1600" b="0" i="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46304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7.Рефлексивно-оценочный (подведение итогов урока) (5 мин):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 задача этапа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Подвести итог деятельности, осуществить самооценку своих результатов.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b="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методы обучения: беседа, самоконтроль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рефлексия.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2000250" y="361947"/>
          <a:ext cx="981075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810750"/>
              </a:tblGrid>
              <a:tr h="32556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Реализация поставленных целей  занятия на каждом этапе: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0928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Таким образом, выбранные формы и методы обучения способствовали созданию на занятии положительной психологической атмосферы и высокой  мотивации обучения.  Занятие прошло на высоком эмоциональном уровне. Даже не смотря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то, что в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 ученики группы  «слабые»,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 на занятии  они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активно работали и проявили устойчивость внимания  и </a:t>
                      </a:r>
                      <a:r>
                        <a:rPr lang="ru-RU" sz="16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критичной мышления,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несмотря на то, что занятие было очень</a:t>
                      </a:r>
                      <a:r>
                        <a:rPr lang="ru-RU" sz="16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насыщенным.  </a:t>
                      </a:r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 поставленные дидактические цели и задачи успешно реализованы. </a:t>
                      </a: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Дети</a:t>
                      </a:r>
                      <a:r>
                        <a:rPr lang="ru-RU" sz="16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научились </a:t>
                      </a:r>
                      <a:r>
                        <a:rPr lang="ru-RU" sz="1600" b="0" u="none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самостоятельно 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отличать по звучанию звуки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</a:t>
                      </a:r>
                      <a:r>
                        <a:rPr lang="ru-RU" sz="1600" b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]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r>
                        <a:rPr lang="ru-RU" sz="1600" b="0" kern="120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  <a:r>
                        <a:rPr lang="ru-RU" sz="1600" b="0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Нау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чились оформлять свою мысль в устной речи, формулировать высказывания. </a:t>
                      </a:r>
                      <a:endParaRPr lang="ru-RU" sz="16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ru-RU" sz="1600" u="none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995193067"/>
              </p:ext>
            </p:extLst>
          </p:nvPr>
        </p:nvGraphicFramePr>
        <p:xfrm>
          <a:off x="2406316" y="566152"/>
          <a:ext cx="9420399" cy="54018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2547"/>
                <a:gridCol w="7687852"/>
              </a:tblGrid>
              <a:tr h="4118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Тема: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Дифференциация звуков [з-с]</a:t>
                      </a:r>
                      <a:b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</a:b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7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Тип занятия: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Урок первичного закрепления новых знаний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83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Оснащение: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Тетради, ручки, демонстрационные карточки, изображение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артикуляционных профилей звуков 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[з]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1755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Триединая дидактическая цель: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Коррекционно-развивающая: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фонетико-фонематического восприятия и навыков звукового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анализа у учащихся  при дифференциации звуков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[з]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Коррекционно-образовательная: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совершенствования навыка фонематического письма букв  «з» – «с»;</a:t>
                      </a:r>
                    </a:p>
                    <a:p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Коррекционно-воспитательная: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воспитание волевых качеств личности, любознательности, самостоятельности, мотивации к изучению русского языка.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0288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Триединые дидактические задачи: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Коррекционно-развивающие: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развивать фонематический слух и восприятие учащихся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 развивать артикуляционную, общую и мелкую моторику учащихся; развивать и корригировать навыки звукового анализа учащихся; развивать мышление, память и внимание.</a:t>
                      </a:r>
                    </a:p>
                    <a:p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Коррекционно-образовательная: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закреплять связь между фонемами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[з]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– </a:t>
                      </a:r>
                      <a:r>
                        <a:rPr lang="ru-RU" sz="16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их графемами; упражнять учащихся в навыке фонетического письма.</a:t>
                      </a:r>
                    </a:p>
                    <a:p>
                      <a:r>
                        <a:rPr lang="ru-RU" sz="160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Коррекционно-воспитательная: 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прививать интерес к изучению русского языка; воспитывать навыки самостоятельной работы и умение работать в парах.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686004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188029311"/>
              </p:ext>
            </p:extLst>
          </p:nvPr>
        </p:nvGraphicFramePr>
        <p:xfrm>
          <a:off x="2598284" y="674436"/>
          <a:ext cx="9192336" cy="51360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4580"/>
                <a:gridCol w="7677756"/>
              </a:tblGrid>
              <a:tr h="411844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Планируемые результаты:</a:t>
                      </a:r>
                      <a:endParaRPr lang="ru-RU" sz="16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Коммуникативные: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самостоятельно отличать по звучанию звуки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[з]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</a:t>
                      </a:r>
                      <a:r>
                        <a:rPr lang="ru-RU" sz="1600" b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r>
                        <a:rPr lang="ru-RU" sz="16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;</a:t>
                      </a:r>
                    </a:p>
                    <a:p>
                      <a:r>
                        <a:rPr lang="ru-RU" sz="16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Познавательные: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развитие элементов критического мышления учащихся;</a:t>
                      </a:r>
                    </a:p>
                    <a:p>
                      <a:r>
                        <a:rPr lang="ru-RU" sz="16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Личностные, регулятивные:</a:t>
                      </a:r>
                      <a:r>
                        <a:rPr lang="ru-RU" sz="16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научиться оформлять свою мысль в устной речи, формулировать высказывание, сотрудничать, договариваться о последовательности действий, слушать мнение других.</a:t>
                      </a:r>
                      <a:endParaRPr lang="ru-RU" sz="16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07787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Форма работы: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Групповая, индивидуальная, в парах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18308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Методы и приемы обучения: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Наглядно-иллюстративный, частично-поисковый,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аналитический, беседа, самоконтроль, взаимоконтроль, рефлексия, создание ситуации успеха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241755">
                <a:tc>
                  <a:txBody>
                    <a:bodyPr/>
                    <a:lstStyle/>
                    <a:p>
                      <a:endParaRPr lang="ru-RU" b="1" dirty="0">
                        <a:latin typeface="Propisi" panose="0200050803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solidFill>
                          <a:schemeClr val="tx1"/>
                        </a:solidFill>
                        <a:latin typeface="Propisi" panose="02000508030000020003" pitchFamily="2" charset="0"/>
                      </a:endParaRPr>
                    </a:p>
                  </a:txBody>
                  <a:tcPr/>
                </a:tc>
              </a:tr>
              <a:tr h="2028868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b="1" dirty="0" smtClean="0">
                        <a:latin typeface="Propisi" panose="02000508030000020003" pitchFamily="2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 smtClean="0">
                        <a:solidFill>
                          <a:schemeClr val="tx1"/>
                        </a:solidFill>
                        <a:latin typeface="Propisi" panose="02000508030000020003" pitchFamily="2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339154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544840289"/>
              </p:ext>
            </p:extLst>
          </p:nvPr>
        </p:nvGraphicFramePr>
        <p:xfrm>
          <a:off x="2092957" y="241297"/>
          <a:ext cx="9712355" cy="62738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7068"/>
                <a:gridCol w="1627164"/>
                <a:gridCol w="1817847"/>
                <a:gridCol w="2639777"/>
                <a:gridCol w="1440499"/>
              </a:tblGrid>
              <a:tr h="34808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1456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11150">
                <a:tc>
                  <a:txBody>
                    <a:bodyPr/>
                    <a:lstStyle/>
                    <a:p>
                      <a:pPr marL="0" indent="0">
                        <a:buFontTx/>
                        <a:buNone/>
                      </a:pPr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 Организационно-мотивационный этап (2 мин)</a:t>
                      </a:r>
                    </a:p>
                    <a:p>
                      <a:pPr marL="0" indent="0">
                        <a:buFontTx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Основная задача этапа: подготовить учащихся к сознательной, целенаправленной учебной деятельности через ситуации самоопределения, выбора и принятия решения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этапа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организационная и мотивационная составляющие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– направлены на включение учащихся в процесс целеполагания, когда предъявляемые учителем требования к предстоящей деятельности становятся личностно значимыми</a:t>
                      </a:r>
                    </a:p>
                    <a:p>
                      <a:pPr marL="0" indent="0" algn="l">
                        <a:buFontTx/>
                        <a:buNone/>
                      </a:pPr>
                      <a:r>
                        <a:rPr lang="ru-RU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проведению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кратко, с включением учеников в деятельность, деловой ритм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виды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деятельности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мотивация и целеполагание.</a:t>
                      </a:r>
                    </a:p>
                    <a:p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Основные действия: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мотивирует учащихся, ставит перед учащимися цели и задачи, проводит инструктаж о предстоящих видах учебной деятельности, способах осуществления и результатах, которые следует получить.</a:t>
                      </a:r>
                    </a:p>
                    <a:p>
                      <a:r>
                        <a:rPr lang="ru-RU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Методические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пояснения</a:t>
                      </a:r>
                      <a:r>
                        <a:rPr lang="ru-RU" sz="1200" b="0" u="none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 учитель организует осознанное «вхождение» ученика в образовательное пространство урока.</a:t>
                      </a:r>
                      <a:endParaRPr lang="ru-RU" sz="1200" b="0" u="sng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 основе задаваемой учителем мотивации, ученик включается в процесс целеполагания: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Понимает и принимает требования учителя, мысленно отвечая на вопросы: зачем это изучать, зачем выполнять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задания;</a:t>
                      </a:r>
                    </a:p>
                    <a:p>
                      <a:pPr marL="171450" indent="-1714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Формируется ситуация самоопределения ученика, определяющая смысловую основу предстоящей учебной деятельности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Взаимное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приветствие учителя-логопеда и учащихся;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Проверка внешней готовности учеников к работе;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ü"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Организация внимания.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-Сегодня к нам на занятие пришли гости куклы Саша и Зоя. Давайте их поприветствуем.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(Дети читают стих: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Придумано кем-то просто и мудро –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При встрече здороваться: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Доброе утро!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Доброе утро – солнцу и птицам!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Доброе утро – улыбчивым лицам!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 каждый становится добрым, доверчивым.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Пусть доброе утро длится до вечера!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-Скажите, а какие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первые звуки в именах девочек (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[з]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).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-Как вы думаете, а чем мы будем заниматься на сегодняшнем занятии?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-Мы будем сравнивать звуки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[с]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 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[з]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, учиться правильно обозначать их на письме буквами.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-Какова  наша цель?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-Научиться безошибочно определять звуки в словах, предложениях и правильно их записывать.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Регулятивные,</a:t>
                      </a: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66176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088760598"/>
              </p:ext>
            </p:extLst>
          </p:nvPr>
        </p:nvGraphicFramePr>
        <p:xfrm>
          <a:off x="1780676" y="241296"/>
          <a:ext cx="10024637" cy="63119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6608"/>
                <a:gridCol w="2686095"/>
                <a:gridCol w="1568373"/>
                <a:gridCol w="2682381"/>
                <a:gridCol w="1331180"/>
              </a:tblGrid>
              <a:tr h="353686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5727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72490">
                <a:tc>
                  <a:txBody>
                    <a:bodyPr/>
                    <a:lstStyle/>
                    <a:p>
                      <a:r>
                        <a:rPr lang="ru-RU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 Этап подготовки учащихся к сознательному усвоению нового учебного материала</a:t>
                      </a:r>
                    </a:p>
                    <a:p>
                      <a:r>
                        <a:rPr lang="ru-RU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Основная задача этапа (5 мин):</a:t>
                      </a:r>
                      <a:r>
                        <a:rPr lang="ru-RU" sz="1200" b="0" i="0" u="none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</a:t>
                      </a:r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обеспечить мотивацию учения школьников, их включение в совместную деятельность, актуализировать личностный опыт учащихся (личностные смыслы, опорные знания и способы деятельности, ценностные отношения).</a:t>
                      </a:r>
                    </a:p>
                    <a:p>
                      <a:pPr hangingPunct="0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Содержание этапа:</a:t>
                      </a:r>
                    </a:p>
                    <a:p>
                      <a:pPr hangingPunct="0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Сообщение темы учебного занятия.</a:t>
                      </a:r>
                    </a:p>
                    <a:p>
                      <a:pPr hangingPunct="0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Формулирование целей учебного занятия совместно с учащимися.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lang="ru-RU" sz="120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виды деятельности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организует восприятие, внимание учащихся,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формирует целевую установку предстоящей деятельности, 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создает ситуацию самоопределения и выявления личностного смысла предстоящей деятельности</a:t>
                      </a:r>
                    </a:p>
                    <a:p>
                      <a:pPr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685800" algn="l"/>
                        </a:tabLst>
                      </a:pPr>
                      <a:r>
                        <a:rPr lang="ru-RU" sz="120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действия:</a:t>
                      </a:r>
                      <a:endParaRPr lang="ru-RU" sz="1200" i="0" dirty="0" smtClean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определяет задачу предстоящей учебной деятельности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логически и содержательно связывает ранее изученные вопросы с тем, что будет изучаться на уроке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актуализирует известные учащимся знания, умения, опыт деятельности, опыт переживаний, отношений в связи с тем, что будет изучаться</a:t>
                      </a:r>
                    </a:p>
                    <a:p>
                      <a:pPr marL="0" lvl="0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  <a:tab pos="685800" algn="l"/>
                        </a:tabLst>
                      </a:pP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организует беседу, направленную на актуализацию когнитивного, </a:t>
                      </a:r>
                      <a:r>
                        <a:rPr lang="ru-RU" sz="1200" i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деятельностного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, эмоционально-ценностного отношения учащихся в отношении изучаемых объектов и процессов</a:t>
                      </a:r>
                    </a:p>
                    <a:p>
                      <a:pPr marL="0" lvl="0" indent="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  <a:tab pos="630555" algn="l"/>
                        </a:tabLst>
                      </a:pP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Выполняют упражнения для языка, речевую зарядку. Развивается самопознание и само-совершенствование</a:t>
                      </a:r>
                      <a:endParaRPr lang="ru-RU" sz="1200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 прежде, сделаем гимнастику для язычка.</a:t>
                      </a:r>
                    </a:p>
                    <a:p>
                      <a:r>
                        <a:rPr lang="ru-RU" sz="120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“Язычок проснулся, потянулся. Лег на нижнюю губу и лежит, отдыхает. Одну, две, три, четыре, пять минут лежит. Направо посмотрел, налево посмотрел, направо – налево (5-6 раз). Побегал из стороны в сторону. Вверх посмотрел, вниз посмотрел, вверх – вниз (5–6 раз). Чашечку сделал, подержал чашечку, чаю в нее налил, попил чай с конфеткой. Почувствовали, какая конфетка вкусная? (Почмокали). На сладкое осы налетели – З-З-З. За ними жуки прилетели – Ж-Ж-Ж. Вдалеке пароход загудел – Л-Л-Л. В кустах кошка зашипела –Ш-Ш-Ш. Собака на нее зарычала – Р-Р-Р. Язычок сел на лошадку и поскакал. Быстро бежит лошадка, копытами цокает. Сломалась лошадка. Язычок взял молоточек и починил лошадку – Д-Д-Д. Слез с лошадки и решил сделать зарядку”.</a:t>
                      </a:r>
                    </a:p>
                    <a:p>
                      <a:r>
                        <a:rPr lang="ru-RU" sz="1200" b="1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</a:t>
                      </a:r>
                      <a:endParaRPr lang="ru-RU" sz="1200" b="0" i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779801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65080022"/>
              </p:ext>
            </p:extLst>
          </p:nvPr>
        </p:nvGraphicFramePr>
        <p:xfrm>
          <a:off x="2045369" y="241297"/>
          <a:ext cx="9759944" cy="61023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4657"/>
                <a:gridCol w="1976395"/>
                <a:gridCol w="1684421"/>
                <a:gridCol w="2423972"/>
                <a:gridCol w="1440499"/>
              </a:tblGrid>
              <a:tr h="404570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7521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20262">
                <a:tc>
                  <a:txBody>
                    <a:bodyPr/>
                    <a:lstStyle/>
                    <a:p>
                      <a:pPr hangingPunct="0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Показ социальной, в том числе научной, практической значимости изучаемого материала.</a:t>
                      </a:r>
                    </a:p>
                    <a:p>
                      <a:pPr hangingPunct="0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перед учащимися учебной проблемы.</a:t>
                      </a:r>
                    </a:p>
                    <a:p>
                      <a:pPr hangingPunct="0"/>
                      <a:r>
                        <a:rPr lang="ru-RU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 личностного опыта учащихся</a:t>
                      </a:r>
                    </a:p>
                    <a:p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Требования к проведению: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Часто цель и поясняющие ее задачи предстоящей деятельности учитель сообщает одновременно с сообщением темы учебного занятия. Однако это требование не является обязательным для каждого занятия.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630555" algn="l"/>
                        </a:tabLst>
                      </a:pPr>
                      <a:r>
                        <a:rPr lang="ru-RU" sz="120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Показатели выполнения образовательных задач этапа.</a:t>
                      </a:r>
                    </a:p>
                    <a:p>
                      <a:pPr marL="0" lvl="0" indent="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Готовность учащихся к активной учебной деятельности.</a:t>
                      </a:r>
                    </a:p>
                    <a:p>
                      <a:pPr marL="0" lvl="0" indent="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291465" algn="l"/>
                          <a:tab pos="630555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Повторение, уточнение  целей учебного занятия совместно с учащимися. Вариативность приемов сообщения темы и целей учебного занятия. Преемственность и перспективность в постановке целей учебного занятия. Формулирование целей в действиях учащихся. Понимание учащимися социальной, практической и личностной значимости изучаемого материала. Совместное с учащимися планирование предстоящей деятельности во время учебного занятия</a:t>
                      </a:r>
                      <a:endParaRPr lang="ru-RU" sz="12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 основе созданной учителем проблемной ситуации развивается умение решать познавательные проблемы. </a:t>
                      </a:r>
                      <a:r>
                        <a:rPr lang="ru-RU" sz="1200" b="1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endParaRPr lang="ru-RU" sz="120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Работа в парах позволяет проявлять лидерство и </a:t>
                      </a:r>
                      <a:r>
                        <a:rPr lang="ru-RU" sz="120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согла</a:t>
                      </a:r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-сование действий с</a:t>
                      </a:r>
                      <a:r>
                        <a:rPr lang="ru-RU" sz="1200" kern="1200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партнером.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i="0" u="sng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Речевая зарядка</a:t>
                      </a:r>
                    </a:p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За-са-за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Зо-со-зо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Зда-ста-зда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Зды-сты-зды</a:t>
                      </a:r>
                      <a:endParaRPr lang="ru-RU" sz="1200" b="0" i="0" kern="1200" dirty="0" smtClean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r>
                        <a:rPr lang="ru-RU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Зу-су-зу</a:t>
                      </a:r>
                      <a:endParaRPr lang="ru-RU" sz="1200" b="0" i="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А сейчас вы попробуете по моей беззвучной артикуляции определить, какой звук я сказала!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[о], [у], [м], [а], [с], [з], [р], [з], [с], [а], [у], [и], [й], [з], [с], [з]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Дети определяют, учитель логопед показывает буквы, которые обозначали эти звуки.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определении, каких звуков вы часто ошибались?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 При определении звуков [з], [с].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-Почему это происходило?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-Эти звуки похожи друг на друга.</a:t>
                      </a:r>
                    </a:p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-Давайте определим, чем они похожи и чем отличаются друг от друга!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Познавательные, коммуникативные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2462451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124789376"/>
              </p:ext>
            </p:extLst>
          </p:nvPr>
        </p:nvGraphicFramePr>
        <p:xfrm>
          <a:off x="2092957" y="241298"/>
          <a:ext cx="9712355" cy="6045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17093"/>
                <a:gridCol w="1428750"/>
                <a:gridCol w="1333500"/>
                <a:gridCol w="3392513"/>
                <a:gridCol w="1440499"/>
              </a:tblGrid>
              <a:tr h="449055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97425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098722"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  <a:tabLst>
                          <a:tab pos="180340" algn="l"/>
                        </a:tabLst>
                      </a:pPr>
                      <a:r>
                        <a:rPr lang="ru-RU" sz="1200" b="0" u="sng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изучения нового учебного материала (формирования знаний, формирования умений)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90170" algn="l"/>
                        </a:tabLst>
                      </a:pP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 задача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 (10 мин): 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создать условия для освоения учащимися логически и содержательно законченного фрагмента учебного содержания предметного и </a:t>
                      </a:r>
                      <a:r>
                        <a:rPr lang="ru-RU" sz="1200" dirty="0" err="1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метапредметного</a:t>
                      </a: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характера, добиться усвоения и осознания учащимися путей, способов, средств, с помощью которых осуществляется учебная </a:t>
                      </a: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деятельность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виды деятельности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-Организует исследовательскую деятельность при определении артикуляции звуков.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-Организует работу в парах.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-Организует ситуацию для сравнения звуков, </a:t>
                      </a:r>
                      <a:r>
                        <a:rPr lang="ru-RU" sz="1200" i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формулирования 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вывода.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1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результате микроисследования артикуляции звуков [з], [с] учащиеся учатся  решать логические задачи (анализ, синтез, обобщение, причинно-следственные связи)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Сравнительная характеристика звуков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-Давайте произнесем звук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[с].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Понаблюдайте за своими органами артикуляции. Расскажите своему соседу об артикуляции этого звука.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Логопед достаёт профиль звука.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Один из детей дает характеристику артикуляции звука. </a:t>
                      </a:r>
                    </a:p>
                    <a:p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Другой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ребёнок дает характеристику звука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[с].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(Согласный, глухой, бывает твердым и мягким)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-Давайте произнесем звук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[с].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Понаблюдайте за своими органами артикуляции. Расскажите своему соседу об артикуляции этого звука (дети меняются ролями)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Характеристику артикуляции звука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[з]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дает следующий ученик. Делает вывод, что артикуляция звуков похожа.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-Положили руки на горло и произнесли звуки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[с], [з].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-Что мы заметили?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при произнесении звука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горло не дрожит, а при произнесении звука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[з]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дрожит. Значит при произнесении звука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[с]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голос не участвует, а при произнесении звука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[з]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участвует).</a:t>
                      </a:r>
                    </a:p>
                    <a:p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. -Сделаем вывод.</a:t>
                      </a:r>
                    </a:p>
                    <a:p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Звук [с] - глухой, а [з] - звонкий.</a:t>
                      </a:r>
                    </a:p>
                    <a:p>
                      <a:endParaRPr lang="ru-RU" sz="12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Познавательные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28958813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02409432"/>
              </p:ext>
            </p:extLst>
          </p:nvPr>
        </p:nvGraphicFramePr>
        <p:xfrm>
          <a:off x="1638302" y="241295"/>
          <a:ext cx="10420349" cy="614045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76548"/>
                <a:gridCol w="1295400"/>
                <a:gridCol w="1162050"/>
                <a:gridCol w="3702624"/>
                <a:gridCol w="1383727"/>
              </a:tblGrid>
              <a:tr h="361499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28558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250397">
                <a:tc>
                  <a:txBody>
                    <a:bodyPr/>
                    <a:lstStyle/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Содержание этапа: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-Организация внимания.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-Изучение нового матери-ала.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-Обеспечение восприятия, осознания и осмысления, обобщения и систематизации нового материала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Формирование умения самостоятельно применять знания в различных как стандартных, так и нестандартных ситуациях, требующих творческой деятельности.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Требования 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 проведению: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-Должно произойти усвоение основной идеи изучаемого вопроса.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-Должно произойти усвоение метода исследования изучаемого факта, явления.</a:t>
                      </a:r>
                    </a:p>
                    <a:p>
                      <a:pPr marL="457200"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-Должен быть получен опыт представления изученного материала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indent="0" algn="l" hangingPunct="0">
                        <a:lnSpc>
                          <a:spcPct val="100000"/>
                        </a:lnSpc>
                        <a:spcAft>
                          <a:spcPts val="0"/>
                        </a:spcAft>
                        <a:buFontTx/>
                        <a:buNone/>
                        <a:tabLst>
                          <a:tab pos="630555" algn="l"/>
                        </a:tabLst>
                      </a:pPr>
                      <a:endParaRPr lang="ru-RU" sz="120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-Посмотрим на профиль артикуляции этого звука.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-Правильный вывод мы сделали? На профиле звука [з] указана работа голосовых связок, а в остальном он полностью повторяет профиль звука [с].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Вот почему мы не могли по беззвучной артикуляции точно определить, какой звук я сказала [с], [з]. Ведь эти звуки отличаются только по одному признаку – участию  голоса в произнесении звука!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-Кто сможет объяснить, почему в письменных работах дети часто вместо буквы «с» пишут з» и наоборот?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-Звуки [с], [з] похожи по артикуляции и по звучанию и поэтому их часто путают и обозначат на письме неправильно.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Что надо сделать, чтобы не допускать таких ошибок?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Надо внимательно слушать, как произносит слово учитель, а когда пишешь это слово надо четко шепотом  по слогам проговаривать слово.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-Что делать если возникает сомнение, какую букву писать «с» или з»?</a:t>
                      </a:r>
                    </a:p>
                    <a:p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-Надо проговорить слово и со звуком [с],  и со звуком [з]. Сделать для себя вывод как мы говорим,  после этого записать слово.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То есть, чтобы не сделать ошибки надо быть очень внимательным человеком</a:t>
                      </a:r>
                      <a:endParaRPr lang="ru-RU" sz="120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Личностные: проявляют интерес к изучаемому предмету, изучаемой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теме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4118811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048000" y="3105835"/>
            <a:ext cx="6096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>
                <a:latin typeface="Propisi" panose="02000508030000020003" pitchFamily="2" charset="0"/>
                <a:ea typeface="Times New Roman" panose="02020603050405020304" pitchFamily="18" charset="0"/>
              </a:rPr>
              <a:t>-Сделаем вывод.</a:t>
            </a:r>
          </a:p>
          <a:p>
            <a:r>
              <a:rPr lang="ru-RU" dirty="0">
                <a:latin typeface="Propisi" panose="02000508030000020003" pitchFamily="2" charset="0"/>
                <a:ea typeface="Times New Roman" panose="02020603050405020304" pitchFamily="18" charset="0"/>
              </a:rPr>
              <a:t>- Звук [с] - глухой, а [з] - звонкий.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799536161"/>
              </p:ext>
            </p:extLst>
          </p:nvPr>
        </p:nvGraphicFramePr>
        <p:xfrm>
          <a:off x="1638302" y="241297"/>
          <a:ext cx="10420349" cy="57713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34931"/>
                <a:gridCol w="2422817"/>
                <a:gridCol w="1428750"/>
                <a:gridCol w="2750124"/>
                <a:gridCol w="1383727"/>
              </a:tblGrid>
              <a:tr h="413107">
                <a:tc gridSpan="5">
                  <a:txBody>
                    <a:bodyPr/>
                    <a:lstStyle/>
                    <a:p>
                      <a:pPr algn="ctr"/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Ход занятия:</a:t>
                      </a:r>
                      <a:endParaRPr lang="ru-RU" sz="16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88596"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занятия, задачи,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требования к выполнению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Деятельность учащихся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Содержание занятия: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Формируемые компетенции: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486959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4.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 проверки понимания и первичного закрепления изученного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Основная</a:t>
                      </a:r>
                      <a:r>
                        <a:rPr lang="ru-RU" sz="1200" b="1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задача</a:t>
                      </a:r>
                      <a:r>
                        <a:rPr lang="ru-RU" sz="1200" b="1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 (2 мин)</a:t>
                      </a:r>
                      <a:r>
                        <a:rPr lang="ru-RU" sz="1200" i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</a:t>
                      </a:r>
                      <a:endParaRPr lang="ru-RU" sz="1200" i="0" u="sng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Установить усвоили или нет учащиеся закономерности, связь между фактами.</a:t>
                      </a: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Устранить обнаруженные пробелы.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0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Содержание</a:t>
                      </a:r>
                      <a:r>
                        <a:rPr lang="ru-RU" sz="1200" b="1" u="sng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этапа</a:t>
                      </a:r>
                      <a:r>
                        <a:rPr lang="ru-RU" sz="1200" b="1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</a:t>
                      </a:r>
                      <a:endParaRPr lang="ru-RU" sz="1200" u="sng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Требования</a:t>
                      </a:r>
                      <a:r>
                        <a:rPr lang="ru-RU" sz="1200" b="1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к</a:t>
                      </a:r>
                      <a:r>
                        <a:rPr lang="ru-RU" sz="1200" b="1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ru-RU" sz="1200" b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проведению</a:t>
                      </a:r>
                      <a:r>
                        <a:rPr lang="ru-RU" sz="1200" b="1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</a:t>
                      </a:r>
                      <a:endParaRPr lang="ru-RU" sz="1200" u="sng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 проверка понимания учителем глубины понимания учебного материала, внутренних закономерностей и связей, сущности новых понятий.</a:t>
                      </a: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14300" algn="l"/>
                        </a:tabLst>
                      </a:pPr>
                      <a:r>
                        <a:rPr lang="ru-RU" sz="120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-Уточнение новых знаний.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виды деятельности</a:t>
                      </a: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: 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43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Постановка вопросов, требующих активной мыслительной деятельности.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43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Использование нестандартных ситуаций.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43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Обращение к классу с просьбой дополнить, уточнить, исправить ответ ученика, либо найти другой способ для решения задачи.</a:t>
                      </a: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  <a:tabLst>
                          <a:tab pos="1143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Учет дополнительных ответов по количеству и характеру.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5.Выяснить пробелы в понимании учащимся нового материала.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Основные действия: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u="sng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Методические пояснения</a:t>
                      </a:r>
                      <a:endParaRPr lang="ru-RU" sz="1200" i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-Обращать внимание на средних и слабых учеников.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-Класс привлекается к оценке ответов учащихся</a:t>
                      </a:r>
                    </a:p>
                    <a:p>
                      <a:pPr algn="l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i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-По ходу проверки учитель добивается устранения пробелов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kern="120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 результате дети контролируют правильность своего фонематического восприятия, корригируют восприятие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Развитие фонематического слуха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Если звук звонкий.</a:t>
                      </a:r>
                      <a:b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</a:b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Ну, а, если звук глухой,</a:t>
                      </a:r>
                      <a:b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</a:b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Молчи, раз он такой.</a:t>
                      </a:r>
                    </a:p>
                    <a:p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(Дети звонят в колокольчик, если слышат звук 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[з]).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З-с-с-з-с-з-с-з.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За-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-за-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-за-за-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200" b="0" dirty="0" err="1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са</a:t>
                      </a: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-за</a:t>
                      </a: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/>
                      </a:r>
                      <a:b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</a:br>
                      <a:r>
                        <a:rPr lang="ru-RU" sz="1200" b="0" dirty="0" smtClean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Гроза, масло, коза, гроздья, листья.</a:t>
                      </a:r>
                      <a:endParaRPr lang="ru-RU" sz="1200" b="0" dirty="0">
                        <a:effectLst/>
                        <a:latin typeface="Times New Roman" pitchFamily="18" charset="0"/>
                        <a:ea typeface="Times New Roman" panose="02020603050405020304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  <a:tabLst>
                          <a:tab pos="685800" algn="l"/>
                        </a:tabLst>
                      </a:pPr>
                      <a:r>
                        <a:rPr lang="ru-RU" sz="1200" b="0" dirty="0">
                          <a:effectLst/>
                          <a:latin typeface="Times New Roman" pitchFamily="18" charset="0"/>
                          <a:ea typeface="Times New Roman" panose="02020603050405020304" pitchFamily="18" charset="0"/>
                          <a:cs typeface="Times New Roman" pitchFamily="18" charset="0"/>
                        </a:rPr>
                        <a:t> 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Регулятивные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765352554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521</TotalTime>
  <Words>3846</Words>
  <Application>Microsoft Office PowerPoint</Application>
  <PresentationFormat>Произвольный</PresentationFormat>
  <Paragraphs>373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Легкий дым</vt:lpstr>
      <vt:lpstr>муниципальное бюджетное общеобразовательное учреждение  «Лянторская средняя общеобразовательная школа №3»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бюджетное общеобразовательное учреждение «Лянторская средняя общеобразовательная школа №3»</dc:title>
  <dc:creator>admin</dc:creator>
  <cp:lastModifiedBy>логопед</cp:lastModifiedBy>
  <cp:revision>112</cp:revision>
  <dcterms:created xsi:type="dcterms:W3CDTF">2014-09-07T14:30:47Z</dcterms:created>
  <dcterms:modified xsi:type="dcterms:W3CDTF">2014-09-09T04:02:36Z</dcterms:modified>
</cp:coreProperties>
</file>