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60" r:id="rId4"/>
    <p:sldId id="284" r:id="rId5"/>
    <p:sldId id="281" r:id="rId6"/>
    <p:sldId id="266" r:id="rId7"/>
    <p:sldId id="261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B9C1-88C2-4AB0-9FD6-996E3F554E59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F8BD-FC01-4D65-846D-31E8FBD5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030BC-67D5-4F1C-B786-733313C8843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B761-DD4B-4BAF-BE91-62E3381F0F24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315A-D09D-442E-B470-D2FB8BC5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671136" cy="52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9322" y="4286256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Учитель: Корсакова Т.А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МБОУ СОШ № 41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Г. Мурманска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86050" y="857232"/>
            <a:ext cx="5572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математики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785926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"Величины. Объём. Литр»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(фрагмент урока)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8001056" cy="53403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1). Образовательные:</a:t>
            </a:r>
            <a:endParaRPr lang="ru-RU" dirty="0" smtClean="0"/>
          </a:p>
          <a:p>
            <a:r>
              <a:rPr lang="ru-RU" sz="2900" dirty="0" smtClean="0"/>
              <a:t>знакомство с величиной «Объём» и единицами измерения объема;</a:t>
            </a:r>
          </a:p>
          <a:p>
            <a:r>
              <a:rPr lang="ru-RU" sz="2900" dirty="0" smtClean="0"/>
              <a:t>совершенствовать навыки решения текстовых задач                              и вычислительные навыки.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2). Развивающие: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900" dirty="0" smtClean="0"/>
              <a:t>формирование навыков логического мышления                         (синтез, анализ, сравнение, наблюдение);</a:t>
            </a:r>
          </a:p>
          <a:p>
            <a:r>
              <a:rPr lang="ru-RU" sz="2900" dirty="0" smtClean="0"/>
              <a:t> формирование навыков познавательной деятельности.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3). Воспитательные: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900" dirty="0" smtClean="0"/>
              <a:t>формирование навыков умения общаться;</a:t>
            </a:r>
          </a:p>
          <a:p>
            <a:r>
              <a:rPr lang="ru-RU" sz="2900" dirty="0" smtClean="0"/>
              <a:t> формирование навыка дискуссии;</a:t>
            </a:r>
          </a:p>
          <a:p>
            <a:r>
              <a:rPr lang="ru-RU" sz="2900" dirty="0" smtClean="0"/>
              <a:t> воспитание интереса к предмету;</a:t>
            </a:r>
          </a:p>
          <a:p>
            <a:r>
              <a:rPr lang="ru-RU" sz="2900" dirty="0" smtClean="0"/>
              <a:t> формирование навыков коллективной работы в сочетании                        с самостоятельностью учащихся.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1695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1080120" cy="172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8920"/>
            <a:ext cx="728661" cy="7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57192"/>
            <a:ext cx="90011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79712" y="1196752"/>
            <a:ext cx="3672408" cy="648072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797152"/>
            <a:ext cx="59778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988840"/>
            <a:ext cx="6406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8572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ОПЫТЫ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276872"/>
            <a:ext cx="10492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2780928"/>
            <a:ext cx="1695450" cy="14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1080120" cy="172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013176"/>
            <a:ext cx="1512168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5013176"/>
            <a:ext cx="1512167" cy="138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653136"/>
            <a:ext cx="10492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429520" y="6357958"/>
            <a:ext cx="57150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План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143116"/>
            <a:ext cx="7455772" cy="35719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Измерьте вместимость банки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 помощью данной мерки.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Какое число мерок вы получили? Обозначьте его цифрой.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2835559" cy="164962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495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9632" y="2060848"/>
            <a:ext cx="1905000" cy="1533525"/>
            <a:chOff x="61" y="13887"/>
            <a:chExt cx="200" cy="161"/>
          </a:xfrm>
        </p:grpSpPr>
        <p:sp>
          <p:nvSpPr>
            <p:cNvPr id="108552" name="Freeform 5"/>
            <p:cNvSpPr>
              <a:spLocks/>
            </p:cNvSpPr>
            <p:nvPr/>
          </p:nvSpPr>
          <p:spPr bwMode="auto">
            <a:xfrm>
              <a:off x="61" y="13896"/>
              <a:ext cx="200" cy="152"/>
            </a:xfrm>
            <a:custGeom>
              <a:avLst/>
              <a:gdLst>
                <a:gd name="T0" fmla="*/ 55 w 200"/>
                <a:gd name="T1" fmla="*/ 0 h 152"/>
                <a:gd name="T2" fmla="*/ 54 w 200"/>
                <a:gd name="T3" fmla="*/ 18 h 152"/>
                <a:gd name="T4" fmla="*/ 42 w 200"/>
                <a:gd name="T5" fmla="*/ 25 h 152"/>
                <a:gd name="T6" fmla="*/ 6 w 200"/>
                <a:gd name="T7" fmla="*/ 41 h 152"/>
                <a:gd name="T8" fmla="*/ 0 w 200"/>
                <a:gd name="T9" fmla="*/ 50 h 152"/>
                <a:gd name="T10" fmla="*/ 1 w 200"/>
                <a:gd name="T11" fmla="*/ 152 h 152"/>
                <a:gd name="T12" fmla="*/ 200 w 200"/>
                <a:gd name="T13" fmla="*/ 151 h 152"/>
                <a:gd name="T14" fmla="*/ 200 w 200"/>
                <a:gd name="T15" fmla="*/ 49 h 152"/>
                <a:gd name="T16" fmla="*/ 189 w 200"/>
                <a:gd name="T17" fmla="*/ 42 h 152"/>
                <a:gd name="T18" fmla="*/ 147 w 200"/>
                <a:gd name="T19" fmla="*/ 22 h 152"/>
                <a:gd name="T20" fmla="*/ 144 w 200"/>
                <a:gd name="T21" fmla="*/ 16 h 152"/>
                <a:gd name="T22" fmla="*/ 144 w 200"/>
                <a:gd name="T23" fmla="*/ 0 h 152"/>
                <a:gd name="T24" fmla="*/ 55 w 200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152"/>
                <a:gd name="T41" fmla="*/ 200 w 200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152">
                  <a:moveTo>
                    <a:pt x="55" y="0"/>
                  </a:moveTo>
                  <a:cubicBezTo>
                    <a:pt x="55" y="6"/>
                    <a:pt x="55" y="12"/>
                    <a:pt x="54" y="18"/>
                  </a:cubicBezTo>
                  <a:cubicBezTo>
                    <a:pt x="53" y="23"/>
                    <a:pt x="46" y="22"/>
                    <a:pt x="42" y="25"/>
                  </a:cubicBezTo>
                  <a:cubicBezTo>
                    <a:pt x="33" y="31"/>
                    <a:pt x="17" y="37"/>
                    <a:pt x="6" y="41"/>
                  </a:cubicBezTo>
                  <a:cubicBezTo>
                    <a:pt x="4" y="44"/>
                    <a:pt x="0" y="50"/>
                    <a:pt x="0" y="50"/>
                  </a:cubicBezTo>
                  <a:lnTo>
                    <a:pt x="1" y="152"/>
                  </a:lnTo>
                  <a:lnTo>
                    <a:pt x="200" y="151"/>
                  </a:lnTo>
                  <a:lnTo>
                    <a:pt x="200" y="49"/>
                  </a:lnTo>
                  <a:cubicBezTo>
                    <a:pt x="198" y="45"/>
                    <a:pt x="193" y="43"/>
                    <a:pt x="189" y="42"/>
                  </a:cubicBezTo>
                  <a:cubicBezTo>
                    <a:pt x="183" y="36"/>
                    <a:pt x="156" y="25"/>
                    <a:pt x="147" y="22"/>
                  </a:cubicBezTo>
                  <a:cubicBezTo>
                    <a:pt x="146" y="20"/>
                    <a:pt x="144" y="16"/>
                    <a:pt x="144" y="16"/>
                  </a:cubicBezTo>
                  <a:lnTo>
                    <a:pt x="144" y="0"/>
                  </a:lnTo>
                  <a:lnTo>
                    <a:pt x="55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50000">
                  <a:srgbClr val="E2EBFF"/>
                </a:gs>
                <a:gs pos="100000">
                  <a:srgbClr val="6699FF"/>
                </a:gs>
              </a:gsLst>
              <a:lin ang="0" scaled="1"/>
            </a:gradFill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3" name="AutoShape 6"/>
            <p:cNvSpPr>
              <a:spLocks noChangeArrowheads="1"/>
            </p:cNvSpPr>
            <p:nvPr/>
          </p:nvSpPr>
          <p:spPr bwMode="auto">
            <a:xfrm>
              <a:off x="111" y="13887"/>
              <a:ext cx="99" cy="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BED8FF"/>
                </a:gs>
                <a:gs pos="100000">
                  <a:srgbClr val="0066FF"/>
                </a:gs>
              </a:gsLst>
              <a:lin ang="0" scaled="1"/>
            </a:gra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6228184" y="4725144"/>
            <a:ext cx="8636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1116013" y="285728"/>
            <a:ext cx="6742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</a:rPr>
              <a:t>Использование мерки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28184" y="5733256"/>
            <a:ext cx="8636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4211960" y="573325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</a:t>
            </a:r>
            <a:r>
              <a:rPr lang="ru-RU" sz="3600" b="1" dirty="0" smtClean="0"/>
              <a:t> банка</a:t>
            </a:r>
            <a:r>
              <a:rPr lang="en-US" sz="3600" b="1" dirty="0" smtClean="0"/>
              <a:t> </a:t>
            </a:r>
            <a:r>
              <a:rPr lang="ru-RU" sz="3600" b="1" dirty="0" smtClean="0"/>
              <a:t>= </a:t>
            </a:r>
            <a:endParaRPr lang="ru-RU" sz="36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screen"/>
          <a:srcRect b="-21554"/>
          <a:stretch>
            <a:fillRect/>
          </a:stretch>
        </p:blipFill>
        <p:spPr bwMode="auto">
          <a:xfrm rot="21239759">
            <a:off x="4273077" y="2097769"/>
            <a:ext cx="769331" cy="12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 rot="20987275">
            <a:off x="4266665" y="3793812"/>
            <a:ext cx="928694" cy="700085"/>
            <a:chOff x="61" y="13626"/>
            <a:chExt cx="159" cy="11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63" y="13674"/>
              <a:ext cx="156" cy="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0" scaled="1"/>
            </a:gradFill>
            <a:ln w="19050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61" y="13626"/>
              <a:ext cx="159" cy="5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" name="Выгнутая вверх стрелка 20"/>
          <p:cNvSpPr/>
          <p:nvPr/>
        </p:nvSpPr>
        <p:spPr>
          <a:xfrm flipH="1">
            <a:off x="4932040" y="2996952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4860032" y="1340768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flipH="1">
            <a:off x="2627784" y="1268760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2915816" y="3068960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H="1" flipV="1">
            <a:off x="4283968" y="472514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</a:t>
            </a:r>
            <a:r>
              <a:rPr lang="ru-RU" sz="3600" b="1" dirty="0" smtClean="0"/>
              <a:t> банка = 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9712" y="47251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688" y="56612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184" y="465313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10</a:t>
            </a:r>
            <a:endParaRPr lang="ru-RU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566124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5</a:t>
            </a:r>
            <a:endParaRPr lang="ru-RU" sz="4400" b="1" dirty="0"/>
          </a:p>
        </p:txBody>
      </p:sp>
      <p:pic>
        <p:nvPicPr>
          <p:cNvPr id="30" name="Рисунок 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0"/>
            <a:ext cx="1096256" cy="9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500958" y="6357958"/>
            <a:ext cx="57150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" grpId="0" animBg="1"/>
      <p:bldP spid="12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590">
            <a:off x="4813620" y="4314534"/>
            <a:ext cx="1872766" cy="220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1"/>
            <a:ext cx="8229600" cy="112930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i="1" dirty="0" smtClean="0">
                <a:solidFill>
                  <a:srgbClr val="FF0000"/>
                </a:solidFill>
              </a:rPr>
              <a:t>Литр - л</a:t>
            </a:r>
          </a:p>
        </p:txBody>
      </p:sp>
      <p:pic>
        <p:nvPicPr>
          <p:cNvPr id="5124" name="Picture 4" descr="http://im3-tub.yandex.net/i?id=8102836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8344">
            <a:off x="6929454" y="1844824"/>
            <a:ext cx="18727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6923">
            <a:off x="1326520" y="1752683"/>
            <a:ext cx="1579774" cy="247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36634">
            <a:off x="6404403" y="4014978"/>
            <a:ext cx="1303659" cy="253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844824"/>
            <a:ext cx="1638582" cy="25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57694"/>
            <a:ext cx="1704753" cy="22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2678">
            <a:off x="2835809" y="4087584"/>
            <a:ext cx="1843531" cy="22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43834" y="6429396"/>
            <a:ext cx="71438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40719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4362">
            <a:off x="5345983" y="968664"/>
            <a:ext cx="30543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364">
            <a:off x="5537553" y="3909047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768" y="6429396"/>
            <a:ext cx="64294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Desktop\5007fe6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689961">
            <a:off x="1125588" y="1520844"/>
            <a:ext cx="7003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  <a:endParaRPr lang="ru-RU" sz="9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 </a:t>
            </a:r>
            <a:r>
              <a:rPr lang="ru-RU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работу!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286776" y="6286520"/>
            <a:ext cx="571504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140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Цели: </vt:lpstr>
      <vt:lpstr>Слайд 3</vt:lpstr>
      <vt:lpstr>План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Танечка</cp:lastModifiedBy>
  <cp:revision>54</cp:revision>
  <dcterms:created xsi:type="dcterms:W3CDTF">2013-01-31T17:04:30Z</dcterms:created>
  <dcterms:modified xsi:type="dcterms:W3CDTF">2016-01-15T20:52:32Z</dcterms:modified>
</cp:coreProperties>
</file>