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9"/>
  </p:notesMasterIdLst>
  <p:sldIdLst>
    <p:sldId id="290" r:id="rId2"/>
    <p:sldId id="296" r:id="rId3"/>
    <p:sldId id="297" r:id="rId4"/>
    <p:sldId id="272" r:id="rId5"/>
    <p:sldId id="288" r:id="rId6"/>
    <p:sldId id="291" r:id="rId7"/>
    <p:sldId id="298" r:id="rId8"/>
    <p:sldId id="299" r:id="rId9"/>
    <p:sldId id="300" r:id="rId10"/>
    <p:sldId id="292" r:id="rId11"/>
    <p:sldId id="293" r:id="rId12"/>
    <p:sldId id="294" r:id="rId13"/>
    <p:sldId id="295" r:id="rId14"/>
    <p:sldId id="266" r:id="rId15"/>
    <p:sldId id="267" r:id="rId16"/>
    <p:sldId id="289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83B2F-7F4A-4DD1-9085-8129A3109F87}" type="datetimeFigureOut">
              <a:rPr lang="ru-RU" smtClean="0"/>
              <a:t>19.03.2017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9259-BC03-4F56-8C61-332CAC510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E5C-EC47-4A73-8BB5-74C31DDCB2AC}" type="datetime1">
              <a:rPr lang="ru-RU" smtClean="0">
                <a:solidFill>
                  <a:srgbClr val="2F1311"/>
                </a:solidFill>
              </a:rPr>
              <a:pPr/>
              <a:t>19.03.2017</a:t>
            </a:fld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CAA26-27D7-4713-BF20-A24D13C1B8E9}" type="slidenum">
              <a:rPr lang="ru-RU" smtClean="0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CF8EF2-1A88-4AFE-8B33-6643472DAD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19.03.2017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FF30A0-AAC7-40F6-AFBD-A39DD6B6A42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 :</a:t>
            </a:r>
          </a:p>
          <a:p>
            <a:r>
              <a:rPr lang="ru-RU" dirty="0" smtClean="0"/>
              <a:t>воспитатель Фоменко Людмила Анатольевна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949324" cy="473681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«Эффективные приемы в работе по сенсорному  воспитанию  детей  раннего  возраста»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509120"/>
            <a:ext cx="21717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2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Д</a:t>
            </a:r>
            <a:r>
              <a:rPr lang="ru-RU" sz="3600" dirty="0" smtClean="0"/>
              <a:t>идактическое пособие «Сухой бассейн»</a:t>
            </a:r>
            <a:endParaRPr lang="ru-RU" sz="3600" dirty="0"/>
          </a:p>
        </p:txBody>
      </p:sp>
      <p:pic>
        <p:nvPicPr>
          <p:cNvPr id="12290" name="Picture 2" descr="E:\DCIM\101PHOTO\SAM_23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Игры с цветными  крышечками</a:t>
            </a:r>
            <a:endParaRPr lang="ru-RU" sz="3600" dirty="0"/>
          </a:p>
        </p:txBody>
      </p:sp>
      <p:pic>
        <p:nvPicPr>
          <p:cNvPr id="13314" name="Picture 2" descr="E:\DCIM\101PHOTO\SAM_23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7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Игра «Спрячь мышку»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CIM\101PHOTO\SAM_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3800"/>
            <a:ext cx="6552728" cy="35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1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Игра «Разноцветная одежда»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 descr="E:\DCIM\101PHOTO\SAM_2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65767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Poor Richard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83841"/>
              </p:ext>
            </p:extLst>
          </p:nvPr>
        </p:nvGraphicFramePr>
        <p:xfrm>
          <a:off x="327025" y="1176338"/>
          <a:ext cx="858837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Документ" r:id="rId3" imgW="10891568" imgH="6993159" progId="Word.Document.12">
                  <p:embed/>
                </p:oleObj>
              </mc:Choice>
              <mc:Fallback>
                <p:oleObj name="Документ" r:id="rId3" imgW="10891568" imgH="6993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1176338"/>
                        <a:ext cx="8588375" cy="55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46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4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Работа с родителями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41052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-консультации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-папки-передвижки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-родительские собрания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-тематические выставки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E:\DCIM\101PHOTO\SAM_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97946"/>
            <a:ext cx="3034225" cy="22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DCIM\101PHOTO\SAM_2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56" y="3861048"/>
            <a:ext cx="3567919" cy="26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DCIM\101PHOTO\SAM_2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" y="3513164"/>
            <a:ext cx="3557659" cy="26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1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0400" cy="920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Результаты диагностики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11413" y="1341438"/>
            <a:ext cx="35814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80540" y="274638"/>
            <a:ext cx="82296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0880"/>
              </p:ext>
            </p:extLst>
          </p:nvPr>
        </p:nvGraphicFramePr>
        <p:xfrm>
          <a:off x="685800" y="1371600"/>
          <a:ext cx="879316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Документ" r:id="rId3" imgW="7050773" imgH="4582016" progId="Word.Document.12">
                  <p:embed/>
                </p:oleObj>
              </mc:Choice>
              <mc:Fallback>
                <p:oleObj name="Документ" r:id="rId3" imgW="7050773" imgH="4582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371600"/>
                        <a:ext cx="8793163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19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58959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/>
                <a:ea typeface="Times New Roman"/>
                <a:cs typeface="Times New Roman"/>
              </a:rPr>
              <a:t>Развитие органов чувств у детей 0-3 лет идет очень интенсивно. Главной составляющей полноценного развития детей в раннем возрасте является сенсорное развитие.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latin typeface="Tahoma"/>
                <a:ea typeface="Times New Roman"/>
              </a:rPr>
              <a:t>Сенсорное развитие,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 Успешность умственного, физического, эстетического воспитания в значительной степени зависит от уровня сенсорного развития детей, т. е. от того насколько совершенно ребенок слышит, видит, осязает окружающее</a:t>
            </a:r>
            <a:r>
              <a:rPr lang="ru-RU" sz="2400" dirty="0" smtClean="0">
                <a:latin typeface="Tahoma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47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1484784"/>
            <a:ext cx="6284168" cy="41044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ahoma"/>
                <a:ea typeface="Times New Roman"/>
                <a:cs typeface="Times New Roman"/>
              </a:rPr>
              <a:t>- является основой для интеллектуального развития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развивает наблюдательность;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позитивно влияет на эстетическое чувство;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является основой для развития воображения;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развивает внимание;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дает ребенку возможность овладеть новыми способами предметно-познавательной деятельности;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обеспечивает освоение навыков учебной деятельности;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влияет на расширение словарного запаса ребенка;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влияет на развитие зрительной, слуховой, моторной, образной и др. видов памяти.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9817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6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48391" y="0"/>
            <a:ext cx="8248753" cy="98064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lstStyle/>
          <a:p>
            <a:pPr marL="0" indent="0" algn="ctr">
              <a:buNone/>
            </a:pPr>
            <a:r>
              <a:rPr lang="ru-RU" sz="24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 программные задачи</a:t>
            </a:r>
            <a:endParaRPr lang="ru-RU" sz="2400" b="1" kern="10" dirty="0">
              <a:ln w="15875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5CBF">
                      <a:alpha val="50000"/>
                    </a:srgbClr>
                  </a:gs>
                  <a:gs pos="12500">
                    <a:srgbClr val="0087E6">
                      <a:alpha val="62500"/>
                    </a:srgbClr>
                  </a:gs>
                  <a:gs pos="37500">
                    <a:srgbClr val="21D6E0">
                      <a:alpha val="87500"/>
                    </a:srgbClr>
                  </a:gs>
                  <a:gs pos="50000">
                    <a:srgbClr val="03D4A8"/>
                  </a:gs>
                  <a:gs pos="62500">
                    <a:srgbClr val="21D6E0">
                      <a:alpha val="87500"/>
                    </a:srgbClr>
                  </a:gs>
                  <a:gs pos="87500">
                    <a:srgbClr val="0087E6">
                      <a:alpha val="62500"/>
                    </a:srgbClr>
                  </a:gs>
                  <a:gs pos="100000">
                    <a:srgbClr val="005CBF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  <a:p>
            <a:pPr marL="0" indent="0" algn="ctr">
              <a:buNone/>
            </a:pPr>
            <a: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по сенсорному воспитанию </a:t>
            </a:r>
            <a:r>
              <a:rPr lang="ru-RU" sz="24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:</a:t>
            </a:r>
            <a:endParaRPr lang="ru-RU" sz="2400" b="1" kern="10" dirty="0">
              <a:ln w="15875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5CBF">
                      <a:alpha val="50000"/>
                    </a:srgbClr>
                  </a:gs>
                  <a:gs pos="12500">
                    <a:srgbClr val="0087E6">
                      <a:alpha val="62500"/>
                    </a:srgbClr>
                  </a:gs>
                  <a:gs pos="37500">
                    <a:srgbClr val="21D6E0">
                      <a:alpha val="87500"/>
                    </a:srgbClr>
                  </a:gs>
                  <a:gs pos="50000">
                    <a:srgbClr val="03D4A8"/>
                  </a:gs>
                  <a:gs pos="62500">
                    <a:srgbClr val="21D6E0">
                      <a:alpha val="87500"/>
                    </a:srgbClr>
                  </a:gs>
                  <a:gs pos="87500">
                    <a:srgbClr val="0087E6">
                      <a:alpha val="62500"/>
                    </a:srgbClr>
                  </a:gs>
                  <a:gs pos="100000">
                    <a:srgbClr val="005CBF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8391" y="1601416"/>
            <a:ext cx="4032448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813930"/>
              </p:ext>
            </p:extLst>
          </p:nvPr>
        </p:nvGraphicFramePr>
        <p:xfrm>
          <a:off x="217446" y="968668"/>
          <a:ext cx="8526785" cy="65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Документ" r:id="rId3" imgW="8535236" imgH="6536736" progId="Word.Document.12">
                  <p:embed/>
                </p:oleObj>
              </mc:Choice>
              <mc:Fallback>
                <p:oleObj name="Документ" r:id="rId3" imgW="8535236" imgH="6536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46" y="968668"/>
                        <a:ext cx="8526785" cy="652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alt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разновидность игр с правилами, специально создаваемых педагогикой в целях обучения и воспитания детей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10783"/>
            <a:ext cx="6721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Виды дидактических </a:t>
            </a:r>
            <a:r>
              <a:rPr lang="ru-RU" sz="2800" b="1" dirty="0" smtClean="0">
                <a:solidFill>
                  <a:srgbClr val="002060"/>
                </a:solidFill>
              </a:rPr>
              <a:t>игр: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34003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Игры с предметами и игрушками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Настольно </a:t>
            </a:r>
            <a:r>
              <a:rPr lang="ru-RU" sz="2400" b="1" i="1" dirty="0">
                <a:solidFill>
                  <a:srgbClr val="002060"/>
                </a:solidFill>
              </a:rPr>
              <a:t>-печатные игры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</a:rPr>
              <a:t>ловесные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E:\DCIM\101PHOTO\SAM_2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8" y="4937384"/>
            <a:ext cx="2208783" cy="16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DCIM\101PHOTO\SAM_2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5" y="502328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DCIM\101PHOTO\SAM_2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65" y="5023286"/>
            <a:ext cx="2225219" cy="16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9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9750" y="260350"/>
            <a:ext cx="8353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FF"/>
                </a:solidFill>
                <a:latin typeface="Poor Richard" pitchFamily="18" charset="0"/>
              </a:rPr>
              <a:t>Дидактические игры на освоение и закрепление </a:t>
            </a:r>
            <a:r>
              <a:rPr lang="ru-RU" sz="3200" b="1" i="1" dirty="0" smtClean="0">
                <a:solidFill>
                  <a:srgbClr val="0000FF"/>
                </a:solidFill>
              </a:rPr>
              <a:t>:</a:t>
            </a:r>
            <a:endParaRPr lang="ru-RU" sz="3200" b="1" i="1" dirty="0" smtClean="0">
              <a:solidFill>
                <a:srgbClr val="0000FF"/>
              </a:solidFill>
              <a:latin typeface="Poor Richar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91701"/>
              </p:ext>
            </p:extLst>
          </p:nvPr>
        </p:nvGraphicFramePr>
        <p:xfrm>
          <a:off x="1109663" y="1355725"/>
          <a:ext cx="7119937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Документ" r:id="rId3" imgW="10151293" imgH="6472120" progId="Word.Document.12">
                  <p:embed/>
                </p:oleObj>
              </mc:Choice>
              <mc:Fallback>
                <p:oleObj name="Документ" r:id="rId3" imgW="10151293" imgH="6472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663" y="1355725"/>
                        <a:ext cx="7119937" cy="453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066586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endParaRPr lang="ru-RU" sz="1000" b="1" dirty="0">
              <a:solidFill>
                <a:srgbClr val="FF6717"/>
              </a:solidFill>
              <a:latin typeface="Tahom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r>
              <a:rPr lang="ru-RU" sz="2900" b="1" dirty="0">
                <a:solidFill>
                  <a:srgbClr val="FF6717"/>
                </a:solidFill>
                <a:latin typeface="Tahoma"/>
                <a:ea typeface="Calibri"/>
                <a:cs typeface="Times New Roman"/>
              </a:rPr>
              <a:t>"Абак" в переводе с арабского означает "счетный столик". Современные счетные столики - это подставочки, на которых закреплены в ряд несколько вертикальных стержней. На них нанизываются кольца, шарики, другие мелкие предметы, которые можно сортировать по цвету, размеру, форме</a:t>
            </a: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76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6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3432006"/>
            <a:ext cx="3388660" cy="2139518"/>
          </a:xfrm>
        </p:spPr>
        <p:txBody>
          <a:bodyPr>
            <a:normAutofit/>
          </a:bodyPr>
          <a:lstStyle/>
          <a:p>
            <a:pPr>
              <a:lnSpc>
                <a:spcPts val="1155"/>
              </a:lnSpc>
            </a:pPr>
            <a:r>
              <a:rPr lang="ru-RU" sz="1660" dirty="0">
                <a:latin typeface="Tahoma"/>
                <a:ea typeface="Times New Roman"/>
                <a:cs typeface="Times New Roman"/>
              </a:rPr>
              <a:t>Вкладыши - это небольшие предметы, которые необходимо вложить в соответствующие отверстия. Игры-вкладыши подразделяются на три вида: вкладыши в рамку, вкладыши в основание и вкладыши один в другой. Все вкладыши совершенствуют зрительное и тактильное восприятие формы, размера предметов, развивают мелкую моторику, координацию движений рук.</a:t>
            </a:r>
            <a:endParaRPr lang="ru-RU" sz="166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35967"/>
            <a:ext cx="9432000" cy="8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29710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3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600" dirty="0"/>
              <a:t>обучают плоскостному конструированию и подразделяются на два вида. Первый вид логических блоков предлагает ребенку составить изображение из нескольких частей. Пожалуй, по этому типу игр больше всего авторских разработок. Это "Квадраты", "Дроби" и "Сложи узор" Никитина, "Радужное лукошко" Даниловой, "</a:t>
            </a:r>
            <a:r>
              <a:rPr lang="ru-RU" sz="2600" dirty="0" err="1"/>
              <a:t>Складушки</a:t>
            </a:r>
            <a:r>
              <a:rPr lang="ru-RU" sz="2600" dirty="0"/>
              <a:t>" Красноухова. Второй вид блоков и конструкторов логических - это наборы всевозможных деталей, которые надо научиться сопоставлять по тем или иным признакам: цвету, форме, размеру, общему внешнему виду.</a:t>
            </a:r>
          </a:p>
          <a:p>
            <a:r>
              <a:rPr lang="ru-RU" sz="2600" dirty="0"/>
              <a:t>Умение найти среди нескольких предметов два одинаковых по целому ряду свойств - важнейший этап в умственном развитии ребенка. Детское домино с цветными картинками, блоки </a:t>
            </a:r>
            <a:r>
              <a:rPr lang="ru-RU" sz="2600" dirty="0" err="1"/>
              <a:t>Дьенеша</a:t>
            </a:r>
            <a:r>
              <a:rPr lang="ru-RU" sz="2600" dirty="0"/>
              <a:t> (набор геометрических фигур, различающихся по цвету, форме, величине и толщине) - основные в этом виде блоков.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65"/>
            <a:ext cx="6912000" cy="73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1526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" y="3356992"/>
            <a:ext cx="3384376" cy="25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2592288" cy="20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59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4258</TotalTime>
  <Words>399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Документ</vt:lpstr>
      <vt:lpstr>«Эффективные приемы в работе по сенсорному  воспитанию  детей  раннего  возраста»</vt:lpstr>
      <vt:lpstr>Презентация PowerPoint</vt:lpstr>
      <vt:lpstr>Презентация PowerPoint</vt:lpstr>
      <vt:lpstr> программные задачи по сенсорному воспитанию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«Сухой бассейн»</vt:lpstr>
      <vt:lpstr>Игры с цветными  крышечками</vt:lpstr>
      <vt:lpstr>Игра «Спрячь мышку»</vt:lpstr>
      <vt:lpstr>Игра «Разноцветная одежда»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46</cp:revision>
  <cp:lastPrinted>2016-10-20T23:49:40Z</cp:lastPrinted>
  <dcterms:created xsi:type="dcterms:W3CDTF">2016-10-13T04:03:46Z</dcterms:created>
  <dcterms:modified xsi:type="dcterms:W3CDTF">2017-03-19T03:00:10Z</dcterms:modified>
</cp:coreProperties>
</file>