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73" r:id="rId5"/>
    <p:sldId id="271" r:id="rId6"/>
    <p:sldId id="272" r:id="rId7"/>
    <p:sldId id="274" r:id="rId8"/>
    <p:sldId id="275" r:id="rId9"/>
    <p:sldId id="267" r:id="rId10"/>
    <p:sldId id="276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98" r:id="rId19"/>
    <p:sldId id="283" r:id="rId20"/>
    <p:sldId id="284" r:id="rId21"/>
    <p:sldId id="285" r:id="rId22"/>
    <p:sldId id="286" r:id="rId23"/>
    <p:sldId id="287" r:id="rId24"/>
    <p:sldId id="288" r:id="rId25"/>
    <p:sldId id="293" r:id="rId26"/>
    <p:sldId id="294" r:id="rId27"/>
    <p:sldId id="295" r:id="rId28"/>
    <p:sldId id="296" r:id="rId29"/>
    <p:sldId id="297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3" autoAdjust="0"/>
    <p:restoredTop sz="94660"/>
  </p:normalViewPr>
  <p:slideViewPr>
    <p:cSldViewPr>
      <p:cViewPr varScale="1">
        <p:scale>
          <a:sx n="67" d="100"/>
          <a:sy n="67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indent="35877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409518" y="1871654"/>
            <a:ext cx="8424862" cy="3529048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«Программа «Истоки»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как форма организации внеурочной деятельности обучающихся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начальных классов по духовно – нравственному воспитанию»</a:t>
            </a:r>
            <a:endParaRPr lang="ru-RU" sz="40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1078" y="5327676"/>
            <a:ext cx="405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Загузина Гульнара Манзуровна,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«СОШ №2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r"/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г.Салехард, ЯНАО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30" y="836577"/>
            <a:ext cx="7560000" cy="4125969"/>
          </a:xfrm>
        </p:spPr>
        <p:txBody>
          <a:bodyPr/>
          <a:lstStyle/>
          <a:p>
            <a:pPr algn="just"/>
            <a:r>
              <a:rPr lang="ru-RU" dirty="0" smtClean="0"/>
              <a:t>В l-м классе дети подводятся к пониманию собственно истоков, знакомятся с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наполнением </a:t>
            </a:r>
            <a:r>
              <a:rPr lang="ru-RU" b="1" dirty="0" smtClean="0"/>
              <a:t>Слова, Образа, Книги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296988" y="296863"/>
            <a:ext cx="7559675" cy="11969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АЗБУКА ИСТОКОВ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«ЗОЛОТОЕ СЕРДЕЧКО»</a:t>
            </a:r>
            <a:endParaRPr lang="ru-RU" dirty="0" smtClean="0">
              <a:cs typeface="Arial" charset="0"/>
            </a:endParaRPr>
          </a:p>
        </p:txBody>
      </p:sp>
      <p:graphicFrame>
        <p:nvGraphicFramePr>
          <p:cNvPr id="5" name="Group 95"/>
          <p:cNvGraphicFramePr>
            <a:graphicFrameLocks/>
          </p:cNvGraphicFramePr>
          <p:nvPr/>
        </p:nvGraphicFramePr>
        <p:xfrm>
          <a:off x="1176291" y="2004993"/>
          <a:ext cx="7693025" cy="4601655"/>
        </p:xfrm>
        <a:graphic>
          <a:graphicData uri="http://schemas.openxmlformats.org/drawingml/2006/table">
            <a:tbl>
              <a:tblPr/>
              <a:tblGrid>
                <a:gridCol w="1924050"/>
                <a:gridCol w="1922463"/>
                <a:gridCol w="1924050"/>
                <a:gridCol w="1922462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6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Мир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600" b="0" kern="1200" baseline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600" b="0" kern="1200" baseline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Образ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6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Книга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Родители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Мир и лад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Истоки и школа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Дар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Истоки и радуга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Сказки А.Пушкина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Родной край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Щит и герб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Илья Муромец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Слово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Золотое сердечко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Доброе слово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Честное слово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Слово о родителях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Святое слово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Жизнь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Родник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Образ Родины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Образ защитника Отечества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Образ праздника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Книга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Книга книг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Живое слово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Первая книга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Мир книги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85830" y="1165194"/>
            <a:ext cx="7560000" cy="4235508"/>
          </a:xfrm>
        </p:spPr>
        <p:txBody>
          <a:bodyPr/>
          <a:lstStyle/>
          <a:p>
            <a:pPr algn="just">
              <a:buNone/>
            </a:pPr>
            <a:r>
              <a:rPr lang="ru-RU" sz="4000" dirty="0" smtClean="0">
                <a:ea typeface="+mj-ea"/>
              </a:rPr>
              <a:t>Во 2-м классе происходит знакомство с истоками ближайшей к ребёнку </a:t>
            </a:r>
            <a:r>
              <a:rPr lang="ru-RU" sz="4000" dirty="0" err="1" smtClean="0">
                <a:ea typeface="+mj-ea"/>
              </a:rPr>
              <a:t>социокультурной</a:t>
            </a:r>
            <a:r>
              <a:rPr lang="ru-RU" sz="4000" dirty="0" smtClean="0">
                <a:ea typeface="+mj-ea"/>
              </a:rPr>
              <a:t> среды и основной деятельности в ней человека.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11606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Программа учебного курса «Истоки» (2 класс)</a:t>
            </a:r>
            <a:endParaRPr lang="ru-RU" dirty="0"/>
          </a:p>
        </p:txBody>
      </p:sp>
      <p:graphicFrame>
        <p:nvGraphicFramePr>
          <p:cNvPr id="4" name="Group 39"/>
          <p:cNvGraphicFramePr>
            <a:graphicFrameLocks/>
          </p:cNvGraphicFramePr>
          <p:nvPr/>
        </p:nvGraphicFramePr>
        <p:xfrm>
          <a:off x="993726" y="1931967"/>
          <a:ext cx="7850296" cy="4468198"/>
        </p:xfrm>
        <a:graphic>
          <a:graphicData uri="http://schemas.openxmlformats.org/drawingml/2006/table">
            <a:tbl>
              <a:tblPr/>
              <a:tblGrid>
                <a:gridCol w="1935188"/>
                <a:gridCol w="2044728"/>
                <a:gridCol w="1981002"/>
                <a:gridCol w="1889378"/>
              </a:tblGrid>
              <a:tr h="1423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Родной очаг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Родные просторы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Труд земной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Труд души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4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Семья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Имя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Деревня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Город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Нива и поле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Лес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Река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Море-океан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Путь-дорога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Сев и жатва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Братья меньшие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Мастера-плотники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Кузнецы-удальцы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Ткачихи-рукодельницы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Ярмарка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Слово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Книга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Сказка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Праздник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Песня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Икона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Храм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ru-RU" sz="4000" dirty="0" smtClean="0">
                <a:ea typeface="+mj-ea"/>
              </a:rPr>
              <a:t>В 3-м классе акцент переносится на истоки ценностей внутреннего мира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10876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Программа учебного курса «Истоки» (3 класс)</a:t>
            </a:r>
            <a:endParaRPr lang="ru-RU" dirty="0"/>
          </a:p>
        </p:txBody>
      </p:sp>
      <p:graphicFrame>
        <p:nvGraphicFramePr>
          <p:cNvPr id="4" name="Group 27"/>
          <p:cNvGraphicFramePr>
            <a:graphicFrameLocks/>
          </p:cNvGraphicFramePr>
          <p:nvPr/>
        </p:nvGraphicFramePr>
        <p:xfrm>
          <a:off x="1395369" y="2114532"/>
          <a:ext cx="7485166" cy="3887788"/>
        </p:xfrm>
        <a:graphic>
          <a:graphicData uri="http://schemas.openxmlformats.org/drawingml/2006/table">
            <a:tbl>
              <a:tblPr/>
              <a:tblGrid>
                <a:gridCol w="1716111"/>
                <a:gridCol w="2025734"/>
                <a:gridCol w="1659119"/>
                <a:gridCol w="2084202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Вера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Надежда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Любовь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София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Вера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Верность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Правда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Честь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Надежда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Согласие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Терпение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Послушание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Любовь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Милосердие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Доброта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Покаяние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Ум да разум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Истина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Знания и мудрость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Вера, Надежда и Любовь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1055655"/>
            <a:ext cx="7560000" cy="5397687"/>
          </a:xfrm>
        </p:spPr>
        <p:txBody>
          <a:bodyPr/>
          <a:lstStyle/>
          <a:p>
            <a:pPr algn="just">
              <a:buNone/>
            </a:pPr>
            <a:r>
              <a:rPr lang="ru-RU" sz="4000" dirty="0" smtClean="0">
                <a:ea typeface="+mj-ea"/>
              </a:rPr>
              <a:t>В 4-м классе осуществляется знакомство с истоками русских традиций как важнейшим механизмом сохранения и передачи из века в век базовых </a:t>
            </a:r>
            <a:r>
              <a:rPr lang="ru-RU" sz="4000" dirty="0" err="1" smtClean="0">
                <a:ea typeface="+mj-ea"/>
              </a:rPr>
              <a:t>социокультурных</a:t>
            </a:r>
            <a:r>
              <a:rPr lang="ru-RU" sz="4000" dirty="0" smtClean="0">
                <a:ea typeface="+mj-ea"/>
              </a:rPr>
              <a:t> ценностей российской цивилизации.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105110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Программа учебного курса «Истоки» (4 класс)</a:t>
            </a:r>
            <a:endParaRPr lang="ru-RU" dirty="0"/>
          </a:p>
        </p:txBody>
      </p:sp>
      <p:graphicFrame>
        <p:nvGraphicFramePr>
          <p:cNvPr id="4" name="Group 48"/>
          <p:cNvGraphicFramePr>
            <a:graphicFrameLocks/>
          </p:cNvGraphicFramePr>
          <p:nvPr/>
        </p:nvGraphicFramePr>
        <p:xfrm>
          <a:off x="482544" y="1749401"/>
          <a:ext cx="8497887" cy="4491099"/>
        </p:xfrm>
        <a:graphic>
          <a:graphicData uri="http://schemas.openxmlformats.org/drawingml/2006/table">
            <a:tbl>
              <a:tblPr/>
              <a:tblGrid>
                <a:gridCol w="2106612"/>
                <a:gridCol w="1946331"/>
                <a:gridCol w="2066869"/>
                <a:gridCol w="2378075"/>
              </a:tblGrid>
              <a:tr h="1121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образа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слова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дела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души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первого образа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Образа Веры, Надежды и Любви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Образа Покрова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Образа Троицы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Слова Добра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Слова Чести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Слова Родителей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Слова Покаяния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Труд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Служение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Творчество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праведного дела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Праздника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Песни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Сказки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Книги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Подвига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baseline="0" dirty="0" smtClean="0">
                          <a:solidFill>
                            <a:srgbClr val="006600"/>
                          </a:solidFill>
                          <a:latin typeface="Book Antiqua" pitchFamily="18" charset="0"/>
                          <a:ea typeface="+mj-ea"/>
                          <a:cs typeface="Arial" pitchFamily="34" charset="0"/>
                        </a:rPr>
                        <a:t>Традиции Истоков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30" y="252369"/>
            <a:ext cx="7560000" cy="1606572"/>
          </a:xfrm>
        </p:spPr>
        <p:txBody>
          <a:bodyPr/>
          <a:lstStyle/>
          <a:p>
            <a:r>
              <a:rPr lang="ru-RU" sz="6000" dirty="0" smtClean="0"/>
              <a:t>Ценности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395369" y="2041506"/>
            <a:ext cx="61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</a:rPr>
              <a:t>- </a:t>
            </a:r>
            <a:r>
              <a:rPr lang="ru-RU" sz="3600" dirty="0" smtClean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  <a:hlinkClick r:id="rId2" action="ppaction://hlinksldjump"/>
              </a:rPr>
              <a:t>Нравственные ценности</a:t>
            </a:r>
            <a:endParaRPr lang="ru-RU" sz="3600" dirty="0" smtClean="0">
              <a:solidFill>
                <a:srgbClr val="006600"/>
              </a:solidFill>
              <a:latin typeface="Book Antiqua" pitchFamily="18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368" y="3136896"/>
            <a:ext cx="774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</a:rPr>
              <a:t>- </a:t>
            </a:r>
            <a:r>
              <a:rPr lang="ru-RU" sz="3600" dirty="0" smtClean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  <a:hlinkClick r:id="rId3" action="ppaction://hlinksldjump"/>
              </a:rPr>
              <a:t>Ценности деятельности человека</a:t>
            </a:r>
            <a:endParaRPr lang="ru-RU" sz="3600" dirty="0" smtClean="0">
              <a:solidFill>
                <a:srgbClr val="006600"/>
              </a:solidFill>
              <a:latin typeface="Book Antiqua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369" y="4232286"/>
            <a:ext cx="679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</a:rPr>
              <a:t>- </a:t>
            </a:r>
            <a:r>
              <a:rPr lang="ru-RU" sz="3600" dirty="0" smtClean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  <a:hlinkClick r:id="rId4" action="ppaction://hlinksldjump"/>
              </a:rPr>
              <a:t>Социокультурные ценности</a:t>
            </a:r>
            <a:endParaRPr lang="ru-RU" sz="3600" dirty="0" smtClean="0">
              <a:solidFill>
                <a:srgbClr val="006600"/>
              </a:solidFill>
              <a:latin typeface="Book Antiqua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Нравственные ценности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 smtClean="0"/>
              <a:t>способность к различению добра и зла, послушание, почитание родителей, забота о ближнем, терпение, доброта, сострадание, </a:t>
            </a:r>
            <a:r>
              <a:rPr lang="ru-RU" dirty="0" err="1" smtClean="0"/>
              <a:t>сорадование</a:t>
            </a:r>
            <a:r>
              <a:rPr lang="ru-RU" dirty="0" smtClean="0"/>
              <a:t> в радости раскрывают для ребенка особенности национального характера, лицо народа. Постигая нравственные ценности своего народа, ребенок выходит и на овладение основами гражданской культуры.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86787" y="6057936"/>
            <a:ext cx="547695" cy="401643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30" y="1055655"/>
            <a:ext cx="7560000" cy="4491099"/>
          </a:xfrm>
        </p:spPr>
        <p:txBody>
          <a:bodyPr/>
          <a:lstStyle/>
          <a:p>
            <a:pPr algn="just"/>
            <a:r>
              <a:rPr lang="ru-RU" dirty="0" smtClean="0"/>
              <a:t>Одно из основных направлений отечественной педагогики сегодня обращено к духовно-нравственным ценностям Российского образования и воспитания. Это направление в настоящее время наиболее перспективно, поскольку связано с восстановлением традиций, уклада жизни, исторической преемственности поколений.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78081"/>
          </a:xfrm>
        </p:spPr>
        <p:txBody>
          <a:bodyPr/>
          <a:lstStyle/>
          <a:p>
            <a:pPr algn="l"/>
            <a:r>
              <a:rPr lang="ru-RU" dirty="0" smtClean="0"/>
              <a:t>Ценности деятельности человека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 smtClean="0"/>
              <a:t>Дети осваивают значение праведного труда на земле, верного служения людям и Отечеству, мастерство добрых рук и таланты человека. Мы доносим до детей ценность труда как первооснову жизни и благосостояния человека: «Терпение и труд все перетрут», «Дело учит, и мучит, и кормит», «Доброму делу Бог помогает».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86787" y="6057936"/>
            <a:ext cx="547695" cy="401643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Социокультурные ценности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семья, род, Родина, защита родной земли, забота о тех, кто в ней нуждается, единение и радость в празднике.</a:t>
            </a:r>
          </a:p>
          <a:p>
            <a:pPr algn="jus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Присоединение детей к данной группе ценностей помогает ребенку приобрести первичный </a:t>
            </a:r>
            <a:r>
              <a:rPr lang="ru-RU" sz="2400" dirty="0" err="1" smtClean="0"/>
              <a:t>социокультурный</a:t>
            </a:r>
            <a:r>
              <a:rPr lang="ru-RU" sz="2400" dirty="0" smtClean="0"/>
              <a:t> опыт, воспринять традиции своего народа, обрести память рода, обращенную к потомкам, и, в конечном итоге, получить базовый опыт, на котором формируется характер и закладываются духовно – нравственные основы личности.</a:t>
            </a:r>
            <a:endParaRPr lang="ru-RU" sz="2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86787" y="6057936"/>
            <a:ext cx="547695" cy="401643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49317" y="1566837"/>
            <a:ext cx="7560000" cy="4860000"/>
          </a:xfrm>
        </p:spPr>
        <p:txBody>
          <a:bodyPr/>
          <a:lstStyle/>
          <a:p>
            <a:pPr algn="just"/>
            <a:r>
              <a:rPr lang="ru-RU" dirty="0" smtClean="0"/>
              <a:t>Таким образом, программа «Истоки» формирует гражданскую позицию детей и их родителей, воспитывает у них чувство любви к своему Отечеству. Чувство любви к Родине является духовной ценностью, определяющей жизненный путь человека, проясняющей его смысл. Только через испытание великого чувства любви к Отчизне воспитывается патриотизм.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Активные формы обучения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85830" y="1822428"/>
            <a:ext cx="7560000" cy="3478743"/>
          </a:xfrm>
        </p:spPr>
        <p:txBody>
          <a:bodyPr/>
          <a:lstStyle/>
          <a:p>
            <a:pPr algn="just"/>
            <a:r>
              <a:rPr lang="ru-RU" dirty="0" smtClean="0"/>
              <a:t>являются основой учебного процесса </a:t>
            </a:r>
            <a:r>
              <a:rPr lang="ru-RU" dirty="0" err="1" smtClean="0"/>
              <a:t>социокультурного</a:t>
            </a:r>
            <a:r>
              <a:rPr lang="ru-RU" dirty="0" smtClean="0"/>
              <a:t> системного подхода к истокам в образовании. В практических занятиях участвует вся группа учащихся, получая посредством обратной связи объективную оценку своего развития.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Тренинг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318542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Во время тренинга царит доброжелательная атмосфера, дети помогают друг другу, </a:t>
            </a:r>
            <a:r>
              <a:rPr lang="ru-RU" dirty="0" err="1" smtClean="0"/>
              <a:t>взаиморазвиваются</a:t>
            </a:r>
            <a:r>
              <a:rPr lang="ru-RU" dirty="0" smtClean="0"/>
              <a:t>.</a:t>
            </a:r>
          </a:p>
          <a:p>
            <a:pPr algn="just" eaLnBrk="1" hangingPunct="1"/>
            <a:r>
              <a:rPr lang="ru-RU" dirty="0" smtClean="0"/>
              <a:t> Обсуждая вопрос в группе, дети приобретают опыт общения, внимательно слушают друг друга, убеждают, учатся приходить к согласию, наблюдают за работой лидера.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 smtClean="0"/>
              <a:t>Тренинг является важной составляющей частью урока. Во время активного занятия каждый ребёнок работает самостоятельно, а затем в паре, тройке, четвёрке. Самое ценное в этих занятиях то, что дети учатся быть терпеливыми, внимательными, доброжелательными, пытаются обсуждать своё решение в группе и приходить к единому мнению. Об этом говорят и анкеты, которые я провожу с детьми и родителями.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Тренинг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1895454"/>
            <a:ext cx="7560000" cy="4016430"/>
          </a:xfrm>
        </p:spPr>
        <p:txBody>
          <a:bodyPr/>
          <a:lstStyle/>
          <a:p>
            <a:pPr algn="just"/>
            <a:r>
              <a:rPr lang="ru-RU" dirty="0" smtClean="0"/>
              <a:t>При оценке труда детей использую наиболее эффективные способы вознаграждения: действием, доверием, взаимопониманием, словом, взглядом, жестом, призами. Сделала вывод, что моральное вознаграждение воспринимается детьми как более значимое и действенное.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Тренинг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1384272"/>
            <a:ext cx="7560000" cy="5069070"/>
          </a:xfrm>
        </p:spPr>
        <p:txBody>
          <a:bodyPr/>
          <a:lstStyle/>
          <a:p>
            <a:pPr algn="just"/>
            <a:r>
              <a:rPr lang="ru-RU" sz="2700" dirty="0" smtClean="0"/>
              <a:t>После активного освоения материала в тренингах, дети с интересом делятся своими впечатлениями дома с близкими людьми. В анкетах родители отмечают, что дети задают жизненно важные вопросы. Трудно «отмахнуться», сослаться на недостаток времени, отложить разговор, когда в глазах ребёнка живой интерес, желание действовать. На занятиях детей учу анализировать своё внутреннее состояние, переживания, приучаю к осмыслению своих духовных усилий, того, что произошло.</a:t>
            </a:r>
          </a:p>
          <a:p>
            <a:pPr algn="just"/>
            <a:endParaRPr lang="ru-RU" sz="27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Тренинг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96476" y="909603"/>
            <a:ext cx="7560000" cy="5476950"/>
          </a:xfrm>
        </p:spPr>
        <p:txBody>
          <a:bodyPr/>
          <a:lstStyle/>
          <a:p>
            <a:pPr algn="just"/>
            <a:r>
              <a:rPr lang="ru-RU" dirty="0" err="1" smtClean="0"/>
              <a:t>Истоковедение</a:t>
            </a:r>
            <a:r>
              <a:rPr lang="ru-RU" dirty="0" smtClean="0"/>
              <a:t> расширяет границы образовательного процесса, так как имеет интегрирующее направление (связь с литературой, окружающим миром, музыкой, изобразительным искусством), тем самым нацеливая на гармоничное развитие личности учащихся. Велика роль воспитательного процесса, который, вливаясь в образовательный процесс, создаёт условия для формирования нравственных качеств детей, осознания роли семьи, коллектива, малой родины.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 smtClean="0"/>
              <a:t>Уроки предмета «Истоки» помогают детям задуматься над тем, что стремление делать добро делает человека счастливым. «Истоки» воспитывают в детях любовь к родителям, близким, Родине, расширяют детский кругозор, заинтересовывают изучением прошлого, приобщают детей к истокам родной культуры, духовным ценностям их образа жизни.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Важнейшие задачи воспитания 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318542"/>
          </a:xfrm>
        </p:spPr>
        <p:txBody>
          <a:bodyPr/>
          <a:lstStyle/>
          <a:p>
            <a:pPr algn="just"/>
            <a:r>
              <a:rPr lang="ru-RU" sz="3200" dirty="0" smtClean="0"/>
              <a:t>формирование у школьников гражданской ответственности и правового самосознания, духовности и культуры, инициативности, толерантности, способности к успешной социализации в обществе.</a:t>
            </a:r>
          </a:p>
          <a:p>
            <a:pPr algn="just"/>
            <a:r>
              <a:rPr lang="ru-RU" sz="3200" dirty="0" smtClean="0"/>
              <a:t>Все эти требования реализуются в «</a:t>
            </a:r>
            <a:r>
              <a:rPr lang="ru-RU" sz="3200" dirty="0" err="1" smtClean="0"/>
              <a:t>Истоковедении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Таким образом,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49317" y="1566837"/>
            <a:ext cx="7560000" cy="4860000"/>
          </a:xfrm>
        </p:spPr>
        <p:txBody>
          <a:bodyPr/>
          <a:lstStyle/>
          <a:p>
            <a:pPr algn="just" eaLnBrk="1" hangingPunct="1"/>
            <a:r>
              <a:rPr lang="ru-RU" sz="3600" dirty="0" smtClean="0"/>
              <a:t>с помощью курса «Истоки» ребёнок получает целостное развитие, наполненное </a:t>
            </a:r>
            <a:r>
              <a:rPr lang="ru-RU" sz="3600" dirty="0" err="1" smtClean="0"/>
              <a:t>социокультурным</a:t>
            </a:r>
            <a:r>
              <a:rPr lang="ru-RU" sz="3600" dirty="0" smtClean="0"/>
              <a:t> содержанием и духовно – нравственными ценностями. Это даёт ему возможность находиться в гармонии с окружающим миром.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0de57cfe84bf0adbcd560457d12165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08" y="2224071"/>
            <a:ext cx="6960662" cy="209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4800" dirty="0" err="1" smtClean="0"/>
              <a:t>Истоковедение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30" y="2041506"/>
            <a:ext cx="7560000" cy="234684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3600" dirty="0" smtClean="0"/>
              <a:t>своеобразная педагогическая технология гармоничного развития личности ребенка и преподавателя.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Программа духовно-нравственного воспитания и развития учащихся направлена на воспитание в каждом ученике гражданина и патриота, на раскрытие способностей и талантов учащихся, подготовку их к жизни в высокотехнологичном конкурентном мире.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Программа «Истоки»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30" y="1858941"/>
            <a:ext cx="7560000" cy="3551769"/>
          </a:xfrm>
        </p:spPr>
        <p:txBody>
          <a:bodyPr/>
          <a:lstStyle/>
          <a:p>
            <a:pPr algn="just"/>
            <a:r>
              <a:rPr lang="ru-RU" sz="3200" b="1" dirty="0" smtClean="0"/>
              <a:t>Цель </a:t>
            </a:r>
            <a:r>
              <a:rPr lang="ru-RU" sz="3200" dirty="0" smtClean="0"/>
              <a:t>в начальной школе – введение духовно-нравственной основы в содержание образования, развитие системы духовно-нравственных ценностей внешнего и внутреннего мира ребёнка.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cs typeface="Arial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30" y="1712889"/>
            <a:ext cx="7560000" cy="3614787"/>
          </a:xfrm>
        </p:spPr>
        <p:txBody>
          <a:bodyPr/>
          <a:lstStyle/>
          <a:p>
            <a:pPr algn="just"/>
            <a:r>
              <a:rPr lang="ru-RU" dirty="0" smtClean="0"/>
              <a:t>раннее и системное приобщение ребёнка к истокам родной культуры, духовному пространству на основе развития восприятия, мышления, чувствования и духовного опыта ребёнка;</a:t>
            </a:r>
          </a:p>
          <a:p>
            <a:pPr algn="just"/>
            <a:r>
              <a:rPr lang="ru-RU" dirty="0" smtClean="0"/>
              <a:t>присоединение семьи к школе;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cs typeface="Arial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274733"/>
            <a:ext cx="7560000" cy="5178609"/>
          </a:xfrm>
        </p:spPr>
        <p:txBody>
          <a:bodyPr/>
          <a:lstStyle/>
          <a:p>
            <a:pPr algn="just"/>
            <a:r>
              <a:rPr lang="ru-RU" dirty="0" smtClean="0"/>
              <a:t>формирование ощущения своего изначального родства окружающему </a:t>
            </a:r>
            <a:r>
              <a:rPr lang="ru-RU" dirty="0" err="1" smtClean="0"/>
              <a:t>социокультурному</a:t>
            </a:r>
            <a:r>
              <a:rPr lang="ru-RU" dirty="0" smtClean="0"/>
              <a:t> и духовному пространству на основе развития восприятия мышления, чувствования и духовного опыта ребенка;</a:t>
            </a:r>
          </a:p>
          <a:p>
            <a:pPr algn="just"/>
            <a:r>
              <a:rPr lang="ru-RU" dirty="0" smtClean="0"/>
              <a:t>подведение к истокам духовности, морали, нравственности и этики и знакомство с истоками русских традиций как важнейшими механизмами сбережения и трансляции базовых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ценностей отечественной цивилизации.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2"/>
          <p:cNvSpPr>
            <a:spLocks noGrp="1"/>
          </p:cNvSpPr>
          <p:nvPr>
            <p:ph type="body" sz="quarter" idx="10"/>
          </p:nvPr>
        </p:nvSpPr>
        <p:spPr>
          <a:xfrm>
            <a:off x="1285830" y="580986"/>
            <a:ext cx="7559675" cy="5626111"/>
          </a:xfrm>
        </p:spPr>
        <p:txBody>
          <a:bodyPr/>
          <a:lstStyle/>
          <a:p>
            <a:pPr algn="just"/>
            <a:r>
              <a:rPr lang="ru-RU" dirty="0" smtClean="0"/>
              <a:t>Одна из важнейших особенностей содержания предмета в начальной школе – внимание сосредоточено на важнейших ценностях социума (имя, род, семья, книга и т. д.), </a:t>
            </a:r>
          </a:p>
          <a:p>
            <a:pPr algn="just"/>
            <a:r>
              <a:rPr lang="ru-RU" dirty="0" smtClean="0"/>
              <a:t>ценностях внутреннего мира человека (вера, надежда, любовь, мудрость),</a:t>
            </a:r>
          </a:p>
          <a:p>
            <a:pPr algn="just"/>
            <a:r>
              <a:rPr lang="ru-RU" dirty="0" smtClean="0"/>
              <a:t>раскрывается мир отечественных традиций, при этом преемственность содержания курса создает необходимые условия для целостности и завершенности курса в рамках начальной школы. </a:t>
            </a:r>
          </a:p>
          <a:p>
            <a:pPr algn="just"/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1115</Words>
  <Application>Microsoft Office PowerPoint</Application>
  <PresentationFormat>Экран (4:3)</PresentationFormat>
  <Paragraphs>157</Paragraphs>
  <Slides>31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«Программа «Истоки»  как форма организации внеурочной деятельности обучающихся  начальных классов по духовно – нравственному воспитанию»</vt:lpstr>
      <vt:lpstr>Слайд 2</vt:lpstr>
      <vt:lpstr>Важнейшие задачи воспитания :</vt:lpstr>
      <vt:lpstr> Истоковедение </vt:lpstr>
      <vt:lpstr>Слайд 5</vt:lpstr>
      <vt:lpstr>Программа «Истоки»</vt:lpstr>
      <vt:lpstr>Задачи:</vt:lpstr>
      <vt:lpstr>Задачи:</vt:lpstr>
      <vt:lpstr>Слайд 9</vt:lpstr>
      <vt:lpstr>В l-м классе дети подводятся к пониманию собственно истоков, знакомятся с социокультурным наполнением Слова, Образа, Книги.</vt:lpstr>
      <vt:lpstr>АЗБУКА ИСТОКОВ «ЗОЛОТОЕ СЕРДЕЧКО»</vt:lpstr>
      <vt:lpstr>Слайд 12</vt:lpstr>
      <vt:lpstr>Программа учебного курса «Истоки» (2 класс)</vt:lpstr>
      <vt:lpstr>Слайд 14</vt:lpstr>
      <vt:lpstr>Программа учебного курса «Истоки» (3 класс)</vt:lpstr>
      <vt:lpstr>Слайд 16</vt:lpstr>
      <vt:lpstr>Программа учебного курса «Истоки» (4 класс)</vt:lpstr>
      <vt:lpstr>Ценности</vt:lpstr>
      <vt:lpstr>Нравственные ценности</vt:lpstr>
      <vt:lpstr>Ценности деятельности человека </vt:lpstr>
      <vt:lpstr>Социокультурные ценности </vt:lpstr>
      <vt:lpstr>Слайд 22</vt:lpstr>
      <vt:lpstr>Активные формы обучения</vt:lpstr>
      <vt:lpstr>Тренинг </vt:lpstr>
      <vt:lpstr>Тренинг </vt:lpstr>
      <vt:lpstr>Тренинг </vt:lpstr>
      <vt:lpstr>Тренинг </vt:lpstr>
      <vt:lpstr>Слайд 28</vt:lpstr>
      <vt:lpstr>Слайд 29</vt:lpstr>
      <vt:lpstr>Таким образом,</vt:lpstr>
      <vt:lpstr>Слайд 31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Гульнара</cp:lastModifiedBy>
  <cp:revision>48</cp:revision>
  <dcterms:created xsi:type="dcterms:W3CDTF">2011-07-06T07:21:00Z</dcterms:created>
  <dcterms:modified xsi:type="dcterms:W3CDTF">2016-06-07T14:13:43Z</dcterms:modified>
</cp:coreProperties>
</file>