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45"/>
  </p:notesMasterIdLst>
  <p:sldIdLst>
    <p:sldId id="268" r:id="rId3"/>
    <p:sldId id="265" r:id="rId4"/>
    <p:sldId id="267" r:id="rId5"/>
    <p:sldId id="266" r:id="rId6"/>
    <p:sldId id="269" r:id="rId7"/>
    <p:sldId id="270" r:id="rId8"/>
    <p:sldId id="272" r:id="rId9"/>
    <p:sldId id="273" r:id="rId10"/>
    <p:sldId id="278" r:id="rId11"/>
    <p:sldId id="300" r:id="rId12"/>
    <p:sldId id="271" r:id="rId13"/>
    <p:sldId id="275" r:id="rId14"/>
    <p:sldId id="279" r:id="rId15"/>
    <p:sldId id="281" r:id="rId16"/>
    <p:sldId id="257" r:id="rId17"/>
    <p:sldId id="258" r:id="rId18"/>
    <p:sldId id="259" r:id="rId19"/>
    <p:sldId id="260" r:id="rId20"/>
    <p:sldId id="263" r:id="rId21"/>
    <p:sldId id="264" r:id="rId22"/>
    <p:sldId id="282" r:id="rId23"/>
    <p:sldId id="283" r:id="rId24"/>
    <p:sldId id="284" r:id="rId25"/>
    <p:sldId id="302" r:id="rId26"/>
    <p:sldId id="296" r:id="rId27"/>
    <p:sldId id="290" r:id="rId28"/>
    <p:sldId id="297" r:id="rId29"/>
    <p:sldId id="299" r:id="rId30"/>
    <p:sldId id="298" r:id="rId31"/>
    <p:sldId id="285" r:id="rId32"/>
    <p:sldId id="287" r:id="rId33"/>
    <p:sldId id="314" r:id="rId34"/>
    <p:sldId id="304" r:id="rId35"/>
    <p:sldId id="305" r:id="rId36"/>
    <p:sldId id="306" r:id="rId37"/>
    <p:sldId id="307" r:id="rId38"/>
    <p:sldId id="308" r:id="rId39"/>
    <p:sldId id="309" r:id="rId40"/>
    <p:sldId id="310" r:id="rId41"/>
    <p:sldId id="311" r:id="rId42"/>
    <p:sldId id="312" r:id="rId43"/>
    <p:sldId id="313" r:id="rId4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0000FF"/>
    <a:srgbClr val="006600"/>
    <a:srgbClr val="66FF66"/>
    <a:srgbClr val="00FFFF"/>
    <a:srgbClr val="000099"/>
    <a:srgbClr val="339933"/>
    <a:srgbClr val="CC0000"/>
    <a:srgbClr val="666633"/>
    <a:srgbClr val="00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-990" y="-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FA701-1E53-4F64-84E7-16DE0F6045FA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35C5A05-E699-40BD-8EE4-0C87287631C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2971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5A05-E699-40BD-8EE4-0C87287631CE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71514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5A05-E699-40BD-8EE4-0C87287631CE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5806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C5A05-E699-40BD-8EE4-0C87287631CE}" type="slidenum">
              <a:rPr lang="ru-RU" smtClean="0"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7684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4118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97787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0034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144365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130299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2240590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516868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517725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255040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27046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477016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4853553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993598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406630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594992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7813"/>
            <a:ext cx="8229600" cy="11398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307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1F50EC62-BB3D-427C-AE54-A9125DF2DAF3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944491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42913" y="103188"/>
            <a:ext cx="8243887" cy="13144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5106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457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8200" y="3903663"/>
            <a:ext cx="4038600" cy="215265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6553200" y="6243638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51B91E40-F774-4149-8F9C-D91FF6A84377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46216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2A6B46D0-D3F6-4C6A-888F-0C17D13E1266}" type="slidenum">
              <a:rPr 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86542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25716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24956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74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09449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652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115140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1108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0849AF-FB29-4666-9CBD-747035BECBAC}" type="datetimeFigureOut">
              <a:rPr lang="ru-RU" smtClean="0"/>
              <a:t>31.05.2016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66AA9A-787F-49D2-BD48-938593D7C7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24580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31.05.2016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076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ransition spd="med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gif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gif"/><Relationship Id="rId5" Type="http://schemas.openxmlformats.org/officeDocument/2006/relationships/image" Target="../media/image21.jpeg"/><Relationship Id="rId4" Type="http://schemas.openxmlformats.org/officeDocument/2006/relationships/image" Target="../media/image20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" Target="slide27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7" Type="http://schemas.openxmlformats.org/officeDocument/2006/relationships/slide" Target="slide30.xml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g"/><Relationship Id="rId5" Type="http://schemas.openxmlformats.org/officeDocument/2006/relationships/image" Target="../media/image46.jp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0.jp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slide" Target="slide21.xml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51.jp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gi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slide" Target="slide23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8" y="1886912"/>
            <a:ext cx="4054544" cy="3742124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051720" y="620688"/>
            <a:ext cx="6624736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/>
            <a:r>
              <a:rPr lang="ru-RU" sz="8000" b="1" cap="none" spc="0" dirty="0" smtClean="0">
                <a:ln w="11430">
                  <a:solidFill>
                    <a:sysClr val="windowText" lastClr="000000"/>
                  </a:solidFill>
                </a:ln>
                <a:solidFill>
                  <a:srgbClr val="00CC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ДОБРОЕ   УТРО!</a:t>
            </a:r>
            <a:endParaRPr lang="ru-RU" sz="8000" b="1" cap="none" spc="0" dirty="0">
              <a:ln w="11430">
                <a:solidFill>
                  <a:sysClr val="windowText" lastClr="000000"/>
                </a:solidFill>
              </a:ln>
              <a:solidFill>
                <a:srgbClr val="00CC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kristina_kulesh_i_yuriy_torsuev_-_malenkie_deti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338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 advClick="0" advTm="15000">
        <p:cut/>
      </p:transition>
    </mc:Choice>
    <mc:Fallback xmlns="">
      <p:transition advClick="0" advTm="15000"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196752"/>
            <a:ext cx="3658275" cy="4128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468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9287" y="1033272"/>
            <a:ext cx="5305425" cy="4791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924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381863" y="0"/>
            <a:ext cx="8229600" cy="1143000"/>
          </a:xfrm>
        </p:spPr>
        <p:txBody>
          <a:bodyPr/>
          <a:lstStyle/>
          <a:p>
            <a:r>
              <a:rPr lang="ru-RU" b="1" dirty="0" smtClean="0">
                <a:ln>
                  <a:solidFill>
                    <a:sysClr val="windowText" lastClr="000000"/>
                  </a:solidFill>
                </a:ln>
                <a:solidFill>
                  <a:srgbClr val="0000CC"/>
                </a:solidFill>
              </a:rPr>
              <a:t>Добро пожаловать на урок!</a:t>
            </a:r>
            <a:endParaRPr lang="ru-RU" b="1" dirty="0">
              <a:ln>
                <a:solidFill>
                  <a:sysClr val="windowText" lastClr="000000"/>
                </a:solidFill>
              </a:ln>
              <a:solidFill>
                <a:srgbClr val="0000CC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611" y="1246991"/>
            <a:ext cx="6562741" cy="4365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977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Autofit/>
          </a:bodyPr>
          <a:lstStyle/>
          <a:p>
            <a:r>
              <a:rPr lang="ru-RU" sz="7200" b="1" dirty="0" smtClean="0">
                <a:solidFill>
                  <a:srgbClr val="0000CC"/>
                </a:solidFill>
              </a:rPr>
              <a:t>Что является причиной изменения скорости тела?</a:t>
            </a:r>
            <a:endParaRPr lang="ru-RU" sz="7200" b="1" dirty="0">
              <a:solidFill>
                <a:srgbClr val="0000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801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22136" y="527150"/>
            <a:ext cx="1928826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наблюдение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68880" y="2016358"/>
            <a:ext cx="1928826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эксперимент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278048" y="1191869"/>
            <a:ext cx="1857388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prstClr val="black"/>
                </a:solidFill>
              </a:rPr>
              <a:t>гипотеза</a:t>
            </a:r>
            <a:endParaRPr lang="ru-RU" sz="2400" b="1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335134" y="3017514"/>
            <a:ext cx="1035851" cy="461665"/>
          </a:xfrm>
          <a:prstGeom prst="rect">
            <a:avLst/>
          </a:prstGeom>
          <a:solidFill>
            <a:srgbClr val="FFFF00"/>
          </a:solidFill>
          <a:ln w="28575">
            <a:solidFill>
              <a:srgbClr val="9900CC"/>
            </a:solidFill>
          </a:ln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prstClr val="black"/>
                </a:solidFill>
              </a:rPr>
              <a:t>вывод</a:t>
            </a:r>
            <a:endParaRPr lang="ru-RU" sz="2400" b="1" dirty="0">
              <a:solidFill>
                <a:prstClr val="black"/>
              </a:solidFill>
            </a:endParaRPr>
          </a:p>
        </p:txBody>
      </p:sp>
      <p:pic>
        <p:nvPicPr>
          <p:cNvPr id="11" name="Рисунок 10" descr="14ein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24365" y="3978271"/>
            <a:ext cx="1857388" cy="2449303"/>
          </a:xfrm>
          <a:prstGeom prst="rect">
            <a:avLst/>
          </a:prstGeom>
        </p:spPr>
      </p:pic>
      <p:pic>
        <p:nvPicPr>
          <p:cNvPr id="12" name="Рисунок 11" descr="j0283635.g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10299" y="1466141"/>
            <a:ext cx="952500" cy="781050"/>
          </a:xfrm>
          <a:prstGeom prst="rect">
            <a:avLst/>
          </a:prstGeom>
        </p:spPr>
      </p:pic>
      <p:pic>
        <p:nvPicPr>
          <p:cNvPr id="13" name="Рисунок 12" descr="baby4.g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890700" y="1684014"/>
            <a:ext cx="1038225" cy="1333500"/>
          </a:xfrm>
          <a:prstGeom prst="rect">
            <a:avLst/>
          </a:prstGeom>
        </p:spPr>
      </p:pic>
      <p:pic>
        <p:nvPicPr>
          <p:cNvPr id="16" name="Рисунок 15" descr="Весы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868880" y="2707771"/>
            <a:ext cx="1249180" cy="849443"/>
          </a:xfrm>
          <a:prstGeom prst="rect">
            <a:avLst/>
          </a:prstGeom>
        </p:spPr>
      </p:pic>
      <p:sp>
        <p:nvSpPr>
          <p:cNvPr id="17" name="Стрелка вниз 16"/>
          <p:cNvSpPr/>
          <p:nvPr/>
        </p:nvSpPr>
        <p:spPr>
          <a:xfrm rot="17785234" flipH="1">
            <a:off x="2098444" y="719177"/>
            <a:ext cx="262109" cy="491816"/>
          </a:xfrm>
          <a:prstGeom prst="downArrow">
            <a:avLst/>
          </a:prstGeom>
          <a:solidFill>
            <a:srgbClr val="99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8" name="Стрелка вниз 17"/>
          <p:cNvSpPr/>
          <p:nvPr/>
        </p:nvSpPr>
        <p:spPr>
          <a:xfrm rot="17290403">
            <a:off x="4343895" y="1411652"/>
            <a:ext cx="373380" cy="701040"/>
          </a:xfrm>
          <a:prstGeom prst="downArrow">
            <a:avLst/>
          </a:prstGeom>
          <a:solidFill>
            <a:srgbClr val="99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9" name="Стрелка вниз 18"/>
          <p:cNvSpPr/>
          <p:nvPr/>
        </p:nvSpPr>
        <p:spPr>
          <a:xfrm rot="18198043">
            <a:off x="6843295" y="2470719"/>
            <a:ext cx="308776" cy="604658"/>
          </a:xfrm>
          <a:prstGeom prst="downArrow">
            <a:avLst/>
          </a:prstGeom>
          <a:solidFill>
            <a:srgbClr val="9900CC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20" name="Рисунок 19" descr="baby3.gif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911062" y="1856666"/>
            <a:ext cx="1038225" cy="117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5261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500"/>
                            </p:stCondLst>
                            <p:childTnLst>
                              <p:par>
                                <p:cTn id="41" presetID="22" presetClass="entr" presetSubtype="1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7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7" grpId="0" animBg="1"/>
      <p:bldP spid="18" grpId="0" animBg="1"/>
      <p:bldP spid="19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41678" y="264417"/>
            <a:ext cx="7992887" cy="2195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99"/>
                </a:solidFill>
                <a:effectLst/>
                <a:ea typeface="Times New Roman"/>
                <a:cs typeface="Arial" panose="020B0604020202020204" pitchFamily="34" charset="0"/>
              </a:rPr>
              <a:t>Вовочку вызвали к директору школы. Вовочка остановился перед дверью кабинета директора и твердо решил не входить никогда. Но тут на Вовочку налетел кто-то сзади и Вовочка, несмотря на свое твердое решение, не только вошел в кабинет, но и, пробежав по директорскому ковру, прыгнул директору на шею. Что, с точки зрения физики, побудило Вовочку на эти отважные действия?</a:t>
            </a:r>
            <a:endParaRPr lang="ru-RU" sz="2000" b="1" dirty="0">
              <a:solidFill>
                <a:srgbClr val="000099"/>
              </a:solidFill>
              <a:ea typeface="Calibri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08920"/>
            <a:ext cx="4471716" cy="400665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3861048"/>
            <a:ext cx="3496490" cy="2302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568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70" y="3958020"/>
            <a:ext cx="1104390" cy="618754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9465" y="3584891"/>
            <a:ext cx="1238897" cy="9291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69674" y="188640"/>
            <a:ext cx="8319530" cy="29031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000099"/>
                </a:solidFill>
                <a:effectLst/>
                <a:ea typeface="Times New Roman"/>
                <a:cs typeface="Arial" panose="020B0604020202020204" pitchFamily="34" charset="0"/>
              </a:rPr>
              <a:t>Одно физическое тело захотело поменять три своих старых варежки на что-нибудь хорошее и, придя в движение, явилось на толкучку. До самого вечера тело с варежками, под действием других толкавшихся на толкучке тел, то меняло направление своего движения, то останавливалось, то снова приходило в движение. Короче говоря, скорость движения тела весь день менялась, а поменять варежки так и не удалось. В чем причина изменения скорости движения тела с варежками?</a:t>
            </a:r>
            <a:endParaRPr lang="ru-RU" sz="2000" b="1" dirty="0">
              <a:solidFill>
                <a:srgbClr val="000099"/>
              </a:solidFill>
              <a:ea typeface="Calibri"/>
              <a:cs typeface="Arial" panose="020B0604020202020204" pitchFamily="34" charset="0"/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0618" y="5303101"/>
            <a:ext cx="799526" cy="61193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05" y="5274816"/>
            <a:ext cx="841751" cy="841751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6880" y="3841126"/>
            <a:ext cx="1683501" cy="1311056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4173539" y="2830132"/>
            <a:ext cx="3960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rgbClr val="C00000"/>
                  </a:solidFill>
                </a:ln>
                <a:solidFill>
                  <a:srgbClr val="00CC00"/>
                </a:solidFill>
              </a:rPr>
              <a:t>Полезные предметы</a:t>
            </a:r>
            <a:endParaRPr lang="ru-RU" sz="2800" b="1" dirty="0">
              <a:ln>
                <a:solidFill>
                  <a:srgbClr val="C00000"/>
                </a:solidFill>
              </a:ln>
              <a:solidFill>
                <a:srgbClr val="00CC00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3646219"/>
            <a:ext cx="2592288" cy="2360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637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2" y="332655"/>
            <a:ext cx="3010520" cy="232524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335" y="221152"/>
            <a:ext cx="3240360" cy="243675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923928" y="2657903"/>
            <a:ext cx="5150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ln>
                  <a:solidFill>
                    <a:srgbClr val="FF0000"/>
                  </a:solidFill>
                </a:ln>
                <a:solidFill>
                  <a:srgbClr val="00CC00"/>
                </a:solidFill>
              </a:rPr>
              <a:t>Что явилось причиной изменения скорости тел?</a:t>
            </a:r>
            <a:endParaRPr lang="ru-RU" sz="4000" b="1" dirty="0">
              <a:ln>
                <a:solidFill>
                  <a:srgbClr val="FF0000"/>
                </a:solidFill>
              </a:ln>
              <a:solidFill>
                <a:srgbClr val="00CC00"/>
              </a:solidFill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672" y="4596895"/>
            <a:ext cx="2780995" cy="1597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927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Motion origin="layout" path="M 3.88889E-6 -2.67345E-6 L 0.46788 -0.00092 " pathEditMode="relative" rAng="0" ptsTypes="AA">
                                      <p:cBhvr>
                                        <p:cTn id="6" dur="4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385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55576" y="236282"/>
            <a:ext cx="48245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ln>
                  <a:solidFill>
                    <a:schemeClr val="tx1"/>
                  </a:solidFill>
                </a:ln>
                <a:solidFill>
                  <a:srgbClr val="00FF00"/>
                </a:solidFill>
              </a:rPr>
              <a:t>Скорость тела изменяется в результате действия на него другого тела.</a:t>
            </a:r>
            <a:endParaRPr lang="ru-RU" sz="3200" b="1" dirty="0">
              <a:ln>
                <a:solidFill>
                  <a:schemeClr val="tx1"/>
                </a:solidFill>
              </a:ln>
              <a:solidFill>
                <a:srgbClr val="00FF00"/>
              </a:solidFill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5508103" y="357391"/>
            <a:ext cx="3116625" cy="2641401"/>
            <a:chOff x="5313142" y="1805942"/>
            <a:chExt cx="3116625" cy="264140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13142" y="1916939"/>
              <a:ext cx="3035395" cy="2336304"/>
            </a:xfrm>
            <a:prstGeom prst="rect">
              <a:avLst/>
            </a:prstGeom>
          </p:spPr>
        </p:pic>
        <p:sp>
          <p:nvSpPr>
            <p:cNvPr id="12" name="Рамка 11"/>
            <p:cNvSpPr/>
            <p:nvPr/>
          </p:nvSpPr>
          <p:spPr>
            <a:xfrm>
              <a:off x="5313142" y="1805942"/>
              <a:ext cx="3116625" cy="2641401"/>
            </a:xfrm>
            <a:prstGeom prst="fram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grpSp>
        <p:nvGrpSpPr>
          <p:cNvPr id="15" name="Группа 14"/>
          <p:cNvGrpSpPr/>
          <p:nvPr/>
        </p:nvGrpSpPr>
        <p:grpSpPr>
          <a:xfrm>
            <a:off x="251520" y="4176216"/>
            <a:ext cx="5821773" cy="2208015"/>
            <a:chOff x="251520" y="4176216"/>
            <a:chExt cx="5821773" cy="220801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20354" y="4753245"/>
              <a:ext cx="3452939" cy="1630986"/>
            </a:xfrm>
            <a:prstGeom prst="rect">
              <a:avLst/>
            </a:prstGeom>
          </p:spPr>
        </p:pic>
        <p:pic>
          <p:nvPicPr>
            <p:cNvPr id="14" name="Рисунок 1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520" y="4176216"/>
              <a:ext cx="2410931" cy="19775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333548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036E-6 L 0.98108 -0.00741 " pathEditMode="relative" rAng="0" ptsTypes="AA">
                                      <p:cBhvr>
                                        <p:cTn id="6" dur="7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045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1323" y="2254100"/>
            <a:ext cx="1727921" cy="120954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81" y="3284984"/>
            <a:ext cx="3521003" cy="3164567"/>
          </a:xfrm>
          <a:prstGeom prst="rect">
            <a:avLst/>
          </a:prstGeom>
        </p:spPr>
      </p:pic>
      <p:grpSp>
        <p:nvGrpSpPr>
          <p:cNvPr id="13" name="Группа 12"/>
          <p:cNvGrpSpPr/>
          <p:nvPr/>
        </p:nvGrpSpPr>
        <p:grpSpPr>
          <a:xfrm rot="17085470">
            <a:off x="1481167" y="85736"/>
            <a:ext cx="1851685" cy="3672408"/>
            <a:chOff x="4592523" y="620688"/>
            <a:chExt cx="1851685" cy="3672408"/>
          </a:xfrm>
        </p:grpSpPr>
        <p:sp>
          <p:nvSpPr>
            <p:cNvPr id="11" name="Арка 10"/>
            <p:cNvSpPr/>
            <p:nvPr/>
          </p:nvSpPr>
          <p:spPr>
            <a:xfrm>
              <a:off x="4592523" y="620688"/>
              <a:ext cx="1851685" cy="3672408"/>
            </a:xfrm>
            <a:prstGeom prst="blockArc">
              <a:avLst>
                <a:gd name="adj1" fmla="val 8913402"/>
                <a:gd name="adj2" fmla="val 1893073"/>
                <a:gd name="adj3" fmla="val 17098"/>
              </a:avLst>
            </a:prstGeom>
            <a:solidFill>
              <a:srgbClr val="000099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33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2523" y="620688"/>
              <a:ext cx="944802" cy="2389434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3707904" y="404664"/>
            <a:ext cx="47525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</a:rPr>
              <a:t>Металлический шарик тянется к магниту</a:t>
            </a:r>
            <a:endParaRPr lang="ru-RU" sz="3200" b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3641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1.38889E-6 -2.48844E-6 L -0.46215 -0.16882 " pathEditMode="relative" rAng="0" ptsTypes="AA">
                                      <p:cBhvr>
                                        <p:cTn id="6" dur="3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108" y="-84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620688"/>
            <a:ext cx="6912768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736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5000">
        <p:fade/>
      </p:transition>
    </mc:Choice>
    <mc:Fallback xmlns="">
      <p:transition spd="med" advClick="0" advTm="15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Рисунок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8971" y="2973393"/>
            <a:ext cx="2406515" cy="3381054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9771" y="4416395"/>
            <a:ext cx="1219200" cy="121920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079206"/>
            <a:ext cx="4633913" cy="1511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497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41" presetClass="path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13784E-6 C -0.01632 -0.00601 -0.07031 -0.01064 -0.08906 -0.01064 C -0.20955 -0.01064 -0.33247 0.07794 -0.33247 0.16674 C -0.33247 0.12211 -0.39444 0.07794 -0.45243 0.07794 C -0.51406 0.07794 -0.5724 0.12257 -0.5724 0.16767 C -0.5724 0.14501 -0.60313 0.12211 -0.63403 0.12211 C -0.66476 0.12211 -0.69497 0.14408 -0.69497 0.16767 C -0.69497 0.15541 -0.71076 0.14501 -0.72604 0.14501 C -0.74132 0.14501 -0.7566 0.15634 -0.7566 0.16767 C -0.7566 0.16096 -0.7651 0.15541 -0.7724 0.15541 C -0.77569 0.15541 -0.78819 0.16143 -0.78819 0.16767 C -0.78819 0.1642 -0.79149 0.16096 -0.79531 0.16096 C -0.79531 0.16073 -0.80347 0.16374 -0.80347 0.16767 C -0.80347 0.16536 -0.80347 0.1642 -0.80764 0.1642 C -0.80764 0.16443 -0.81146 0.16536 -0.81146 0.16767 C -0.81146 0.16628 -0.81146 0.16536 -0.81146 0.16443 C -0.81563 0.16443 -0.81563 0.16536 -0.81563 0.16628 C -0.81962 0.16628 -0.81962 0.16536 -0.81962 0.16443 C -0.82257 0.16443 -0.82257 0.16536 -0.82257 0.16628 " pathEditMode="relative" rAng="0" ptsTypes="fffffffffffffffffff">
                                      <p:cBhvr>
                                        <p:cTn id="9" dur="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128" y="784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" fill="hold">
                                          <p:stCondLst>
                                            <p:cond delay="59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" fill="hold">
                                          <p:stCondLst>
                                            <p:cond delay="118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" fill="hold">
                                          <p:stCondLst>
                                            <p:cond delay="1773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7.86309E-7 L -0.62118 0.09459 " pathEditMode="relative" rAng="0" ptsTypes="AA">
                                      <p:cBhvr>
                                        <p:cTn id="19" dur="4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1059" y="471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7544" y="260648"/>
            <a:ext cx="8352928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4400" b="1" dirty="0" smtClean="0">
                <a:solidFill>
                  <a:srgbClr val="0000CC"/>
                </a:solidFill>
              </a:rPr>
              <a:t> Определить понятие   физической величины «</a:t>
            </a:r>
            <a:r>
              <a:rPr lang="ru-RU" sz="4400" b="1" dirty="0" smtClean="0">
                <a:ln>
                  <a:solidFill>
                    <a:srgbClr val="000099"/>
                  </a:solidFill>
                </a:ln>
                <a:solidFill>
                  <a:srgbClr val="FF0000"/>
                </a:solidFill>
              </a:rPr>
              <a:t>СИЛА</a:t>
            </a:r>
            <a:r>
              <a:rPr lang="ru-RU" sz="4400" b="1" dirty="0" smtClean="0">
                <a:solidFill>
                  <a:srgbClr val="0000CC"/>
                </a:solidFill>
              </a:rPr>
              <a:t>».</a:t>
            </a:r>
          </a:p>
          <a:p>
            <a:pPr marL="342900" indent="-342900">
              <a:buAutoNum type="arabicPeriod"/>
            </a:pPr>
            <a:r>
              <a:rPr lang="ru-RU" sz="4400" b="1" dirty="0" smtClean="0">
                <a:solidFill>
                  <a:srgbClr val="0000CC"/>
                </a:solidFill>
              </a:rPr>
              <a:t> Познакомиться с единицами измерения силы.</a:t>
            </a:r>
          </a:p>
          <a:p>
            <a:pPr marL="342900" indent="-342900">
              <a:buAutoNum type="arabicPeriod"/>
            </a:pPr>
            <a:r>
              <a:rPr lang="ru-RU" sz="4400" b="1" dirty="0" smtClean="0">
                <a:solidFill>
                  <a:srgbClr val="0000CC"/>
                </a:solidFill>
              </a:rPr>
              <a:t> Выяснить, какие бывают силы и чем они характеризуются.</a:t>
            </a:r>
          </a:p>
          <a:p>
            <a:endParaRPr lang="ru-RU" dirty="0"/>
          </a:p>
        </p:txBody>
      </p:sp>
      <p:sp>
        <p:nvSpPr>
          <p:cNvPr id="2" name="Управляющая кнопка: настраиваемая 1">
            <a:hlinkClick r:id="rId2" action="ppaction://hlinksldjump" highlightClick="1"/>
          </p:cNvPr>
          <p:cNvSpPr/>
          <p:nvPr/>
        </p:nvSpPr>
        <p:spPr>
          <a:xfrm>
            <a:off x="8028384" y="6125664"/>
            <a:ext cx="468288" cy="304392"/>
          </a:xfrm>
          <a:prstGeom prst="actionButtonBlank">
            <a:avLst/>
          </a:prstGeom>
          <a:solidFill>
            <a:srgbClr val="00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68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1520" y="620688"/>
            <a:ext cx="86409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rgbClr val="000099"/>
                  </a:solidFill>
                </a:ln>
                <a:solidFill>
                  <a:srgbClr val="FF0000"/>
                </a:solidFill>
              </a:rPr>
              <a:t>Сила</a:t>
            </a:r>
            <a:r>
              <a:rPr lang="ru-RU" sz="2800" b="1" dirty="0" smtClean="0">
                <a:solidFill>
                  <a:srgbClr val="000099"/>
                </a:solidFill>
              </a:rPr>
              <a:t> – это количественная мера взаимодействия тел.</a:t>
            </a:r>
          </a:p>
          <a:p>
            <a:endParaRPr lang="en-US" sz="2800" b="1" dirty="0" smtClean="0">
              <a:solidFill>
                <a:srgbClr val="000099"/>
              </a:solidFill>
            </a:endParaRPr>
          </a:p>
          <a:p>
            <a:r>
              <a:rPr lang="ru-RU" sz="2800" b="1" dirty="0" smtClean="0">
                <a:solidFill>
                  <a:srgbClr val="000099"/>
                </a:solidFill>
              </a:rPr>
              <a:t>Обозначение</a:t>
            </a:r>
            <a:endParaRPr lang="ru-RU" sz="4000" b="1" dirty="0" smtClean="0">
              <a:ln>
                <a:solidFill>
                  <a:srgbClr val="000099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07704" y="2478718"/>
            <a:ext cx="626469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solidFill>
                  <a:srgbClr val="000099"/>
                </a:solidFill>
              </a:rPr>
              <a:t>1 Н («</a:t>
            </a:r>
            <a:r>
              <a:rPr lang="ru-RU" sz="2400" b="1" dirty="0" smtClean="0">
                <a:ln>
                  <a:solidFill>
                    <a:srgbClr val="000099"/>
                  </a:solidFill>
                </a:ln>
                <a:solidFill>
                  <a:srgbClr val="C00000"/>
                </a:solidFill>
              </a:rPr>
              <a:t>ньютон</a:t>
            </a:r>
            <a:r>
              <a:rPr lang="ru-RU" sz="2400" b="1" dirty="0" smtClean="0">
                <a:solidFill>
                  <a:srgbClr val="000099"/>
                </a:solidFill>
              </a:rPr>
              <a:t>») – единица измерения силы.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1кН («</a:t>
            </a:r>
            <a:r>
              <a:rPr lang="ru-RU" sz="24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кило</a:t>
            </a:r>
            <a:r>
              <a:rPr lang="ru-RU" sz="2400" b="1" dirty="0" smtClean="0">
                <a:solidFill>
                  <a:srgbClr val="000099"/>
                </a:solidFill>
              </a:rPr>
              <a:t>ньютон») = 1000 Н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1МН («</a:t>
            </a:r>
            <a:r>
              <a:rPr lang="ru-RU" sz="2400" b="1" dirty="0" err="1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мега</a:t>
            </a:r>
            <a:r>
              <a:rPr lang="ru-RU" sz="2400" b="1" dirty="0" err="1" smtClean="0">
                <a:solidFill>
                  <a:srgbClr val="000099"/>
                </a:solidFill>
              </a:rPr>
              <a:t>ньютон</a:t>
            </a:r>
            <a:r>
              <a:rPr lang="ru-RU" sz="2400" b="1" dirty="0" smtClean="0">
                <a:solidFill>
                  <a:srgbClr val="000099"/>
                </a:solidFill>
              </a:rPr>
              <a:t>») = 1000 000 Н</a:t>
            </a:r>
          </a:p>
          <a:p>
            <a:r>
              <a:rPr lang="ru-RU" sz="2400" b="1" dirty="0" smtClean="0">
                <a:solidFill>
                  <a:srgbClr val="000099"/>
                </a:solidFill>
              </a:rPr>
              <a:t>1мН («</a:t>
            </a:r>
            <a:r>
              <a:rPr lang="ru-RU" sz="2400" b="1" dirty="0" smtClean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</a:rPr>
              <a:t>милли</a:t>
            </a:r>
            <a:r>
              <a:rPr lang="ru-RU" sz="2400" b="1" dirty="0" smtClean="0">
                <a:solidFill>
                  <a:srgbClr val="000099"/>
                </a:solidFill>
              </a:rPr>
              <a:t>ньютон» ) = 0,001 Н</a:t>
            </a:r>
            <a:endParaRPr lang="ru-RU" sz="2400" b="1" dirty="0">
              <a:solidFill>
                <a:srgbClr val="000099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0032" y="4365104"/>
            <a:ext cx="78488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0099"/>
                </a:solidFill>
              </a:rPr>
              <a:t>Сила характеризуется: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000099"/>
                </a:solidFill>
              </a:rPr>
              <a:t>числовым значением (величиной, модулем);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000099"/>
                </a:solidFill>
              </a:rPr>
              <a:t>направлением (вектор);</a:t>
            </a:r>
          </a:p>
          <a:p>
            <a:pPr marL="342900" indent="-342900">
              <a:buAutoNum type="arabicPeriod"/>
            </a:pPr>
            <a:r>
              <a:rPr lang="ru-RU" sz="2800" b="1" dirty="0" smtClean="0">
                <a:solidFill>
                  <a:srgbClr val="000099"/>
                </a:solidFill>
              </a:rPr>
              <a:t>точкой приложения.</a:t>
            </a:r>
            <a:endParaRPr lang="ru-RU" sz="2800" b="1" dirty="0">
              <a:solidFill>
                <a:srgbClr val="000099"/>
              </a:solidFill>
            </a:endParaRPr>
          </a:p>
        </p:txBody>
      </p:sp>
      <p:grpSp>
        <p:nvGrpSpPr>
          <p:cNvPr id="9" name="Группа 8"/>
          <p:cNvGrpSpPr/>
          <p:nvPr/>
        </p:nvGrpSpPr>
        <p:grpSpPr>
          <a:xfrm>
            <a:off x="3171408" y="987192"/>
            <a:ext cx="864096" cy="1446550"/>
            <a:chOff x="7164288" y="1916832"/>
            <a:chExt cx="864096" cy="1446550"/>
          </a:xfrm>
        </p:grpSpPr>
        <p:sp>
          <p:nvSpPr>
            <p:cNvPr id="6" name="TextBox 5"/>
            <p:cNvSpPr txBox="1"/>
            <p:nvPr/>
          </p:nvSpPr>
          <p:spPr>
            <a:xfrm>
              <a:off x="7164288" y="1916832"/>
              <a:ext cx="864096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8800" b="1" dirty="0" smtClean="0">
                  <a:ln>
                    <a:solidFill>
                      <a:srgbClr val="000099"/>
                    </a:solidFill>
                  </a:ln>
                  <a:solidFill>
                    <a:srgbClr val="C00000"/>
                  </a:solidFill>
                </a:rPr>
                <a:t>F</a:t>
              </a:r>
              <a:endParaRPr lang="ru-RU" sz="8800" b="1" dirty="0">
                <a:ln>
                  <a:solidFill>
                    <a:srgbClr val="000099"/>
                  </a:solidFill>
                </a:ln>
                <a:solidFill>
                  <a:srgbClr val="C00000"/>
                </a:solidFill>
              </a:endParaRPr>
            </a:p>
          </p:txBody>
        </p:sp>
        <p:cxnSp>
          <p:nvCxnSpPr>
            <p:cNvPr id="8" name="Прямая со стрелкой 7"/>
            <p:cNvCxnSpPr/>
            <p:nvPr/>
          </p:nvCxnSpPr>
          <p:spPr>
            <a:xfrm>
              <a:off x="7308304" y="2132856"/>
              <a:ext cx="432048" cy="0"/>
            </a:xfrm>
            <a:prstGeom prst="straightConnector1">
              <a:avLst/>
            </a:prstGeom>
            <a:ln w="57150">
              <a:solidFill>
                <a:srgbClr val="C0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014243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87824" y="733346"/>
            <a:ext cx="32403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>
                <a:solidFill>
                  <a:srgbClr val="000099"/>
                </a:solidFill>
              </a:rPr>
              <a:t>ВИДЫ  СИЛ</a:t>
            </a:r>
            <a:endParaRPr lang="ru-RU" sz="4000" b="1" dirty="0">
              <a:solidFill>
                <a:srgbClr val="000099"/>
              </a:solidFill>
            </a:endParaRPr>
          </a:p>
        </p:txBody>
      </p:sp>
      <p:cxnSp>
        <p:nvCxnSpPr>
          <p:cNvPr id="9" name="Прямая со стрелкой 8"/>
          <p:cNvCxnSpPr/>
          <p:nvPr/>
        </p:nvCxnSpPr>
        <p:spPr>
          <a:xfrm flipH="1">
            <a:off x="1536068" y="1333220"/>
            <a:ext cx="1080120" cy="576064"/>
          </a:xfrm>
          <a:prstGeom prst="straightConnector1">
            <a:avLst/>
          </a:prstGeom>
          <a:ln w="57150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/>
          <p:cNvCxnSpPr/>
          <p:nvPr/>
        </p:nvCxnSpPr>
        <p:spPr>
          <a:xfrm flipH="1">
            <a:off x="3419872" y="1429956"/>
            <a:ext cx="325408" cy="1494988"/>
          </a:xfrm>
          <a:prstGeom prst="straightConnector1">
            <a:avLst/>
          </a:prstGeom>
          <a:ln w="5715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 стрелкой 14"/>
          <p:cNvCxnSpPr/>
          <p:nvPr/>
        </p:nvCxnSpPr>
        <p:spPr>
          <a:xfrm>
            <a:off x="5076056" y="1441232"/>
            <a:ext cx="306034" cy="736218"/>
          </a:xfrm>
          <a:prstGeom prst="straightConnector1">
            <a:avLst/>
          </a:prstGeom>
          <a:ln w="57150">
            <a:solidFill>
              <a:srgbClr val="CC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>
            <a:off x="6206440" y="1203432"/>
            <a:ext cx="1173872" cy="569384"/>
          </a:xfrm>
          <a:prstGeom prst="straightConnector1">
            <a:avLst/>
          </a:prstGeom>
          <a:ln w="57150">
            <a:solidFill>
              <a:srgbClr val="00FF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5" name="Группа 34"/>
          <p:cNvGrpSpPr/>
          <p:nvPr/>
        </p:nvGrpSpPr>
        <p:grpSpPr>
          <a:xfrm>
            <a:off x="288896" y="2114084"/>
            <a:ext cx="3293680" cy="523220"/>
            <a:chOff x="288896" y="2114084"/>
            <a:chExt cx="3293680" cy="523220"/>
          </a:xfrm>
        </p:grpSpPr>
        <p:sp>
          <p:nvSpPr>
            <p:cNvPr id="23" name="TextBox 22"/>
            <p:cNvSpPr txBox="1"/>
            <p:nvPr/>
          </p:nvSpPr>
          <p:spPr>
            <a:xfrm>
              <a:off x="288896" y="2114084"/>
              <a:ext cx="32936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2800" b="1" dirty="0" smtClean="0">
                  <a:solidFill>
                    <a:srgbClr val="000099"/>
                  </a:solidFill>
                </a:rPr>
                <a:t>Сила тяжести </a:t>
              </a:r>
              <a:r>
                <a:rPr lang="en-US" sz="2800" b="1" dirty="0" smtClean="0">
                  <a:solidFill>
                    <a:srgbClr val="000099"/>
                  </a:solidFill>
                </a:rPr>
                <a:t> F</a:t>
              </a:r>
              <a:r>
                <a:rPr lang="ru-RU" sz="2800" b="1" baseline="-25000" dirty="0" smtClean="0">
                  <a:solidFill>
                    <a:srgbClr val="000099"/>
                  </a:solidFill>
                </a:rPr>
                <a:t>тяж.</a:t>
              </a:r>
              <a:endParaRPr lang="ru-RU" sz="2800" b="1" dirty="0">
                <a:solidFill>
                  <a:srgbClr val="000099"/>
                </a:solidFill>
              </a:endParaRPr>
            </a:p>
          </p:txBody>
        </p:sp>
        <p:cxnSp>
          <p:nvCxnSpPr>
            <p:cNvPr id="32" name="Прямая со стрелкой 31"/>
            <p:cNvCxnSpPr/>
            <p:nvPr/>
          </p:nvCxnSpPr>
          <p:spPr>
            <a:xfrm flipV="1">
              <a:off x="2537088" y="2164080"/>
              <a:ext cx="328032" cy="9178"/>
            </a:xfrm>
            <a:prstGeom prst="straightConnector1">
              <a:avLst/>
            </a:prstGeom>
            <a:ln w="28575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Группа 45"/>
          <p:cNvGrpSpPr/>
          <p:nvPr/>
        </p:nvGrpSpPr>
        <p:grpSpPr>
          <a:xfrm>
            <a:off x="1536068" y="2924944"/>
            <a:ext cx="3314946" cy="523220"/>
            <a:chOff x="1536068" y="2924944"/>
            <a:chExt cx="3314946" cy="523220"/>
          </a:xfrm>
        </p:grpSpPr>
        <p:sp>
          <p:nvSpPr>
            <p:cNvPr id="36" name="Прямоугольник 35"/>
            <p:cNvSpPr/>
            <p:nvPr/>
          </p:nvSpPr>
          <p:spPr>
            <a:xfrm>
              <a:off x="1536068" y="2924944"/>
              <a:ext cx="3314946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2800" b="1" dirty="0">
                  <a:solidFill>
                    <a:srgbClr val="000099"/>
                  </a:solidFill>
                </a:rPr>
                <a:t>Сила </a:t>
              </a:r>
              <a:r>
                <a:rPr lang="ru-RU" sz="2800" b="1" dirty="0" smtClean="0">
                  <a:solidFill>
                    <a:srgbClr val="000099"/>
                  </a:solidFill>
                </a:rPr>
                <a:t>упругости </a:t>
              </a:r>
              <a:r>
                <a:rPr lang="en-US" sz="2800" b="1" dirty="0" smtClean="0">
                  <a:solidFill>
                    <a:srgbClr val="000099"/>
                  </a:solidFill>
                </a:rPr>
                <a:t> F</a:t>
              </a:r>
              <a:r>
                <a:rPr lang="ru-RU" sz="2800" b="1" baseline="-25000" dirty="0" smtClean="0">
                  <a:solidFill>
                    <a:srgbClr val="000099"/>
                  </a:solidFill>
                </a:rPr>
                <a:t>упр.</a:t>
              </a:r>
              <a:endParaRPr lang="ru-RU" sz="2800" b="1" dirty="0">
                <a:solidFill>
                  <a:srgbClr val="000099"/>
                </a:solidFill>
              </a:endParaRPr>
            </a:p>
          </p:txBody>
        </p:sp>
        <p:cxnSp>
          <p:nvCxnSpPr>
            <p:cNvPr id="38" name="Прямая со стрелкой 37"/>
            <p:cNvCxnSpPr/>
            <p:nvPr/>
          </p:nvCxnSpPr>
          <p:spPr>
            <a:xfrm flipV="1">
              <a:off x="4067944" y="2924944"/>
              <a:ext cx="328032" cy="9178"/>
            </a:xfrm>
            <a:prstGeom prst="straightConnector1">
              <a:avLst/>
            </a:prstGeom>
            <a:ln w="28575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Группа 44"/>
          <p:cNvGrpSpPr/>
          <p:nvPr/>
        </p:nvGrpSpPr>
        <p:grpSpPr>
          <a:xfrm>
            <a:off x="4018575" y="2125549"/>
            <a:ext cx="2727029" cy="561751"/>
            <a:chOff x="4018575" y="2125549"/>
            <a:chExt cx="2727029" cy="561751"/>
          </a:xfrm>
        </p:grpSpPr>
        <p:sp>
          <p:nvSpPr>
            <p:cNvPr id="41" name="Прямоугольник 40"/>
            <p:cNvSpPr/>
            <p:nvPr/>
          </p:nvSpPr>
          <p:spPr>
            <a:xfrm>
              <a:off x="4018575" y="2164080"/>
              <a:ext cx="2727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2800" b="1" dirty="0">
                  <a:solidFill>
                    <a:srgbClr val="000099"/>
                  </a:solidFill>
                </a:rPr>
                <a:t>Сила </a:t>
              </a:r>
              <a:r>
                <a:rPr lang="ru-RU" sz="2800" b="1" dirty="0" smtClean="0">
                  <a:solidFill>
                    <a:srgbClr val="000099"/>
                  </a:solidFill>
                </a:rPr>
                <a:t>трения </a:t>
              </a:r>
              <a:r>
                <a:rPr lang="en-US" sz="2800" b="1" dirty="0" smtClean="0">
                  <a:solidFill>
                    <a:srgbClr val="000099"/>
                  </a:solidFill>
                </a:rPr>
                <a:t> F</a:t>
              </a:r>
              <a:r>
                <a:rPr lang="ru-RU" sz="2800" b="1" baseline="-25000" dirty="0" smtClean="0">
                  <a:solidFill>
                    <a:srgbClr val="000099"/>
                  </a:solidFill>
                </a:rPr>
                <a:t>тр.</a:t>
              </a:r>
              <a:endParaRPr lang="ru-RU" sz="2800" b="1" dirty="0">
                <a:solidFill>
                  <a:srgbClr val="000099"/>
                </a:solidFill>
              </a:endParaRPr>
            </a:p>
          </p:txBody>
        </p:sp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91542" y="2125549"/>
              <a:ext cx="469900" cy="27463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3" name="Группа 42"/>
          <p:cNvGrpSpPr/>
          <p:nvPr/>
        </p:nvGrpSpPr>
        <p:grpSpPr>
          <a:xfrm>
            <a:off x="6896392" y="1837577"/>
            <a:ext cx="1784399" cy="523220"/>
            <a:chOff x="2914527" y="4509120"/>
            <a:chExt cx="1784399" cy="523220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2914527" y="4509120"/>
              <a:ext cx="178439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/>
              <a:r>
                <a:rPr lang="ru-RU" sz="2800" b="1" dirty="0" smtClean="0">
                  <a:solidFill>
                    <a:srgbClr val="000099"/>
                  </a:solidFill>
                </a:rPr>
                <a:t>Вес тела Р</a:t>
              </a:r>
              <a:endParaRPr lang="ru-RU" sz="2800" b="1" dirty="0">
                <a:solidFill>
                  <a:srgbClr val="000099"/>
                </a:solidFill>
              </a:endParaRPr>
            </a:p>
          </p:txBody>
        </p:sp>
        <p:cxnSp>
          <p:nvCxnSpPr>
            <p:cNvPr id="44" name="Прямая со стрелкой 43"/>
            <p:cNvCxnSpPr/>
            <p:nvPr/>
          </p:nvCxnSpPr>
          <p:spPr>
            <a:xfrm flipV="1">
              <a:off x="4324470" y="4509120"/>
              <a:ext cx="328032" cy="9178"/>
            </a:xfrm>
            <a:prstGeom prst="straightConnector1">
              <a:avLst/>
            </a:prstGeom>
            <a:ln w="28575">
              <a:solidFill>
                <a:srgbClr val="000099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0" name="Рисунок 5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6" y="3479388"/>
            <a:ext cx="3748088" cy="2757488"/>
          </a:xfrm>
          <a:prstGeom prst="rect">
            <a:avLst/>
          </a:prstGeom>
        </p:spPr>
      </p:pic>
      <p:pic>
        <p:nvPicPr>
          <p:cNvPr id="62" name="Рисунок 6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6068" y="3448164"/>
            <a:ext cx="3846004" cy="2884503"/>
          </a:xfrm>
          <a:prstGeom prst="rect">
            <a:avLst/>
          </a:prstGeom>
        </p:spPr>
      </p:pic>
      <p:pic>
        <p:nvPicPr>
          <p:cNvPr id="1025" name="Рисунок 102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7279" y="2850384"/>
            <a:ext cx="3676650" cy="3028950"/>
          </a:xfrm>
          <a:prstGeom prst="rect">
            <a:avLst/>
          </a:prstGeom>
        </p:spPr>
      </p:pic>
      <p:pic>
        <p:nvPicPr>
          <p:cNvPr id="1029" name="Рисунок 102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6" y="2703676"/>
            <a:ext cx="3090168" cy="2565495"/>
          </a:xfrm>
          <a:prstGeom prst="rect">
            <a:avLst/>
          </a:prstGeom>
        </p:spPr>
      </p:pic>
      <p:sp>
        <p:nvSpPr>
          <p:cNvPr id="1030" name="Управляющая кнопка: далее 1029">
            <a:hlinkClick r:id="rId7" action="ppaction://hlinksldjump" highlightClick="1"/>
          </p:cNvPr>
          <p:cNvSpPr/>
          <p:nvPr/>
        </p:nvSpPr>
        <p:spPr>
          <a:xfrm>
            <a:off x="2837120" y="6372156"/>
            <a:ext cx="432048" cy="408701"/>
          </a:xfrm>
          <a:prstGeom prst="actionButtonForwardNext">
            <a:avLst/>
          </a:prstGeom>
          <a:solidFill>
            <a:srgbClr val="00FFFF"/>
          </a:solidFill>
          <a:ln>
            <a:solidFill>
              <a:srgbClr val="00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393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5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05996" y="1268760"/>
            <a:ext cx="7843976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</a:rPr>
              <a:t>Сила</a:t>
            </a:r>
            <a:r>
              <a:rPr lang="ru-RU" sz="2800" b="1" dirty="0" smtClean="0">
                <a:solidFill>
                  <a:srgbClr val="000099"/>
                </a:solidFill>
              </a:rPr>
              <a:t> – мера взаимодействия тел.</a:t>
            </a:r>
          </a:p>
          <a:p>
            <a:r>
              <a:rPr lang="ru-RU" sz="2800" b="1" dirty="0" smtClean="0">
                <a:solidFill>
                  <a:srgbClr val="000099"/>
                </a:solidFill>
              </a:rPr>
              <a:t>В результате действия силы тела могут изменить скорость или деформироваться.</a:t>
            </a:r>
          </a:p>
          <a:p>
            <a:r>
              <a:rPr lang="ru-RU" sz="2800" b="1" dirty="0" smtClean="0">
                <a:solidFill>
                  <a:srgbClr val="000099"/>
                </a:solidFill>
              </a:rPr>
              <a:t>Сила - физическая величина, ее можно измерять. Единица измерения силы – </a:t>
            </a:r>
            <a:r>
              <a:rPr lang="ru-RU" sz="2800" b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</a:rPr>
              <a:t>ньютон</a:t>
            </a:r>
            <a:r>
              <a:rPr lang="ru-RU" sz="2800" b="1" dirty="0" smtClean="0">
                <a:solidFill>
                  <a:srgbClr val="000099"/>
                </a:solidFill>
              </a:rPr>
              <a:t>.</a:t>
            </a:r>
          </a:p>
          <a:p>
            <a:r>
              <a:rPr lang="ru-RU" sz="2800" b="1" dirty="0" smtClean="0">
                <a:solidFill>
                  <a:srgbClr val="000099"/>
                </a:solidFill>
              </a:rPr>
              <a:t>Сила – векторная величина. Она характеризуется направлением.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505996" y="4792608"/>
            <a:ext cx="784397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ln>
                  <a:solidFill>
                    <a:srgbClr val="0000FF"/>
                  </a:solidFill>
                </a:ln>
                <a:solidFill>
                  <a:srgbClr val="C00000"/>
                </a:solidFill>
              </a:rPr>
              <a:t>Результат действия силы зависит от величины (модуля), направления и точки приложения.</a:t>
            </a:r>
            <a:endParaRPr lang="ru-RU" sz="2800" b="1" dirty="0">
              <a:ln>
                <a:solidFill>
                  <a:srgbClr val="0000FF"/>
                </a:solidFill>
              </a:ln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59632" y="404664"/>
            <a:ext cx="6336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ln>
                  <a:solidFill>
                    <a:srgbClr val="C00000"/>
                  </a:solidFill>
                </a:ln>
                <a:solidFill>
                  <a:srgbClr val="000099"/>
                </a:solidFill>
              </a:rPr>
              <a:t>Что мы должны знать о силе</a:t>
            </a:r>
            <a:endParaRPr lang="ru-RU" sz="3600" b="1" dirty="0">
              <a:ln>
                <a:solidFill>
                  <a:srgbClr val="C00000"/>
                </a:solidFill>
              </a:ln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4399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475656" y="574000"/>
            <a:ext cx="595535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0099"/>
                </a:solidFill>
              </a:rPr>
              <a:t>Самостоятельная  работа</a:t>
            </a:r>
            <a:endParaRPr lang="ru-RU" sz="2800" b="1" dirty="0">
              <a:solidFill>
                <a:srgbClr val="000099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973158"/>
            <a:ext cx="3744416" cy="3604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73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detskie_pesni_-_chetyre_shaga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40352" y="344572"/>
            <a:ext cx="609600" cy="609600"/>
          </a:xfrm>
          <a:prstGeom prst="rect">
            <a:avLst/>
          </a:prstGeom>
        </p:spPr>
      </p:pic>
      <p:sp>
        <p:nvSpPr>
          <p:cNvPr id="3" name="Управляющая кнопка: далее 2">
            <a:hlinkClick r:id="rId6" action="ppaction://hlinksldjump" highlightClick="1"/>
          </p:cNvPr>
          <p:cNvSpPr/>
          <p:nvPr/>
        </p:nvSpPr>
        <p:spPr>
          <a:xfrm>
            <a:off x="8045152" y="6453336"/>
            <a:ext cx="304800" cy="288032"/>
          </a:xfrm>
          <a:prstGeom prst="actionButtonForwardNext">
            <a:avLst/>
          </a:prstGeom>
          <a:solidFill>
            <a:srgbClr val="00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6042" y="1484784"/>
            <a:ext cx="6709991" cy="37444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950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77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548680"/>
            <a:ext cx="756084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0099"/>
                </a:solidFill>
              </a:rPr>
              <a:t>ДОМАШНЕЕ ЗАДАНИЕ</a:t>
            </a:r>
          </a:p>
          <a:p>
            <a:r>
              <a:rPr lang="ru-RU" sz="3200" b="1" i="1" dirty="0" smtClean="0">
                <a:solidFill>
                  <a:srgbClr val="000099"/>
                </a:solidFill>
                <a:latin typeface="Times New Roman"/>
                <a:ea typeface="Times New Roman"/>
              </a:rPr>
              <a:t>1. §24 – всем!</a:t>
            </a:r>
          </a:p>
          <a:p>
            <a:r>
              <a:rPr lang="ru-RU" sz="3200" b="1" i="1" u="sng" dirty="0" smtClean="0">
                <a:solidFill>
                  <a:srgbClr val="000099"/>
                </a:solidFill>
                <a:latin typeface="Times New Roman"/>
              </a:rPr>
              <a:t>2. Дополнительно:</a:t>
            </a:r>
          </a:p>
          <a:p>
            <a:pPr marL="514350" indent="-514350">
              <a:buAutoNum type="arabicParenR"/>
            </a:pPr>
            <a:r>
              <a:rPr lang="ru-RU" sz="3200" b="1" i="1" dirty="0" smtClean="0">
                <a:solidFill>
                  <a:srgbClr val="000099"/>
                </a:solidFill>
                <a:latin typeface="Times New Roman"/>
              </a:rPr>
              <a:t>В каких сказках есть упоминание о силе?</a:t>
            </a:r>
          </a:p>
          <a:p>
            <a:pPr marL="514350" indent="-514350">
              <a:buAutoNum type="arabicParenR"/>
            </a:pPr>
            <a:r>
              <a:rPr lang="ru-RU" sz="3200" b="1" i="1" dirty="0" smtClean="0">
                <a:solidFill>
                  <a:srgbClr val="000099"/>
                </a:solidFill>
                <a:latin typeface="Times New Roman"/>
              </a:rPr>
              <a:t>Найдите пословицы, поговорки, загадки, связанные с силой.</a:t>
            </a:r>
          </a:p>
          <a:p>
            <a:pPr marL="514350" indent="-514350">
              <a:buAutoNum type="arabicParenR"/>
            </a:pPr>
            <a:r>
              <a:rPr lang="ru-RU" sz="3200" b="1" i="1" dirty="0" smtClean="0">
                <a:solidFill>
                  <a:srgbClr val="000099"/>
                </a:solidFill>
                <a:latin typeface="Times New Roman"/>
              </a:rPr>
              <a:t>Вспомните басню Крылова «Лебедь, Рак и Щука», изобразите силы на рисунке.</a:t>
            </a:r>
            <a:endParaRPr lang="ru-RU" sz="3200" b="1" i="1" dirty="0">
              <a:solidFill>
                <a:srgbClr val="00009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196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Группа 19"/>
          <p:cNvGrpSpPr/>
          <p:nvPr/>
        </p:nvGrpSpPr>
        <p:grpSpPr>
          <a:xfrm>
            <a:off x="539552" y="1035331"/>
            <a:ext cx="1800200" cy="1584176"/>
            <a:chOff x="541120" y="1002472"/>
            <a:chExt cx="1800200" cy="1584176"/>
          </a:xfrm>
        </p:grpSpPr>
        <p:sp>
          <p:nvSpPr>
            <p:cNvPr id="5" name="Овал 4"/>
            <p:cNvSpPr/>
            <p:nvPr/>
          </p:nvSpPr>
          <p:spPr>
            <a:xfrm>
              <a:off x="541120" y="1002472"/>
              <a:ext cx="1800200" cy="1584176"/>
            </a:xfrm>
            <a:prstGeom prst="ellipse">
              <a:avLst/>
            </a:prstGeom>
            <a:solidFill>
              <a:srgbClr val="FFFF00"/>
            </a:solidFill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8" name="Дуга 7"/>
            <p:cNvSpPr/>
            <p:nvPr/>
          </p:nvSpPr>
          <p:spPr>
            <a:xfrm rot="8905520">
              <a:off x="933647" y="1513163"/>
              <a:ext cx="1083005" cy="715192"/>
            </a:xfrm>
            <a:prstGeom prst="arc">
              <a:avLst>
                <a:gd name="adj1" fmla="val 14047431"/>
                <a:gd name="adj2" fmla="val 1068267"/>
              </a:avLst>
            </a:prstGeom>
            <a:ln w="76200">
              <a:solidFill>
                <a:srgbClr val="CC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Овал 13"/>
            <p:cNvSpPr/>
            <p:nvPr/>
          </p:nvSpPr>
          <p:spPr>
            <a:xfrm>
              <a:off x="827584" y="1311302"/>
              <a:ext cx="288032" cy="346234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Овал 14"/>
            <p:cNvSpPr/>
            <p:nvPr/>
          </p:nvSpPr>
          <p:spPr>
            <a:xfrm>
              <a:off x="1691680" y="1282566"/>
              <a:ext cx="288032" cy="346234"/>
            </a:xfrm>
            <a:prstGeom prst="ellipse">
              <a:avLst/>
            </a:prstGeom>
            <a:solidFill>
              <a:srgbClr val="00FFFF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2" name="Группа 21"/>
          <p:cNvGrpSpPr/>
          <p:nvPr/>
        </p:nvGrpSpPr>
        <p:grpSpPr>
          <a:xfrm>
            <a:off x="6516216" y="1078672"/>
            <a:ext cx="1800200" cy="1584176"/>
            <a:chOff x="6516216" y="1078672"/>
            <a:chExt cx="1800200" cy="1584176"/>
          </a:xfrm>
        </p:grpSpPr>
        <p:sp>
          <p:nvSpPr>
            <p:cNvPr id="7" name="Овал 6"/>
            <p:cNvSpPr/>
            <p:nvPr/>
          </p:nvSpPr>
          <p:spPr>
            <a:xfrm>
              <a:off x="6516216" y="1078672"/>
              <a:ext cx="1800200" cy="158417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Дуга 12"/>
            <p:cNvSpPr/>
            <p:nvPr/>
          </p:nvSpPr>
          <p:spPr>
            <a:xfrm>
              <a:off x="6948264" y="2055656"/>
              <a:ext cx="936104" cy="588192"/>
            </a:xfrm>
            <a:prstGeom prst="arc">
              <a:avLst>
                <a:gd name="adj1" fmla="val 10498954"/>
                <a:gd name="adj2" fmla="val 0"/>
              </a:avLst>
            </a:prstGeom>
            <a:ln w="762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ru-RU">
                <a:ln>
                  <a:solidFill>
                    <a:srgbClr val="000099"/>
                  </a:solidFill>
                </a:ln>
              </a:endParaRPr>
            </a:p>
          </p:txBody>
        </p:sp>
        <p:sp>
          <p:nvSpPr>
            <p:cNvPr id="16" name="Овал 15"/>
            <p:cNvSpPr/>
            <p:nvPr/>
          </p:nvSpPr>
          <p:spPr>
            <a:xfrm>
              <a:off x="7740352" y="1434966"/>
              <a:ext cx="288032" cy="346234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Овал 16"/>
            <p:cNvSpPr/>
            <p:nvPr/>
          </p:nvSpPr>
          <p:spPr>
            <a:xfrm>
              <a:off x="6804248" y="1410489"/>
              <a:ext cx="288032" cy="346234"/>
            </a:xfrm>
            <a:prstGeom prst="ellipse">
              <a:avLst/>
            </a:prstGeom>
            <a:solidFill>
              <a:schemeClr val="bg2">
                <a:lumMod val="1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1" name="Группа 20"/>
          <p:cNvGrpSpPr/>
          <p:nvPr/>
        </p:nvGrpSpPr>
        <p:grpSpPr>
          <a:xfrm>
            <a:off x="3491880" y="989112"/>
            <a:ext cx="1800200" cy="1584176"/>
            <a:chOff x="3491880" y="989112"/>
            <a:chExt cx="1800200" cy="1584176"/>
          </a:xfrm>
        </p:grpSpPr>
        <p:sp>
          <p:nvSpPr>
            <p:cNvPr id="6" name="Овал 5"/>
            <p:cNvSpPr/>
            <p:nvPr/>
          </p:nvSpPr>
          <p:spPr>
            <a:xfrm>
              <a:off x="3491880" y="989112"/>
              <a:ext cx="1800200" cy="1584176"/>
            </a:xfrm>
            <a:prstGeom prst="ellipse">
              <a:avLst/>
            </a:prstGeom>
            <a:solidFill>
              <a:srgbClr val="66FF66"/>
            </a:solidFill>
            <a:ln>
              <a:solidFill>
                <a:srgbClr val="0066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0" name="Прямая соединительная линия 9"/>
            <p:cNvCxnSpPr/>
            <p:nvPr/>
          </p:nvCxnSpPr>
          <p:spPr>
            <a:xfrm>
              <a:off x="3851920" y="2204864"/>
              <a:ext cx="1080120" cy="0"/>
            </a:xfrm>
            <a:prstGeom prst="line">
              <a:avLst/>
            </a:prstGeom>
            <a:ln w="76200">
              <a:solidFill>
                <a:srgbClr val="33993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8" name="Овал 17"/>
            <p:cNvSpPr/>
            <p:nvPr/>
          </p:nvSpPr>
          <p:spPr>
            <a:xfrm>
              <a:off x="4644008" y="1311302"/>
              <a:ext cx="288032" cy="34623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Овал 18"/>
            <p:cNvSpPr/>
            <p:nvPr/>
          </p:nvSpPr>
          <p:spPr>
            <a:xfrm>
              <a:off x="3851920" y="1311302"/>
              <a:ext cx="288032" cy="346234"/>
            </a:xfrm>
            <a:prstGeom prst="ellipse">
              <a:avLst/>
            </a:prstGeom>
            <a:solidFill>
              <a:srgbClr val="00B0F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detskie_pesni_-_chemu_uchat_v_shkole_minus_uchitelyam_(zaycev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clrChange>
              <a:clrFrom>
                <a:srgbClr val="FEFEFE">
                  <a:alpha val="94902"/>
                </a:srgbClr>
              </a:clrFrom>
              <a:clrTo>
                <a:srgbClr val="FEFEFE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0151" y="3861048"/>
            <a:ext cx="4995746" cy="19760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995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8289" y="986135"/>
            <a:ext cx="5847434" cy="230832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/>
            <a:r>
              <a:rPr lang="ru-RU" sz="7200" b="1" cap="all" spc="0" dirty="0" smtClean="0">
                <a:ln w="0">
                  <a:solidFill>
                    <a:srgbClr val="000099"/>
                  </a:solidFill>
                </a:ln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СПАСИБО  ЗА  </a:t>
            </a:r>
          </a:p>
          <a:p>
            <a:pPr algn="ctr"/>
            <a:r>
              <a:rPr lang="ru-RU" sz="7200" b="1" cap="all" spc="0" dirty="0" smtClean="0">
                <a:ln w="0">
                  <a:solidFill>
                    <a:srgbClr val="000099"/>
                  </a:solidFill>
                </a:ln>
                <a:solidFill>
                  <a:srgbClr val="0000FF"/>
                </a:solidFill>
                <a:effectLst>
                  <a:reflection blurRad="12700" stA="50000" endPos="50000" dist="5000" dir="5400000" sy="-100000" rotWithShape="0"/>
                </a:effectLst>
              </a:rPr>
              <a:t>ВНИМАНИЕ !</a:t>
            </a:r>
            <a:endParaRPr lang="ru-RU" sz="7200" b="1" cap="all" spc="0" dirty="0">
              <a:ln w="0">
                <a:solidFill>
                  <a:srgbClr val="000099"/>
                </a:solidFill>
              </a:ln>
              <a:solidFill>
                <a:srgbClr val="0000FF"/>
              </a:solidFill>
              <a:effectLst>
                <a:reflection blurRad="12700" stA="50000" endPos="50000" dist="5000" dir="5400000" sy="-100000" rotWithShape="0"/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136" y="4005064"/>
            <a:ext cx="1893740" cy="1893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97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764704"/>
            <a:ext cx="3403424" cy="194421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2776" y="3062782"/>
            <a:ext cx="4176464" cy="313234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224" y="188640"/>
            <a:ext cx="2016224" cy="2851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86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4000"/>
    </mc:Choice>
    <mc:Fallback xmlns="">
      <p:transition spd="slow" advClick="0" advTm="14000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07804" y="404663"/>
            <a:ext cx="35283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 smtClean="0">
                <a:solidFill>
                  <a:srgbClr val="000099"/>
                </a:solidFill>
              </a:rPr>
              <a:t>Деформация</a:t>
            </a:r>
            <a:endParaRPr lang="ru-RU" sz="3600" b="1" dirty="0">
              <a:solidFill>
                <a:srgbClr val="000099"/>
              </a:solidFill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 flipH="1">
            <a:off x="2195736" y="1050994"/>
            <a:ext cx="1152128" cy="50579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 стрелкой 5"/>
          <p:cNvCxnSpPr/>
          <p:nvPr/>
        </p:nvCxnSpPr>
        <p:spPr>
          <a:xfrm>
            <a:off x="4860032" y="1050994"/>
            <a:ext cx="1152128" cy="505798"/>
          </a:xfrm>
          <a:prstGeom prst="straightConnector1">
            <a:avLst/>
          </a:prstGeom>
          <a:ln w="381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899592" y="1408420"/>
            <a:ext cx="23042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</a:rPr>
              <a:t>упругая</a:t>
            </a:r>
            <a:endParaRPr lang="ru-RU" sz="3200" b="1" dirty="0">
              <a:solidFill>
                <a:srgbClr val="000099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36096" y="1448067"/>
            <a:ext cx="31683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>
                <a:solidFill>
                  <a:srgbClr val="000099"/>
                </a:solidFill>
              </a:rPr>
              <a:t>пластическая</a:t>
            </a:r>
            <a:endParaRPr lang="ru-RU" sz="3200" b="1" dirty="0">
              <a:solidFill>
                <a:srgbClr val="000099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704" y="2420888"/>
            <a:ext cx="3999090" cy="327925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973" y="2460315"/>
            <a:ext cx="380047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06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Управляющая кнопка: назад 2">
            <a:hlinkClick r:id="rId2" action="ppaction://hlinksldjump" highlightClick="1"/>
          </p:cNvPr>
          <p:cNvSpPr/>
          <p:nvPr/>
        </p:nvSpPr>
        <p:spPr>
          <a:xfrm>
            <a:off x="8244408" y="6309320"/>
            <a:ext cx="360040" cy="288032"/>
          </a:xfrm>
          <a:prstGeom prst="actionButtonBackPrevious">
            <a:avLst/>
          </a:prstGeom>
          <a:solidFill>
            <a:srgbClr val="00FF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124743"/>
            <a:ext cx="5611660" cy="4208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8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9016" y="1052736"/>
            <a:ext cx="612068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b="1" dirty="0" smtClean="0">
                <a:ln>
                  <a:solidFill>
                    <a:srgbClr val="00FF00"/>
                  </a:solidFill>
                </a:ln>
                <a:solidFill>
                  <a:srgbClr val="0000FF"/>
                </a:solidFill>
              </a:rPr>
              <a:t>Приложения</a:t>
            </a:r>
            <a:endParaRPr lang="ru-RU" sz="8000" b="1" dirty="0">
              <a:ln>
                <a:solidFill>
                  <a:srgbClr val="00FF00"/>
                </a:solidFill>
              </a:ln>
              <a:solidFill>
                <a:srgbClr val="0000FF"/>
              </a:solidFill>
            </a:endParaRPr>
          </a:p>
        </p:txBody>
      </p:sp>
      <p:sp>
        <p:nvSpPr>
          <p:cNvPr id="3" name="Стрелка вниз 2"/>
          <p:cNvSpPr/>
          <p:nvPr/>
        </p:nvSpPr>
        <p:spPr>
          <a:xfrm>
            <a:off x="4133292" y="2999616"/>
            <a:ext cx="576064" cy="1584176"/>
          </a:xfrm>
          <a:prstGeom prst="downArrow">
            <a:avLst/>
          </a:prstGeom>
          <a:solidFill>
            <a:srgbClr val="66FF66"/>
          </a:solidFill>
          <a:ln>
            <a:solidFill>
              <a:srgbClr val="00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074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336" y="548680"/>
            <a:ext cx="7516813" cy="224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06336" y="3573016"/>
            <a:ext cx="7516813" cy="23034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ea typeface="Calibri"/>
                <a:cs typeface="Times New Roman"/>
              </a:rPr>
              <a:t>ДОМАШНЕЕ ЗАДАНИЕ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  <a:tabLst>
                <a:tab pos="1123950" algn="l"/>
              </a:tabLst>
            </a:pPr>
            <a:r>
              <a:rPr lang="ru-RU" b="1" i="1" dirty="0">
                <a:ea typeface="Calibri"/>
                <a:cs typeface="Times New Roman"/>
              </a:rPr>
              <a:t>1. §24 – всем!	</a:t>
            </a:r>
            <a:endParaRPr lang="ru-RU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i="1" u="sng" dirty="0">
                <a:ea typeface="Calibri"/>
                <a:cs typeface="Times New Roman"/>
              </a:rPr>
              <a:t>2. Дополнительно: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ru-RU" b="1" i="1" dirty="0">
                <a:ea typeface="Calibri"/>
                <a:cs typeface="Times New Roman"/>
              </a:rPr>
              <a:t>В каких сказках есть упоминание о силе?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ru-RU" b="1" i="1" dirty="0">
                <a:ea typeface="Calibri"/>
                <a:cs typeface="Times New Roman"/>
              </a:rPr>
              <a:t>Найдите пословицы, поговорки, загадки, связанные с силой.</a:t>
            </a:r>
            <a:endParaRPr lang="ru-RU" dirty="0">
              <a:ea typeface="Calibri"/>
              <a:cs typeface="Times New Roman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+mj-lt"/>
              <a:buAutoNum type="arabicParenR"/>
              <a:tabLst>
                <a:tab pos="457200" algn="l"/>
              </a:tabLst>
            </a:pPr>
            <a:r>
              <a:rPr lang="ru-RU" b="1" i="1" dirty="0">
                <a:ea typeface="Calibri"/>
                <a:cs typeface="Times New Roman"/>
              </a:rPr>
              <a:t>Вспомните басню Крылова «Лебедь, Рак и Щука», изобразите силы на рисунке.</a:t>
            </a:r>
            <a:endParaRPr lang="ru-RU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9840902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404664"/>
            <a:ext cx="8352928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Фамилия________________________Имя_______________класс_________________</a:t>
            </a:r>
          </a:p>
          <a:p>
            <a:r>
              <a:rPr lang="ru-RU" sz="1400" b="1" dirty="0"/>
              <a:t>1 уровень</a:t>
            </a:r>
            <a:endParaRPr lang="ru-RU" sz="1400" dirty="0"/>
          </a:p>
          <a:p>
            <a:pPr lvl="0"/>
            <a:r>
              <a:rPr lang="ru-RU" sz="1400" dirty="0"/>
              <a:t>Что является причиной изменения скорости тела?___________________________________________</a:t>
            </a:r>
          </a:p>
          <a:p>
            <a:pPr lvl="0"/>
            <a:r>
              <a:rPr lang="ru-RU" sz="1400" dirty="0"/>
              <a:t>От чего зависит результат действия силы на тело?___________________________________________</a:t>
            </a:r>
          </a:p>
          <a:p>
            <a:r>
              <a:rPr lang="ru-RU" sz="1400" dirty="0"/>
              <a:t>______________________________________________________________________________________</a:t>
            </a:r>
          </a:p>
          <a:p>
            <a:pPr lvl="0"/>
            <a:r>
              <a:rPr lang="ru-RU" sz="1400" dirty="0"/>
              <a:t>Какая величина принята за единицу силы?_________________________________________________</a:t>
            </a:r>
          </a:p>
          <a:p>
            <a:pPr lvl="0"/>
            <a:r>
              <a:rPr lang="ru-RU" sz="1400" dirty="0"/>
              <a:t>Почему мел оставляет след на классной доске?_____________________________________________</a:t>
            </a:r>
          </a:p>
          <a:p>
            <a:r>
              <a:rPr lang="ru-RU" sz="1400" b="1" dirty="0"/>
              <a:t>2 уровень</a:t>
            </a:r>
            <a:endParaRPr lang="ru-RU" sz="1400" dirty="0"/>
          </a:p>
          <a:p>
            <a:pPr lvl="0"/>
            <a:r>
              <a:rPr lang="ru-RU" sz="1400" dirty="0"/>
              <a:t>Мальчик, сев на один конец доски, положенной на бревно, качается на ней. Чем уравновешивается сила тяжести мальчика?_________________________________________________________________</a:t>
            </a:r>
          </a:p>
          <a:p>
            <a:pPr lvl="0"/>
            <a:r>
              <a:rPr lang="ru-RU" sz="1400" dirty="0"/>
              <a:t>Какие тела взаимодействуют при падении камня, движении спутника, ав­томобиля, парусной лодки?_______________________________________________________________________________</a:t>
            </a:r>
          </a:p>
          <a:p>
            <a:pPr lvl="0"/>
            <a:r>
              <a:rPr lang="ru-RU" sz="1400" dirty="0"/>
              <a:t> Почему трудно держать в руках живую рыбу?______________________________________________</a:t>
            </a:r>
          </a:p>
          <a:p>
            <a:pPr lvl="0"/>
            <a:r>
              <a:rPr lang="ru-RU" sz="1400" dirty="0"/>
              <a:t>Какие силы уравновешиваются при равномерном движении автомобиля по горизонтальному участку дороги?________________________________________________________________________</a:t>
            </a:r>
          </a:p>
          <a:p>
            <a:r>
              <a:rPr lang="ru-RU" sz="1400" b="1" dirty="0"/>
              <a:t>3 уровень</a:t>
            </a:r>
            <a:endParaRPr lang="ru-RU" sz="1400" dirty="0"/>
          </a:p>
          <a:p>
            <a:pPr lvl="0"/>
            <a:r>
              <a:rPr lang="ru-RU" sz="1400" dirty="0"/>
              <a:t>Может ли велосипедист двигать­ся равномерно по горизонтальному шос­се, не вращая педали?_______________________________________________________________________________</a:t>
            </a:r>
          </a:p>
          <a:p>
            <a:pPr lvl="0"/>
            <a:r>
              <a:rPr lang="ru-RU" sz="1400" dirty="0"/>
              <a:t>Перестала ли действовать сила тяжести на Вовочку, который уже долетел с крыши сарая до поверхности планеты Земля?_____________________________________________________________</a:t>
            </a:r>
          </a:p>
          <a:p>
            <a:pPr lvl="0"/>
            <a:r>
              <a:rPr lang="ru-RU" sz="1400" dirty="0"/>
              <a:t>Почему Толя и Коля, по очереди прыгая со шкафа, оказываются на полу, а не летят дальше к нижним соседям? Как называется сила, не пускающая к нижним соседям Колю и Толю?_________________________________________________________________________________</a:t>
            </a:r>
          </a:p>
          <a:p>
            <a:r>
              <a:rPr lang="ru-RU" sz="1400" dirty="0"/>
              <a:t>______________________________________________________________________________________</a:t>
            </a:r>
          </a:p>
          <a:p>
            <a:pPr lvl="0"/>
            <a:r>
              <a:rPr lang="ru-RU" sz="1400" dirty="0"/>
              <a:t>Почему американцы, которые живут прямо под нами на другой стороне земли, не сыплются с планеты как горох? И почему не сыплемся мы, когда вращающаяся земля переворачивается?______________________________________________________________________</a:t>
            </a:r>
          </a:p>
          <a:p>
            <a:r>
              <a:rPr lang="ru-RU" sz="1400" dirty="0"/>
              <a:t>______________________________________________________________________________________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96953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67544" y="404664"/>
            <a:ext cx="8064896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План-конспект урока физики в 7 классе</a:t>
            </a:r>
          </a:p>
          <a:p>
            <a:r>
              <a:rPr lang="ru-RU" dirty="0" smtClean="0"/>
              <a:t>Учитель высшей категории   Карасева Ирина Викторовна,  МБОУ СОШ № 7 г. Сальска</a:t>
            </a:r>
          </a:p>
          <a:p>
            <a:r>
              <a:rPr lang="ru-RU" b="1" dirty="0" smtClean="0"/>
              <a:t>Тема:     </a:t>
            </a:r>
            <a:r>
              <a:rPr lang="ru-RU" dirty="0" smtClean="0"/>
              <a:t> Сила. Сила - причина изменения скорости</a:t>
            </a:r>
          </a:p>
          <a:p>
            <a:r>
              <a:rPr lang="ru-RU" b="1" dirty="0" smtClean="0"/>
              <a:t>Урок №</a:t>
            </a:r>
            <a:r>
              <a:rPr lang="ru-RU" dirty="0" smtClean="0"/>
              <a:t>.   19</a:t>
            </a:r>
          </a:p>
          <a:p>
            <a:r>
              <a:rPr lang="ru-RU" b="1" dirty="0" smtClean="0"/>
              <a:t>Тип урока:</a:t>
            </a:r>
            <a:r>
              <a:rPr lang="ru-RU" dirty="0" smtClean="0"/>
              <a:t>    урок ознакомления и первичного закрепления нового материала</a:t>
            </a:r>
          </a:p>
          <a:p>
            <a:r>
              <a:rPr lang="ru-RU" b="1" dirty="0" smtClean="0"/>
              <a:t>Дидактическая цель урока:</a:t>
            </a:r>
            <a:endParaRPr lang="ru-RU" dirty="0" smtClean="0"/>
          </a:p>
          <a:p>
            <a:r>
              <a:rPr lang="ru-RU" dirty="0" smtClean="0"/>
              <a:t>создать условия для восприятия и первичного осознания учащимися нового учебного материала по теме «Сила – причина изменения скорости тела»,  осмысления связей и отношений в объектах изучения.</a:t>
            </a:r>
          </a:p>
          <a:p>
            <a:r>
              <a:rPr lang="ru-RU" b="1" dirty="0"/>
              <a:t>Задачи урока:</a:t>
            </a:r>
            <a:endParaRPr lang="ru-RU" dirty="0"/>
          </a:p>
          <a:p>
            <a:r>
              <a:rPr lang="ru-RU" b="1" dirty="0"/>
              <a:t>образовательные:</a:t>
            </a:r>
            <a:endParaRPr lang="ru-RU" dirty="0"/>
          </a:p>
          <a:p>
            <a:pPr lvl="0"/>
            <a:r>
              <a:rPr lang="ru-RU" dirty="0" smtClean="0"/>
              <a:t>- обеспечить </a:t>
            </a:r>
            <a:r>
              <a:rPr lang="ru-RU" dirty="0"/>
              <a:t>усвоение учащимися понятия сила в ходе проблемного эксперимента; познакомить с единицей силы и видами сил.</a:t>
            </a:r>
          </a:p>
          <a:p>
            <a:pPr lvl="0"/>
            <a:r>
              <a:rPr lang="ru-RU" dirty="0" smtClean="0"/>
              <a:t>- сформировать </a:t>
            </a:r>
            <a:r>
              <a:rPr lang="ru-RU" dirty="0"/>
              <a:t>умение изображать различные силы на схематических рисунках. </a:t>
            </a:r>
          </a:p>
          <a:p>
            <a:r>
              <a:rPr lang="ru-RU" b="1" dirty="0"/>
              <a:t>развивающие:</a:t>
            </a:r>
            <a:endParaRPr lang="ru-RU" dirty="0"/>
          </a:p>
          <a:p>
            <a:pPr lvl="0"/>
            <a:r>
              <a:rPr lang="ru-RU" dirty="0" smtClean="0"/>
              <a:t>- формировать </a:t>
            </a:r>
            <a:r>
              <a:rPr lang="ru-RU" dirty="0"/>
              <a:t>умение логически рассуждать, четко, кратко и исчерпывающе излагать свои мысли, выдвигать гипотезы, наблюдать эксперимент и по его результатам делать выводы, обобщения, видеть проявления изученных явлений в жизни, быту, производстве;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7803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332656"/>
            <a:ext cx="83529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 smtClean="0"/>
              <a:t>- развивать </a:t>
            </a:r>
            <a:r>
              <a:rPr lang="ru-RU" dirty="0"/>
              <a:t>эмоциональные качества и чувства учащихся, создавая на уроках ситуации удивления, радости,  используя иллюстрации, демонстрации, воздействующие на чувства обучаемых;</a:t>
            </a:r>
          </a:p>
          <a:p>
            <a:pPr lvl="0"/>
            <a:r>
              <a:rPr lang="ru-RU" dirty="0" smtClean="0"/>
              <a:t>- при </a:t>
            </a:r>
            <a:r>
              <a:rPr lang="ru-RU" dirty="0"/>
              <a:t>работе с отстающими учащимися обратить особое внимание на устранение недостатков в развитии интеллекта, воли, эмоций; </a:t>
            </a:r>
            <a:br>
              <a:rPr lang="ru-RU" dirty="0"/>
            </a:br>
            <a:r>
              <a:rPr lang="ru-RU" dirty="0" smtClean="0"/>
              <a:t>- при </a:t>
            </a:r>
            <a:r>
              <a:rPr lang="ru-RU" dirty="0"/>
              <a:t>работе с наиболее подготовленными учащимися обратить особое внимание на поддержание интереса и положительных мотивов учебной деятельности; </a:t>
            </a:r>
          </a:p>
          <a:p>
            <a:pPr lvl="0"/>
            <a:r>
              <a:rPr lang="ru-RU" dirty="0" smtClean="0"/>
              <a:t>- способствовать </a:t>
            </a:r>
            <a:r>
              <a:rPr lang="ru-RU" dirty="0"/>
              <a:t>формированию целостного восприятия картины мира.        </a:t>
            </a:r>
          </a:p>
          <a:p>
            <a:r>
              <a:rPr lang="ru-RU" b="1" dirty="0"/>
              <a:t>воспитательные:</a:t>
            </a:r>
            <a:endParaRPr lang="ru-RU" dirty="0"/>
          </a:p>
          <a:p>
            <a:pPr lvl="0"/>
            <a:r>
              <a:rPr lang="ru-RU" dirty="0" smtClean="0"/>
              <a:t>- развивать </a:t>
            </a:r>
            <a:r>
              <a:rPr lang="ru-RU" dirty="0"/>
              <a:t>творческое мышление, память, внимательность;</a:t>
            </a:r>
            <a:br>
              <a:rPr lang="ru-RU" dirty="0"/>
            </a:br>
            <a:r>
              <a:rPr lang="ru-RU" dirty="0" smtClean="0"/>
              <a:t>- содействовать </a:t>
            </a:r>
            <a:r>
              <a:rPr lang="ru-RU" dirty="0"/>
              <a:t>физическому воспитанию учащихся (заботиться о профилактике их утомляемости на уроке); </a:t>
            </a:r>
          </a:p>
          <a:p>
            <a:pPr lvl="0"/>
            <a:r>
              <a:rPr lang="ru-RU" dirty="0" smtClean="0"/>
              <a:t>- воспитывать </a:t>
            </a:r>
            <a:r>
              <a:rPr lang="ru-RU" dirty="0"/>
              <a:t>интерес к предмету, к обучению; </a:t>
            </a:r>
          </a:p>
          <a:p>
            <a:pPr marL="285750" lvl="0" indent="-285750">
              <a:buFontTx/>
              <a:buChar char="-"/>
            </a:pPr>
            <a:r>
              <a:rPr lang="ru-RU" dirty="0" smtClean="0"/>
              <a:t>формировать </a:t>
            </a:r>
            <a:r>
              <a:rPr lang="ru-RU" dirty="0"/>
              <a:t>навыки осознанного поведения учащихся в коллективном и индивидуальном учебном труде (доброжелательное отношение учащихся друг к другу, аккуратность и дисциплина труда</a:t>
            </a:r>
            <a:r>
              <a:rPr lang="ru-RU" dirty="0" smtClean="0"/>
              <a:t>).</a:t>
            </a:r>
          </a:p>
          <a:p>
            <a:r>
              <a:rPr lang="ru-RU" b="1" dirty="0"/>
              <a:t>Формы организации работы на уроке:</a:t>
            </a:r>
            <a:r>
              <a:rPr lang="ru-RU" dirty="0"/>
              <a:t> индивидуальная, коллективная, парная.</a:t>
            </a:r>
          </a:p>
          <a:p>
            <a:pPr marL="285750" lvl="0" indent="-285750">
              <a:buFontTx/>
              <a:buChar char="-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96004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476672"/>
            <a:ext cx="813690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Компоненты содержания урока:</a:t>
            </a:r>
            <a:endParaRPr lang="ru-RU" dirty="0"/>
          </a:p>
          <a:p>
            <a:pPr lvl="0"/>
            <a:r>
              <a:rPr lang="ru-RU" b="1" dirty="0"/>
              <a:t>когнитивный</a:t>
            </a:r>
            <a:r>
              <a:rPr lang="ru-RU" dirty="0"/>
              <a:t> - обеспечение учащихся системой научных знаний, решение учебных задач с помощью ученического проблемного эксперимента.</a:t>
            </a:r>
          </a:p>
          <a:p>
            <a:pPr lvl="0"/>
            <a:r>
              <a:rPr lang="ru-RU" b="1" dirty="0"/>
              <a:t>личностный</a:t>
            </a:r>
            <a:r>
              <a:rPr lang="ru-RU" dirty="0"/>
              <a:t> - обеспечение формирования жизненной позиции в системе окружающий мир - Я, развитие рефлексивных способностей.</a:t>
            </a:r>
          </a:p>
          <a:p>
            <a:pPr lvl="0"/>
            <a:r>
              <a:rPr lang="ru-RU" b="1" dirty="0" err="1"/>
              <a:t>деятельностно</a:t>
            </a:r>
            <a:r>
              <a:rPr lang="ru-RU" b="1" dirty="0"/>
              <a:t> - творческий</a:t>
            </a:r>
            <a:r>
              <a:rPr lang="ru-RU" dirty="0"/>
              <a:t> – совершенствование умения общения, позволяющее каждому ученику проявить инициативу, самостоятельность, избирательность в способах работы и естественного самовыражения</a:t>
            </a:r>
            <a:r>
              <a:rPr lang="ru-RU" dirty="0" smtClean="0"/>
              <a:t>.</a:t>
            </a:r>
            <a:endParaRPr lang="ru-RU" dirty="0"/>
          </a:p>
          <a:p>
            <a:r>
              <a:rPr lang="ru-RU" b="1" dirty="0"/>
              <a:t>Организационные ресурсы:</a:t>
            </a:r>
            <a:endParaRPr lang="ru-RU" dirty="0"/>
          </a:p>
          <a:p>
            <a:pPr lvl="0"/>
            <a:r>
              <a:rPr lang="ru-RU" dirty="0" smtClean="0"/>
              <a:t>- учебник </a:t>
            </a:r>
            <a:r>
              <a:rPr lang="ru-RU" dirty="0"/>
              <a:t>по физике 7 класс, автор </a:t>
            </a:r>
            <a:r>
              <a:rPr lang="ru-RU" dirty="0" err="1"/>
              <a:t>Перышкин</a:t>
            </a:r>
            <a:r>
              <a:rPr lang="ru-RU" dirty="0"/>
              <a:t> А.В. (2015 г. Изд-во «Дрофа»); </a:t>
            </a:r>
          </a:p>
          <a:p>
            <a:pPr lvl="0"/>
            <a:r>
              <a:rPr lang="ru-RU" dirty="0" smtClean="0"/>
              <a:t>- ПК</a:t>
            </a:r>
            <a:r>
              <a:rPr lang="ru-RU" dirty="0"/>
              <a:t>, мультимедийный проектор, звуковое оборудование;</a:t>
            </a:r>
          </a:p>
          <a:p>
            <a:pPr lvl="0"/>
            <a:r>
              <a:rPr lang="ru-RU" dirty="0" smtClean="0"/>
              <a:t>- электронная </a:t>
            </a:r>
            <a:r>
              <a:rPr lang="ru-RU" dirty="0"/>
              <a:t>презентация урока, раздаточный материал;</a:t>
            </a:r>
          </a:p>
          <a:p>
            <a:pPr lvl="0"/>
            <a:r>
              <a:rPr lang="ru-RU" dirty="0" smtClean="0"/>
              <a:t>- оборудование </a:t>
            </a:r>
            <a:r>
              <a:rPr lang="ru-RU" dirty="0"/>
              <a:t>для демонстраций и экспериментов: машинки, металлические шарики, магниты, резиновый мяч, пружины, грузы, пластилин, цветные карандаши</a:t>
            </a:r>
            <a:r>
              <a:rPr lang="ru-RU" dirty="0" smtClean="0"/>
              <a:t>.</a:t>
            </a:r>
          </a:p>
          <a:p>
            <a:r>
              <a:rPr lang="ru-RU" b="1" dirty="0"/>
              <a:t>Мотивационные ресурсы:</a:t>
            </a:r>
            <a:endParaRPr lang="ru-RU" dirty="0"/>
          </a:p>
          <a:p>
            <a:r>
              <a:rPr lang="ru-RU" dirty="0"/>
              <a:t>педагогические ситуации, которые обеспечивают включение учащихся в осознанную учебно-познавательную деятельность через способы педагогической поддержки индивидуального стиля учебно-познавательной деятельности учащихся с разными нейродинамическими особенностями нервной системы.</a:t>
            </a:r>
          </a:p>
          <a:p>
            <a:pPr lvl="0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5253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620688"/>
            <a:ext cx="8424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Реализация принципов обучения:</a:t>
            </a:r>
            <a:endParaRPr lang="ru-RU" dirty="0"/>
          </a:p>
          <a:p>
            <a:pPr lvl="0"/>
            <a:r>
              <a:rPr lang="ru-RU" dirty="0" smtClean="0"/>
              <a:t>- Принцип </a:t>
            </a:r>
            <a:r>
              <a:rPr lang="ru-RU" dirty="0"/>
              <a:t>творчества и успеха - постановка значимых целей;</a:t>
            </a:r>
          </a:p>
          <a:p>
            <a:pPr lvl="0"/>
            <a:r>
              <a:rPr lang="ru-RU" dirty="0" smtClean="0"/>
              <a:t>- принцип </a:t>
            </a:r>
            <a:r>
              <a:rPr lang="ru-RU" dirty="0"/>
              <a:t>деятельности - развитие ученика как личности в процессе собственной деятельности, обеспечивающей осознание значимости предмета как компонента общечеловеческой культуры;</a:t>
            </a:r>
          </a:p>
          <a:p>
            <a:pPr lvl="0"/>
            <a:r>
              <a:rPr lang="ru-RU" dirty="0" smtClean="0"/>
              <a:t>- принцип </a:t>
            </a:r>
            <a:r>
              <a:rPr lang="ru-RU" dirty="0" err="1"/>
              <a:t>самоактуализации</a:t>
            </a:r>
            <a:r>
              <a:rPr lang="ru-RU" dirty="0"/>
              <a:t> – создание атмосферы заинтересованности каждого ученика в работе учащихся всего класса;</a:t>
            </a:r>
          </a:p>
          <a:p>
            <a:pPr lvl="0"/>
            <a:r>
              <a:rPr lang="ru-RU" dirty="0" smtClean="0"/>
              <a:t>- принцип </a:t>
            </a:r>
            <a:r>
              <a:rPr lang="ru-RU" dirty="0" err="1"/>
              <a:t>субъектности</a:t>
            </a:r>
            <a:r>
              <a:rPr lang="ru-RU" dirty="0"/>
              <a:t> - субъектный опыт;</a:t>
            </a:r>
          </a:p>
          <a:p>
            <a:pPr lvl="0"/>
            <a:r>
              <a:rPr lang="ru-RU" dirty="0" smtClean="0"/>
              <a:t>- принцип </a:t>
            </a:r>
            <a:r>
              <a:rPr lang="ru-RU" dirty="0"/>
              <a:t>психологической комфортности – учитель - организатор, консультант, толкователь «правил игры», он не претендует на обладание монополий знаний, он только организует процесс.</a:t>
            </a:r>
          </a:p>
          <a:p>
            <a:r>
              <a:rPr lang="ru-RU" b="1" dirty="0"/>
              <a:t>Методы и приемы на уроке:</a:t>
            </a:r>
            <a:endParaRPr lang="ru-RU" dirty="0"/>
          </a:p>
          <a:p>
            <a:pPr lvl="0"/>
            <a:r>
              <a:rPr lang="ru-RU" dirty="0" smtClean="0"/>
              <a:t>- Словесный </a:t>
            </a:r>
            <a:r>
              <a:rPr lang="ru-RU" dirty="0"/>
              <a:t>(беседа, рассказ, работа с презентацией);</a:t>
            </a:r>
          </a:p>
          <a:p>
            <a:pPr lvl="0"/>
            <a:r>
              <a:rPr lang="ru-RU" dirty="0" smtClean="0"/>
              <a:t>- наглядный </a:t>
            </a:r>
            <a:r>
              <a:rPr lang="ru-RU" dirty="0"/>
              <a:t>(выполнение экспериментальных заданий);</a:t>
            </a:r>
          </a:p>
          <a:p>
            <a:pPr lvl="0"/>
            <a:r>
              <a:rPr lang="ru-RU" dirty="0" smtClean="0"/>
              <a:t>- частично-поисковый</a:t>
            </a:r>
            <a:r>
              <a:rPr lang="ru-RU" dirty="0"/>
              <a:t>;</a:t>
            </a:r>
          </a:p>
          <a:p>
            <a:pPr lvl="0"/>
            <a:r>
              <a:rPr lang="ru-RU" dirty="0" smtClean="0"/>
              <a:t>- методы </a:t>
            </a:r>
            <a:r>
              <a:rPr lang="ru-RU" dirty="0"/>
              <a:t>стимулирования – эмоциональное воздействие;</a:t>
            </a:r>
          </a:p>
          <a:p>
            <a:pPr lvl="0"/>
            <a:r>
              <a:rPr lang="ru-RU" dirty="0" smtClean="0"/>
              <a:t>- методы </a:t>
            </a:r>
            <a:r>
              <a:rPr lang="ru-RU" dirty="0"/>
              <a:t>контроля – самопроверка.</a:t>
            </a:r>
          </a:p>
        </p:txBody>
      </p:sp>
    </p:spTree>
    <p:extLst>
      <p:ext uri="{BB962C8B-B14F-4D97-AF65-F5344CB8AC3E}">
        <p14:creationId xmlns:p14="http://schemas.microsoft.com/office/powerpoint/2010/main" val="1165791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2624894"/>
              </p:ext>
            </p:extLst>
          </p:nvPr>
        </p:nvGraphicFramePr>
        <p:xfrm>
          <a:off x="1115616" y="836712"/>
          <a:ext cx="6840761" cy="4556602"/>
        </p:xfrm>
        <a:graphic>
          <a:graphicData uri="http://schemas.openxmlformats.org/drawingml/2006/table">
            <a:tbl>
              <a:tblPr firstRow="1" firstCol="1" bandRow="1"/>
              <a:tblGrid>
                <a:gridCol w="581305"/>
                <a:gridCol w="2390252"/>
                <a:gridCol w="2845499"/>
                <a:gridCol w="1023705"/>
              </a:tblGrid>
              <a:tr h="59650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/>
                      </a:r>
                      <a:b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Этап урока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Приемы и методы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Время (мин) 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59970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Bef>
                          <a:spcPts val="450"/>
                        </a:spcBef>
                        <a:spcAft>
                          <a:spcPts val="450"/>
                        </a:spcAft>
                      </a:pPr>
                      <a:r>
                        <a:rPr lang="ru-RU" sz="1600" b="1" dirty="0">
                          <a:effectLst/>
                          <a:latin typeface="Times New Roman"/>
                          <a:ea typeface="Times New Roman"/>
                        </a:rPr>
                        <a:t>Организационный этап</a:t>
                      </a: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</a:rPr>
                        <a:t> (задача: создание психологического настроя)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Создание атмосферы</a:t>
                      </a:r>
                      <a:b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психологического комфорта – музыкальное сопровождение + слайд-шоу.</a:t>
                      </a:r>
                      <a:b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мин.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7609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Подготовительный этап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(задача: актуализация опорных знаний и умений)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Формирование основополагающего вопроса (слайды презентации)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 мин.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193002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Изучение нового материала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</a:t>
                      </a: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задачи: изучить понятие сила, определить виды сил и их характеристики)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Проблемный эксперимент, групповая работа, работа с презентацией, физкультминутка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20 мин.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866900" y="2452688"/>
            <a:ext cx="9144000" cy="4572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1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План урока</a:t>
            </a:r>
            <a:endParaRPr kumimoji="0" lang="ru-RU" altLang="ru-RU" sz="18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08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1032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 advTm="10000">
        <p:fade/>
      </p:transition>
    </mc:Choice>
    <mc:Fallback xmlns="">
      <p:transition spd="med" advClick="0" advTm="1000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72240578"/>
              </p:ext>
            </p:extLst>
          </p:nvPr>
        </p:nvGraphicFramePr>
        <p:xfrm>
          <a:off x="755577" y="620688"/>
          <a:ext cx="7848871" cy="4302816"/>
        </p:xfrm>
        <a:graphic>
          <a:graphicData uri="http://schemas.openxmlformats.org/drawingml/2006/table">
            <a:tbl>
              <a:tblPr firstRow="1" firstCol="1" bandRow="1"/>
              <a:tblGrid>
                <a:gridCol w="504055"/>
                <a:gridCol w="2905413"/>
                <a:gridCol w="3264836"/>
                <a:gridCol w="1174567"/>
              </a:tblGrid>
              <a:tr h="2346991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Первичное закрепление нового материала (</a:t>
                      </a:r>
                      <a:r>
                        <a:rPr lang="ru-RU" sz="16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задача: закрепить знания и умения, необходимые для самостоятельной работы учащихся).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Составление опорного конспекта, дифференцированное индивидуальное задание, физкультминутка, фронтальный опрос.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10 мин.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95582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b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Подведение итогов урока.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(Задачи: проанализировать, дать оценку успешности достижения цели и наметить перспективу на будущее).</a:t>
                      </a:r>
                      <a:endParaRPr lang="ru-RU" sz="16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Разъяснение домашнего задания, оценивание своей деятельности и достижений на уроке (рефлексия).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6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 мин.</a:t>
                      </a:r>
                      <a:endParaRPr lang="ru-RU" sz="16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23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71800" y="188640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/>
              <a:t>Ход урока</a:t>
            </a:r>
            <a:endParaRPr lang="ru-RU" dirty="0"/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45442181"/>
              </p:ext>
            </p:extLst>
          </p:nvPr>
        </p:nvGraphicFramePr>
        <p:xfrm>
          <a:off x="179512" y="692696"/>
          <a:ext cx="8568952" cy="5981890"/>
        </p:xfrm>
        <a:graphic>
          <a:graphicData uri="http://schemas.openxmlformats.org/drawingml/2006/table">
            <a:tbl>
              <a:tblPr firstRow="1" firstCol="1" bandRow="1"/>
              <a:tblGrid>
                <a:gridCol w="1441233"/>
                <a:gridCol w="3278732"/>
                <a:gridCol w="3848987"/>
              </a:tblGrid>
              <a:tr h="1509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№ этапа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Деятельность учителя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Деятельность ученика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396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1.</a:t>
                      </a:r>
                      <a:r>
                        <a:rPr lang="ru-RU" sz="12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Организационный этап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Нацеливание учащихся на работу, снятие эмоционального напряжения.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Подготовка к уроку</a:t>
                      </a:r>
                      <a:r>
                        <a:rPr lang="ru-RU" sz="1200" b="1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, прослушивание музыкального момента(слайд-шоу)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88144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2. Актуализация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Постановка учебной проблемы (показ слайдов).</a:t>
                      </a:r>
                      <a:r>
                        <a:rPr lang="ru-RU" sz="120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 Подведение учащихся к формулировке темы и задач урока (демонстрация движения игрушечных машинок с изменением скорости).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Проводят наблюдения, высказывают свои предположения.</a:t>
                      </a:r>
                      <a:b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</a:b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Формулируют основополагающий вопрос урока (Что является причиной изменения скорости тела?).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446371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2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3.Изучение нового материала</a:t>
                      </a:r>
                      <a:endParaRPr lang="ru-RU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</a:rPr>
                        <a:t>Организация условий для учащихся  с целью получения конкретного представления об изучаемом явлении посредством создания проблемы и проведения исследований (Работа по слайдам презентации, анализ ответов учащихся, организация экспериментов, проводимых учащимися, проведение физкультминутки). </a:t>
                      </a:r>
                      <a:endParaRPr lang="ru-RU" sz="1200" dirty="0">
                        <a:effectLst/>
                        <a:latin typeface="Calibri"/>
                        <a:ea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Просматривают слайды, выдвигают гипотезы, проводят эксперименты (столкновение двух машинок, магнит с металлическим шариком, бросание мяча), высказывают свои предположения, </a:t>
                      </a: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делают вывод (сила – причина изменения скорости тела). Делают записи в тетради, заполняют таблицу физических величин. Проводят фронтальные эксперименты (по рядам – 1 ряд – прыжки вверх, 2 ряд – подбрасывание карандашей вверх, 3 ряд – толкание шарика на край стола – определение силы тяжести. Записывают в тетрадь),  проводят наблюдения над растяжением и сжатием пружины, лепят из пластилина фигурки – определяют понятие силы упругости, записывают в тетрадь. Проводят наблюдения за остановкой покатившегося мяча, за движением бруска по шероховатой и гладкой поверхности – определяют понятие силы трения, записывают в тетрадь. Проводят физкультминутку. Работают со слайдами презентации – определяют понятие веса тела.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02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8367859"/>
              </p:ext>
            </p:extLst>
          </p:nvPr>
        </p:nvGraphicFramePr>
        <p:xfrm>
          <a:off x="827584" y="764703"/>
          <a:ext cx="7488832" cy="3456386"/>
        </p:xfrm>
        <a:graphic>
          <a:graphicData uri="http://schemas.openxmlformats.org/drawingml/2006/table">
            <a:tbl>
              <a:tblPr firstRow="1" firstCol="1" bandRow="1"/>
              <a:tblGrid>
                <a:gridCol w="1259565"/>
                <a:gridCol w="2865446"/>
                <a:gridCol w="3363821"/>
              </a:tblGrid>
              <a:tr h="1728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 dirty="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4.Первичное закрепление нового материала.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Times New Roman"/>
                        </a:rPr>
                        <a:t>Работа по слайдам презентации (составление опорного конспекта), организация </a:t>
                      </a:r>
                      <a:r>
                        <a:rPr lang="ru-RU" sz="1400" dirty="0" err="1">
                          <a:effectLst/>
                          <a:latin typeface="Calibri"/>
                          <a:ea typeface="Times New Roman"/>
                        </a:rPr>
                        <a:t>разноуровневой</a:t>
                      </a:r>
                      <a:r>
                        <a:rPr lang="ru-RU" sz="1400" dirty="0">
                          <a:effectLst/>
                          <a:latin typeface="Calibri"/>
                          <a:ea typeface="Times New Roman"/>
                        </a:rPr>
                        <a:t> индивидуальной самостоятельной работы, проведение физкультминутки (гимнастика для глаз)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Составляют опорный конспект (Что мы должны знать о силе), выполняют самостоятельную дифференцированную работу (по уровням), проводят физкультминутку.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172819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ru-RU" sz="1400">
                          <a:effectLst/>
                          <a:latin typeface="Times New Roman"/>
                          <a:ea typeface="Times New Roman"/>
                          <a:cs typeface="Times New Roman"/>
                        </a:rPr>
                        <a:t>5.Подведение итогов урока.</a:t>
                      </a:r>
                      <a:endParaRPr lang="ru-RU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Calibri"/>
                          <a:ea typeface="Times New Roman"/>
                        </a:rPr>
                        <a:t>Анализ работы учащихся на уроке (достигли ли поставленных целей?), объяснение домашнего задания, организация рефлексии учащихся.</a:t>
                      </a: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Озвучивают задачи урока и анализируют достигнутые результаты, получают дифференцированное домашнее задание, оценивают собственные достижения на уроке,  (рефлексия – раскрашивают цветными карандашами смайлики).</a:t>
                      </a:r>
                      <a:endParaRPr lang="ru-RU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755576" y="4725144"/>
            <a:ext cx="777686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Используемые источники:</a:t>
            </a:r>
            <a:endParaRPr lang="ru-RU" dirty="0"/>
          </a:p>
          <a:p>
            <a:pPr lvl="0"/>
            <a:r>
              <a:rPr lang="ru-RU" dirty="0" smtClean="0"/>
              <a:t>- Учебник </a:t>
            </a:r>
            <a:r>
              <a:rPr lang="ru-RU" dirty="0" err="1"/>
              <a:t>Перышкин</a:t>
            </a:r>
            <a:r>
              <a:rPr lang="ru-RU" dirty="0"/>
              <a:t> А.В. Физика 7 класс – 4-е изд., - М.: Дрофа, 2015 – 224 с.</a:t>
            </a:r>
          </a:p>
          <a:p>
            <a:pPr lvl="0"/>
            <a:r>
              <a:rPr lang="ru-RU" dirty="0" smtClean="0"/>
              <a:t>- </a:t>
            </a:r>
            <a:r>
              <a:rPr lang="ru-RU" dirty="0" err="1" smtClean="0"/>
              <a:t>Елькин</a:t>
            </a:r>
            <a:r>
              <a:rPr lang="ru-RU" dirty="0" smtClean="0"/>
              <a:t> </a:t>
            </a:r>
            <a:r>
              <a:rPr lang="ru-RU" dirty="0"/>
              <a:t>В.И. Необычные учебные материалы по физике: Задачи, тесты, практические работы. – М.: Школа-Пресс. – 2001. – 80с.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77489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515321"/>
            <a:ext cx="4649368" cy="262564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573016"/>
            <a:ext cx="4362135" cy="25218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6804" y="3657019"/>
            <a:ext cx="2423432" cy="2437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667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836712"/>
            <a:ext cx="6408711" cy="535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418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000"/>
    </mc:Choice>
    <mc:Fallback xmlns="">
      <p:transition spd="slow" advClick="0" advTm="8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211" y="1052736"/>
            <a:ext cx="7047578" cy="4752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656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340768"/>
            <a:ext cx="6674395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21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0000"/>
    </mc:Choice>
    <mc:Fallback xmlns="">
      <p:transition spd="slow" advClick="0" advTm="10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425979"/>
            <a:ext cx="7560840" cy="6063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406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000"/>
    </mc:Choice>
    <mc:Fallback xmlns="">
      <p:transition spd="slow" advClick="0" advTm="6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907</TotalTime>
  <Words>1662</Words>
  <Application>Microsoft Office PowerPoint</Application>
  <PresentationFormat>Экран (4:3)</PresentationFormat>
  <Paragraphs>179</Paragraphs>
  <Slides>42</Slides>
  <Notes>3</Notes>
  <HiddenSlides>0</HiddenSlides>
  <MMClips>3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42</vt:i4>
      </vt:variant>
    </vt:vector>
  </HeadingPairs>
  <TitlesOfParts>
    <vt:vector size="44" baseType="lpstr">
      <vt:lpstr>Тема Office</vt:lpstr>
      <vt:lpstr>1_Тема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Добро пожаловать на урок!</vt:lpstr>
      <vt:lpstr>Что является причиной изменения скорости тела?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90</cp:revision>
  <dcterms:created xsi:type="dcterms:W3CDTF">2015-11-03T08:54:30Z</dcterms:created>
  <dcterms:modified xsi:type="dcterms:W3CDTF">2016-05-31T14:11:36Z</dcterms:modified>
</cp:coreProperties>
</file>