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11" r:id="rId2"/>
    <p:sldId id="257" r:id="rId3"/>
    <p:sldId id="262" r:id="rId4"/>
    <p:sldId id="272" r:id="rId5"/>
    <p:sldId id="265" r:id="rId6"/>
    <p:sldId id="305" r:id="rId7"/>
    <p:sldId id="264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307" r:id="rId17"/>
    <p:sldId id="276" r:id="rId18"/>
    <p:sldId id="293" r:id="rId19"/>
    <p:sldId id="295" r:id="rId20"/>
    <p:sldId id="296" r:id="rId21"/>
    <p:sldId id="309" r:id="rId22"/>
    <p:sldId id="297" r:id="rId23"/>
    <p:sldId id="277" r:id="rId24"/>
    <p:sldId id="279" r:id="rId25"/>
    <p:sldId id="280" r:id="rId26"/>
    <p:sldId id="281" r:id="rId27"/>
    <p:sldId id="282" r:id="rId28"/>
    <p:sldId id="303" r:id="rId29"/>
    <p:sldId id="306" r:id="rId30"/>
    <p:sldId id="283" r:id="rId31"/>
    <p:sldId id="284" r:id="rId32"/>
    <p:sldId id="285" r:id="rId33"/>
    <p:sldId id="286" r:id="rId34"/>
    <p:sldId id="304" r:id="rId35"/>
    <p:sldId id="299" r:id="rId36"/>
    <p:sldId id="300" r:id="rId37"/>
    <p:sldId id="289" r:id="rId38"/>
    <p:sldId id="292" r:id="rId39"/>
    <p:sldId id="298" r:id="rId40"/>
    <p:sldId id="302" r:id="rId41"/>
    <p:sldId id="31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35586-3CC1-4EE3-9E34-6EDB88F953C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EAEF9-D33A-4158-9467-2DC5369306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512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7157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Monotype Corsiva" panose="03010101010201010101" pitchFamily="66" charset="0"/>
                <a:cs typeface="Arial" pitchFamily="34" charset="0"/>
              </a:rPr>
              <a:t>Педагогическое вдохновение</a:t>
            </a:r>
            <a:br>
              <a:rPr lang="ru-RU" b="1" dirty="0" smtClean="0">
                <a:latin typeface="Monotype Corsiva" panose="03010101010201010101" pitchFamily="66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И снова в позолоте тополя,</a:t>
            </a:r>
            <a:br>
              <a:rPr lang="ru-RU" b="1" dirty="0" smtClean="0"/>
            </a:br>
            <a:r>
              <a:rPr lang="ru-RU" b="1" dirty="0" smtClean="0"/>
              <a:t>А школа - как корабль у причала,</a:t>
            </a:r>
            <a:br>
              <a:rPr lang="ru-RU" b="1" dirty="0" smtClean="0"/>
            </a:br>
            <a:r>
              <a:rPr lang="ru-RU" b="1" dirty="0" smtClean="0"/>
              <a:t>Где ждут учеников учителя,</a:t>
            </a:r>
            <a:br>
              <a:rPr lang="ru-RU" b="1" dirty="0" smtClean="0"/>
            </a:br>
            <a:r>
              <a:rPr lang="ru-RU" b="1" dirty="0" smtClean="0"/>
              <a:t>Чтоб новой жизни положить начало.</a:t>
            </a:r>
          </a:p>
          <a:p>
            <a:pPr>
              <a:buNone/>
            </a:pPr>
            <a:r>
              <a:rPr lang="ru-RU" b="1" dirty="0" smtClean="0"/>
              <a:t>	На свете нет богаче и щедрей,</a:t>
            </a:r>
            <a:br>
              <a:rPr lang="ru-RU" b="1" dirty="0" smtClean="0"/>
            </a:br>
            <a:r>
              <a:rPr lang="ru-RU" b="1" dirty="0" smtClean="0"/>
              <a:t>Чем эти люди, вечно молодые.</a:t>
            </a:r>
            <a:br>
              <a:rPr lang="ru-RU" b="1" dirty="0" smtClean="0"/>
            </a:br>
            <a:r>
              <a:rPr lang="ru-RU" b="1" dirty="0" smtClean="0"/>
              <a:t>Мы помним всех своих учителей,</a:t>
            </a:r>
            <a:br>
              <a:rPr lang="ru-RU" b="1" dirty="0" smtClean="0"/>
            </a:br>
            <a:r>
              <a:rPr lang="ru-RU" b="1" dirty="0" smtClean="0"/>
              <a:t>Хотя и сами уж почти седые.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Они в судьбе у каждого из нас,</a:t>
            </a:r>
            <a:br>
              <a:rPr lang="ru-RU" b="1" dirty="0" smtClean="0"/>
            </a:br>
            <a:r>
              <a:rPr lang="ru-RU" b="1" dirty="0" smtClean="0"/>
              <a:t>По ней проходят словно красной нитью.</a:t>
            </a:r>
            <a:br>
              <a:rPr lang="ru-RU" b="1" dirty="0" smtClean="0"/>
            </a:br>
            <a:r>
              <a:rPr lang="ru-RU" b="1" dirty="0" smtClean="0"/>
              <a:t>Мы гордо произносим каждый раз</a:t>
            </a:r>
            <a:br>
              <a:rPr lang="ru-RU" b="1" dirty="0" smtClean="0"/>
            </a:br>
            <a:r>
              <a:rPr lang="ru-RU" b="1" dirty="0" smtClean="0"/>
              <a:t>Простых три слова: "Это мой учитель."</a:t>
            </a:r>
          </a:p>
          <a:p>
            <a:pPr>
              <a:buNone/>
            </a:pPr>
            <a:r>
              <a:rPr lang="ru-RU" b="1" dirty="0" smtClean="0"/>
              <a:t>	Мы все в его надежнейших руках:</a:t>
            </a:r>
            <a:br>
              <a:rPr lang="ru-RU" b="1" dirty="0" smtClean="0"/>
            </a:br>
            <a:r>
              <a:rPr lang="ru-RU" b="1" dirty="0" smtClean="0"/>
              <a:t>Ученый, врач, политик и строитель...</a:t>
            </a:r>
            <a:br>
              <a:rPr lang="ru-RU" b="1" dirty="0" smtClean="0"/>
            </a:br>
            <a:r>
              <a:rPr lang="ru-RU" b="1" dirty="0" smtClean="0"/>
              <a:t>Живи всегда в своих учениках</a:t>
            </a:r>
            <a:br>
              <a:rPr lang="ru-RU" b="1" dirty="0" smtClean="0"/>
            </a:br>
            <a:r>
              <a:rPr lang="ru-RU" b="1" dirty="0" smtClean="0"/>
              <a:t>И счастлив будь, наш капитан - учитель!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/>
              <a:t>А что для меня значит «Учить, чтобы жить»?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6259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/>
              <a:t>	Это значит приветствовать в студентах дух и желание творить, и самой постоянно учиться и быть творческой личностью.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786059"/>
            <a:ext cx="4038600" cy="2786082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Все мои творческие находки должны реализоваться, ибо «... ум человека, не найдя применения, чахнет», - такой мудрый совет оставил нам великий Леонардо да Винчи.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214578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dirty="0" smtClean="0"/>
              <a:t>«Учить, чтобы жить» - это и понять студента и уважать его непонимание, потому что только в столкновении непонимания и понимания происходит живой диалог познания самого себя и окружающего мира.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 descr="C:\Users\Admin\Desktop\Валера\фото открытого урока\DSCF2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357429"/>
            <a:ext cx="4000528" cy="2714645"/>
          </a:xfrm>
          <a:prstGeom prst="rect">
            <a:avLst/>
          </a:prstGeom>
          <a:noFill/>
        </p:spPr>
      </p:pic>
      <p:pic>
        <p:nvPicPr>
          <p:cNvPr id="6" name="Рисунок 5" descr="C:\Users\Admin\Desktop\Валера\фото открытого урока\DSCF20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357431"/>
            <a:ext cx="385765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 общении со студентами </a:t>
            </a:r>
            <a:br>
              <a:rPr lang="ru-RU" sz="2400" b="1" dirty="0" smtClean="0"/>
            </a:br>
            <a:r>
              <a:rPr lang="ru-RU" sz="2400" b="1" dirty="0" smtClean="0"/>
              <a:t>всегда придерживаюсь </a:t>
            </a:r>
            <a:br>
              <a:rPr lang="ru-RU" sz="2400" b="1" dirty="0" smtClean="0"/>
            </a:br>
            <a:r>
              <a:rPr lang="ru-RU" sz="2400" b="1" dirty="0" smtClean="0"/>
              <a:t>следующих правил: </a:t>
            </a:r>
            <a:endParaRPr lang="ru-RU" sz="2400" b="1" dirty="0"/>
          </a:p>
        </p:txBody>
      </p:sp>
      <p:pic>
        <p:nvPicPr>
          <p:cNvPr id="4" name="Содержимое 3" descr="http://img1.liveinternet.ru/images/attach/c/4/122/850/122850761_112800420_4646985_fossbecomd_4718138_8285263.jpg"/>
          <p:cNvPicPr>
            <a:picLocks noGrp="1"/>
          </p:cNvPicPr>
          <p:nvPr>
            <p:ph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57357" y="1928802"/>
            <a:ext cx="6572296" cy="40719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Каковы же результаты такого содружества?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214818"/>
            <a:ext cx="4040188" cy="1214446"/>
          </a:xfrm>
        </p:spPr>
        <p:txBody>
          <a:bodyPr>
            <a:noAutofit/>
          </a:bodyPr>
          <a:lstStyle/>
          <a:p>
            <a:r>
              <a:rPr lang="ru-RU" sz="1800" dirty="0" smtClean="0"/>
              <a:t>Учимся с удовольствием. Воспроизведение опорного конспекта по дисциплине Налоги и налогообложение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9375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Отдыхаем весело.  Последние штрихи перед игрой в КВН</a:t>
            </a:r>
            <a:endParaRPr lang="ru-RU" sz="2000" dirty="0"/>
          </a:p>
        </p:txBody>
      </p:sp>
      <p:pic>
        <p:nvPicPr>
          <p:cNvPr id="7" name="Picture 2" descr="C:\Users\Admin\Desktop\Валера\-xbh8m6TKM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3925916" cy="273665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5984" y="642919"/>
            <a:ext cx="4286280" cy="642942"/>
          </a:xfrm>
        </p:spPr>
        <p:txBody>
          <a:bodyPr/>
          <a:lstStyle/>
          <a:p>
            <a:r>
              <a:rPr lang="ru-RU" dirty="0" smtClean="0"/>
              <a:t>Занимаемся творчеством</a:t>
            </a:r>
            <a:endParaRPr lang="ru-RU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997354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3008313" cy="250033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Участвуем в профессиональных конкурсах и олимпиадах по специальности и добиваемся успехов</a:t>
            </a: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7722">
            <a:off x="6012764" y="964297"/>
            <a:ext cx="2348689" cy="359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C:\Users\Admin\AppData\Local\Temp\Rar$DI54.360\Колтун Олеся Вариант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7791">
            <a:off x="5266489" y="3800305"/>
            <a:ext cx="29289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4794" y="642917"/>
            <a:ext cx="2353156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AppData\Local\Temp\Rar$DIa0.262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08872">
            <a:off x="2931823" y="2950892"/>
            <a:ext cx="2333634" cy="31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643074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/>
              <a:t>Активно принимают участие во всех олимпиадах такие студенты группы БУ 14 как: Иванова Юлия, </a:t>
            </a:r>
            <a:r>
              <a:rPr lang="ru-RU" sz="2400" dirty="0" err="1" smtClean="0"/>
              <a:t>Абсандульева</a:t>
            </a:r>
            <a:r>
              <a:rPr lang="ru-RU" sz="2400" dirty="0" smtClean="0"/>
              <a:t> Анастасия, </a:t>
            </a:r>
            <a:r>
              <a:rPr lang="ru-RU" sz="2400" dirty="0" err="1" smtClean="0"/>
              <a:t>Ишенина</a:t>
            </a:r>
            <a:r>
              <a:rPr lang="ru-RU" sz="2400" dirty="0" smtClean="0"/>
              <a:t> Галина, Полещук Дарья, Лычагина Мария, Штубер Кристина и другие.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500306"/>
            <a:ext cx="4038600" cy="362585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+mj-lt"/>
              </a:rPr>
              <a:t>Победителями олимпиады по Бухгалтерскому учету и финансам и награждение Дипломом 1степени имеют студенты Колтун Олеся, Иванова Юлия, Полещук Дарья, Габдрашитова   Алена, Штубер Кристина; Диплом 2 степени – Сокол Ксения и др.</a:t>
            </a:r>
            <a:endParaRPr lang="ru-RU" dirty="0">
              <a:latin typeface="+mj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28868"/>
            <a:ext cx="4038600" cy="3697295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+mj-lt"/>
              </a:rPr>
              <a:t>Олимпиада по дисциплине Налоги и налогообложение принесла Диплом победителя 1степени Колтун Олесе, Ивановой Юлии, Полещук Дарье, Коноваловой Виктории, а 2 степени - Данилиной Кристине, </a:t>
            </a:r>
            <a:r>
              <a:rPr lang="ru-RU" dirty="0" err="1" smtClean="0">
                <a:latin typeface="+mj-lt"/>
              </a:rPr>
              <a:t>Ишениной</a:t>
            </a:r>
            <a:r>
              <a:rPr lang="ru-RU" dirty="0" smtClean="0">
                <a:latin typeface="+mj-lt"/>
              </a:rPr>
              <a:t> Галине и др.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Метод. работа\к моей аттестации\Альбина Аттестация 1\Свидетельства на публикации\Документы с апреля 2016\Полещук Дарья Александровн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42145">
            <a:off x="693668" y="654626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етод. работа\к моей аттестации\Альбина Аттестация 1\Свидетельства на публикации\Документы по февраль 2016 включительно\Последние в марте\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712301">
            <a:off x="4291767" y="2951000"/>
            <a:ext cx="2620825" cy="310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AppData\Local\Temp\Rar$DI18.360\Иванова Юлия Вариант 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1533">
            <a:off x="4761539" y="961401"/>
            <a:ext cx="392909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AppData\Local\Temp\Rar$DI70.360\Габдрашитова Алена и Штубер Кристина Вариант 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8455">
            <a:off x="838739" y="3423085"/>
            <a:ext cx="3857652" cy="27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AppData\Local\Temp\Rar$DIa0.563\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714356"/>
            <a:ext cx="2108563" cy="26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AppData\Local\Temp\Rar$DIa0.140\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357562"/>
            <a:ext cx="2035660" cy="259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Исследовательская деятельность студентов</a:t>
            </a:r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Учебно-исследовательская работа студентов начинается с первого курса и ведется на протяжении всего периода обучения студентов в колледже. В учебное время учебно-исследовательская работа проводится в виде выполнения курсовых работ, выпускных квалификационных работ, других видов учебных занятий, имеющих исследовательский характер.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Чего мы добились за 2 последних года  обучения в исследовательской работе</a:t>
            </a:r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00035" y="1285860"/>
          <a:ext cx="8215370" cy="2892940"/>
        </p:xfrm>
        <a:graphic>
          <a:graphicData uri="http://schemas.openxmlformats.org/drawingml/2006/table">
            <a:tbl>
              <a:tblPr/>
              <a:tblGrid>
                <a:gridCol w="1207817"/>
                <a:gridCol w="2132845"/>
                <a:gridCol w="2588691"/>
                <a:gridCol w="928694"/>
                <a:gridCol w="1357323"/>
              </a:tblGrid>
              <a:tr h="100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ФИО студента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Название сборника, журнала, другого издания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Тема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Дата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Результат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8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Муратова Евгения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Научно - методический альманах  "Педагогика и мир" (электронная версия)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Ведение бухгалтерского учета финансовых результатов и их анализ в ООО "Полиграф"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№ 10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Сертификат, диплом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 степени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929065"/>
            <a:ext cx="2071702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143380"/>
            <a:ext cx="221457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143380"/>
            <a:ext cx="264320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692696"/>
            <a:ext cx="8064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Monotype Corsiva" panose="03010101010201010101" pitchFamily="66" charset="0"/>
                <a:cs typeface="Arial" pitchFamily="34" charset="0"/>
              </a:rPr>
              <a:t>Щукина </a:t>
            </a:r>
            <a:r>
              <a:rPr lang="ru-RU" sz="3200" b="1" dirty="0" smtClean="0">
                <a:latin typeface="Monotype Corsiva" panose="03010101010201010101" pitchFamily="66" charset="0"/>
                <a:cs typeface="Arial" pitchFamily="34" charset="0"/>
              </a:rPr>
              <a:t>Альбина Александровна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143116"/>
            <a:ext cx="3286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Преподаватель специальных дисциплин 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учетно – экономического цикла, высшая квалификационная категория, 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председатель цикловой комиссии Черемховского горнотехнического колледжа им. М. И.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Щадова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C:\Users\Admin\Desktop\Валера\22.04.2016 до 26.04.2016 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3116"/>
            <a:ext cx="421484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57166"/>
            <a:ext cx="271464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 descr="D:\Метод. работа\к моей аттестации\Альбина Аттестация 1\Свидетельства на публикации\Документы по февраль 2016 включительно\картинки\Костюнина Светла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28604"/>
            <a:ext cx="2714644" cy="4214842"/>
          </a:xfrm>
          <a:prstGeom prst="rect">
            <a:avLst/>
          </a:prstGeom>
          <a:noFill/>
        </p:spPr>
      </p:pic>
      <p:pic>
        <p:nvPicPr>
          <p:cNvPr id="46085" name="Picture 5" descr="D:\Метод. работа\к моей аттестации\Альбина Аттестация 1\Свидетельства на публикации\Документы по февраль 2016 включительно\картинки\Уварова Наталь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366713"/>
            <a:ext cx="2786081" cy="4419609"/>
          </a:xfrm>
          <a:prstGeom prst="rect">
            <a:avLst/>
          </a:prstGeom>
          <a:noFill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214819"/>
            <a:ext cx="4214842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71480"/>
            <a:ext cx="4038600" cy="55546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400" dirty="0" smtClean="0"/>
              <a:t>	</a:t>
            </a:r>
            <a:r>
              <a:rPr lang="ru-RU" sz="2600" dirty="0" smtClean="0"/>
              <a:t>По олимпиаде 2015-16 учебного года по дисциплине Ведение бух. учета источников форм. имущества. Инвентаризация, проводимой Образовательным порталом дистанционных проектов "Мир </a:t>
            </a:r>
            <a:r>
              <a:rPr lang="ru-RU" sz="2600" dirty="0" err="1" smtClean="0"/>
              <a:t>олимпиад.рф</a:t>
            </a:r>
            <a:r>
              <a:rPr lang="ru-RU" sz="2600" dirty="0" smtClean="0"/>
              <a:t>" студенты </a:t>
            </a:r>
            <a:r>
              <a:rPr lang="ru-RU" sz="2600" dirty="0" err="1" smtClean="0"/>
              <a:t>Габдрашитовой</a:t>
            </a:r>
            <a:r>
              <a:rPr lang="ru-RU" sz="2600" dirty="0" smtClean="0"/>
              <a:t>   Алене, Ивановой Юлии, Лычагиной Марии, </a:t>
            </a:r>
            <a:r>
              <a:rPr lang="ru-RU" sz="2600" dirty="0" err="1" smtClean="0"/>
              <a:t>Ишениной</a:t>
            </a:r>
            <a:r>
              <a:rPr lang="ru-RU" sz="2600" dirty="0" smtClean="0"/>
              <a:t> Галине и др. завоевали дипломы победителей только 2 и 3 степени.   </a:t>
            </a:r>
          </a:p>
          <a:p>
            <a:endParaRPr lang="ru-RU" sz="1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dirty="0" smtClean="0"/>
              <a:t>	По дисциплине Экономика и бухгалтерский учет в число дипломантов олимпиады 1 степени вышли Григорьева Оксана, Полещук Дарья, Колтун Олеся, Иванова Юлия и др. Студенты Штубер Кристина, </a:t>
            </a:r>
            <a:r>
              <a:rPr lang="ru-RU" dirty="0" err="1" smtClean="0"/>
              <a:t>Кочеваткина</a:t>
            </a:r>
            <a:r>
              <a:rPr lang="ru-RU" dirty="0" smtClean="0"/>
              <a:t> Екатерина, Лычагина Мария и другие стали победителями и награждены дипломами 2 степени.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99113">
            <a:off x="500034" y="500042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1314">
            <a:off x="4714876" y="500042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Admin\AppData\Local\Temp\Rar$DIa0.243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0649">
            <a:off x="774888" y="3264526"/>
            <a:ext cx="2320826" cy="310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AppData\Local\Temp\Rar$DIa0.878\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6918">
            <a:off x="6196626" y="3429473"/>
            <a:ext cx="2281059" cy="299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AppData\Local\Temp\Rar$DIa0.120\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786058"/>
            <a:ext cx="3000396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3008313" cy="5500688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660066"/>
                </a:solidFill>
              </a:rPr>
              <a:t>“Все, что становится обыденным, мало ценится”</a:t>
            </a:r>
            <a:br>
              <a:rPr lang="ru-RU" sz="2800" dirty="0" smtClean="0">
                <a:solidFill>
                  <a:srgbClr val="660066"/>
                </a:solidFill>
              </a:rPr>
            </a:br>
            <a:r>
              <a:rPr lang="ru-RU" sz="2800" dirty="0" smtClean="0">
                <a:solidFill>
                  <a:srgbClr val="660066"/>
                </a:solidFill>
              </a:rPr>
              <a:t/>
            </a:r>
            <a:br>
              <a:rPr lang="ru-RU" sz="2800" dirty="0" smtClean="0">
                <a:solidFill>
                  <a:srgbClr val="660066"/>
                </a:solidFill>
              </a:rPr>
            </a:br>
            <a:r>
              <a:rPr lang="ru-RU" sz="2800" dirty="0" smtClean="0">
                <a:solidFill>
                  <a:srgbClr val="660066"/>
                </a:solidFill>
              </a:rPr>
              <a:t>Вольтер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3575050" y="571480"/>
            <a:ext cx="5211792" cy="555468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/>
              <a:t>	Чтобы  уроки были действительно интересными и эффективными постоянно нахожусь в поиске, экспериментирую, совершенствую формы, методы, приемы работы. </a:t>
            </a:r>
          </a:p>
          <a:p>
            <a:pPr>
              <a:buFontTx/>
              <a:buNone/>
            </a:pPr>
            <a:r>
              <a:rPr lang="ru-RU" sz="2800" dirty="0" smtClean="0"/>
              <a:t>	</a:t>
            </a:r>
          </a:p>
          <a:p>
            <a:pPr>
              <a:buFontTx/>
              <a:buNone/>
            </a:pPr>
            <a:r>
              <a:rPr lang="ru-RU" sz="2800" dirty="0" smtClean="0"/>
              <a:t>	Стремлюсь к тому, чтобы на каждом уроке присутствовал элемент неожиданности, новизны, творчества.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714348" y="500042"/>
            <a:ext cx="4214842" cy="2928958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</a:rPr>
              <a:t>Современный рынок труда предъявляет высокий спрос на экономистов – специалистов в области информационных систем. 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929188" y="500042"/>
            <a:ext cx="3714777" cy="4214841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000" b="1" dirty="0">
                <a:solidFill>
                  <a:schemeClr val="tx1"/>
                </a:solidFill>
              </a:rPr>
              <a:t>Специалист, претендующий на такую должность, должен обладать знаниями и умениями для обоснования принятия решений в области информационных технологий. 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4" name="Рисунок 3" descr="C:\Users\Admin\Desktop\Валера\фото открытого урока\DSCF2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429000"/>
            <a:ext cx="4486002" cy="260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642917"/>
            <a:ext cx="4357687" cy="5483245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1800" dirty="0" smtClean="0"/>
              <a:t>	</a:t>
            </a:r>
            <a:r>
              <a:rPr lang="ru-RU" sz="2600" dirty="0" smtClean="0"/>
              <a:t>Чтобы идти в ногу со временем и овладеть Информационными технологиями мне пришлось когда-то получить удостоверение пользователя персонального компьютера, а совсем недавно пройти курсы “Интернет - технологии преподавателю – предметнику” и получить сертификат по ИКТ-компетентности.</a:t>
            </a:r>
          </a:p>
        </p:txBody>
      </p:sp>
      <p:pic>
        <p:nvPicPr>
          <p:cNvPr id="10243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2" y="857232"/>
            <a:ext cx="4214842" cy="407196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714356"/>
            <a:ext cx="4286279" cy="5411807"/>
          </a:xfrm>
        </p:spPr>
        <p:txBody>
          <a:bodyPr/>
          <a:lstStyle/>
          <a:p>
            <a:pPr>
              <a:buFontTx/>
              <a:buNone/>
            </a:pPr>
            <a:r>
              <a:rPr lang="ru-RU" dirty="0" smtClean="0"/>
              <a:t>	</a:t>
            </a:r>
            <a:r>
              <a:rPr lang="ru-RU" sz="2400" dirty="0" smtClean="0"/>
              <a:t>Дистанционное   обучение в Виртуальном университете  социальной сети работников образования </a:t>
            </a:r>
          </a:p>
          <a:p>
            <a:pPr>
              <a:buFontTx/>
              <a:buNone/>
            </a:pPr>
            <a:r>
              <a:rPr lang="ru-RU" sz="2400" dirty="0" smtClean="0"/>
              <a:t>	в марте 2016 г., что позволило применять ЭОР в образовательном процессе и сделать обучение более интересным и продуктивным</a:t>
            </a:r>
          </a:p>
          <a:p>
            <a:pPr>
              <a:buFontTx/>
              <a:buNone/>
            </a:pPr>
            <a:r>
              <a:rPr lang="ru-RU" sz="2400" dirty="0" smtClean="0"/>
              <a:t>	</a:t>
            </a:r>
          </a:p>
          <a:p>
            <a:pPr>
              <a:buFontTx/>
              <a:buNone/>
            </a:pPr>
            <a:r>
              <a:rPr lang="ru-RU" sz="2400" dirty="0" smtClean="0"/>
              <a:t>	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60950" y="428625"/>
            <a:ext cx="3797300" cy="5697538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000107"/>
            <a:ext cx="3643342" cy="5126055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dirty="0" smtClean="0"/>
              <a:t>	Успешно прошла тестирование и получила сертификат Педагогического проекта, организованного ЖЖ Методичка по теме «Использование интернет – технологий в системе образования»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00496" y="357188"/>
            <a:ext cx="5143504" cy="5019675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2571744"/>
            <a:ext cx="5143536" cy="3067056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Не стыдись учиться в зрелом возрасте: лучше научиться поздно, чем никогда.           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Эзоп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5984" y="857232"/>
            <a:ext cx="6286544" cy="1071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Мой</a:t>
            </a: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девиз: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В настоящее время большое внимание уделяю внедрению электронных образовательных ресурсов в образовательную деятельность для повышения мотивации обучающихся и развития их интереса к обучению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atin typeface="Monotype Corsiva" panose="03010101010201010101" pitchFamily="66" charset="0"/>
              </a:rPr>
              <a:t>Общие сведения о преподавателе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7224" y="1285860"/>
            <a:ext cx="7643866" cy="507209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9600" b="1" dirty="0" smtClean="0"/>
              <a:t>Дата рождения:</a:t>
            </a:r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9600" i="1" dirty="0" smtClean="0"/>
              <a:t>12 сентября 1955 год</a:t>
            </a:r>
          </a:p>
          <a:p>
            <a:pPr>
              <a:buNone/>
            </a:pPr>
            <a:endParaRPr lang="ru-RU" sz="9600" dirty="0" smtClean="0"/>
          </a:p>
          <a:p>
            <a:pPr>
              <a:buNone/>
            </a:pPr>
            <a:r>
              <a:rPr lang="ru-RU" sz="9600" b="1" dirty="0" smtClean="0"/>
              <a:t>Образование:</a:t>
            </a:r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9600" i="1" dirty="0" smtClean="0"/>
              <a:t>высшее</a:t>
            </a:r>
          </a:p>
          <a:p>
            <a:pPr>
              <a:buNone/>
            </a:pPr>
            <a:r>
              <a:rPr lang="ru-RU" sz="9600" b="1" dirty="0" smtClean="0"/>
              <a:t>Специальность:</a:t>
            </a:r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9600" i="1" dirty="0" smtClean="0"/>
              <a:t>экономист</a:t>
            </a:r>
          </a:p>
          <a:p>
            <a:pPr>
              <a:buNone/>
            </a:pPr>
            <a:endParaRPr lang="ru-RU" sz="9600" dirty="0" smtClean="0"/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9600" b="1" dirty="0" smtClean="0"/>
              <a:t>Стаж работы:   </a:t>
            </a:r>
            <a:r>
              <a:rPr lang="ru-RU" sz="9600" i="1" dirty="0" smtClean="0"/>
              <a:t>41 год	</a:t>
            </a:r>
          </a:p>
          <a:p>
            <a:pPr>
              <a:buNone/>
            </a:pPr>
            <a:r>
              <a:rPr lang="ru-RU" sz="9600" i="1" dirty="0" smtClean="0"/>
              <a:t>		</a:t>
            </a:r>
            <a:r>
              <a:rPr lang="ru-RU" sz="9600" b="1" dirty="0" smtClean="0"/>
              <a:t>Педагогический </a:t>
            </a:r>
          </a:p>
          <a:p>
            <a:pPr>
              <a:buNone/>
            </a:pPr>
            <a:r>
              <a:rPr lang="ru-RU" sz="9600" b="1" dirty="0" smtClean="0"/>
              <a:t>		стаж:  </a:t>
            </a:r>
            <a:r>
              <a:rPr lang="ru-RU" sz="9600" i="1" dirty="0" smtClean="0"/>
              <a:t>37 лет</a:t>
            </a:r>
          </a:p>
          <a:p>
            <a:pPr algn="r">
              <a:buNone/>
            </a:pPr>
            <a:r>
              <a:rPr lang="ru-RU" sz="9600" b="1" dirty="0" smtClean="0"/>
              <a:t>Квалификационная категория</a:t>
            </a:r>
          </a:p>
          <a:p>
            <a:pPr>
              <a:buNone/>
            </a:pPr>
            <a:r>
              <a:rPr lang="ru-RU" sz="9600" i="1" dirty="0" smtClean="0"/>
              <a:t>				      высшая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357298"/>
            <a:ext cx="41386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075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Электронные образовательные ресурсы</a:t>
            </a:r>
            <a:endParaRPr lang="ru-RU" dirty="0" smtClean="0"/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250950"/>
          </a:xfrm>
        </p:spPr>
        <p:txBody>
          <a:bodyPr/>
          <a:lstStyle/>
          <a:p>
            <a:r>
              <a:rPr lang="ru-RU" smtClean="0"/>
              <a:t>Решение  проблемных вопросов</a:t>
            </a:r>
          </a:p>
        </p:txBody>
      </p:sp>
      <p:sp>
        <p:nvSpPr>
          <p:cNvPr id="13316" name="Содержимое 3"/>
          <p:cNvSpPr>
            <a:spLocks noGrp="1"/>
          </p:cNvSpPr>
          <p:nvPr>
            <p:ph sz="half" idx="2"/>
          </p:nvPr>
        </p:nvSpPr>
        <p:spPr>
          <a:xfrm>
            <a:off x="214313" y="3214688"/>
            <a:ext cx="4283075" cy="2911475"/>
          </a:xfrm>
        </p:spPr>
        <p:txBody>
          <a:bodyPr/>
          <a:lstStyle/>
          <a:p>
            <a:pPr>
              <a:buFontTx/>
              <a:buNone/>
            </a:pPr>
            <a:endParaRPr lang="ru-RU" b="1" smtClean="0"/>
          </a:p>
          <a:p>
            <a:pPr>
              <a:buFontTx/>
              <a:buNone/>
            </a:pPr>
            <a:r>
              <a:rPr lang="ru-RU" b="1" smtClean="0"/>
              <a:t>	По дисциплине </a:t>
            </a:r>
          </a:p>
          <a:p>
            <a:pPr>
              <a:buFontTx/>
              <a:buNone/>
            </a:pPr>
            <a:r>
              <a:rPr lang="ru-RU" b="1" smtClean="0"/>
              <a:t>	Налоги и налогообложению</a:t>
            </a:r>
            <a:endParaRPr lang="ru-RU" smtClean="0"/>
          </a:p>
        </p:txBody>
      </p:sp>
      <p:sp>
        <p:nvSpPr>
          <p:cNvPr id="13317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43063"/>
            <a:ext cx="4284663" cy="1071562"/>
          </a:xfrm>
        </p:spPr>
        <p:txBody>
          <a:bodyPr>
            <a:normAutofit fontScale="92500"/>
          </a:bodyPr>
          <a:lstStyle/>
          <a:p>
            <a:r>
              <a:rPr lang="ru-RU" smtClean="0"/>
              <a:t>Тема  "Имущественные налоги. Прочие налоги и сборы"</a:t>
            </a:r>
          </a:p>
        </p:txBody>
      </p:sp>
      <p:sp>
        <p:nvSpPr>
          <p:cNvPr id="13318" name="Содержимое 5"/>
          <p:cNvSpPr>
            <a:spLocks noGrp="1"/>
          </p:cNvSpPr>
          <p:nvPr>
            <p:ph sz="quarter" idx="4"/>
          </p:nvPr>
        </p:nvSpPr>
        <p:spPr>
          <a:xfrm>
            <a:off x="3714750" y="2857500"/>
            <a:ext cx="5214938" cy="3268663"/>
          </a:xfrm>
        </p:spPr>
        <p:txBody>
          <a:bodyPr/>
          <a:lstStyle/>
          <a:p>
            <a:r>
              <a:rPr lang="ru-RU" sz="1800" i="1" smtClean="0"/>
              <a:t>- как выгодно исчислить налог на имущество с учетом новаций 2014 года?</a:t>
            </a:r>
            <a:endParaRPr lang="ru-RU" sz="1800" smtClean="0"/>
          </a:p>
          <a:p>
            <a:r>
              <a:rPr lang="ru-RU" sz="1800" i="1" smtClean="0"/>
              <a:t>- в каких случаях можно не платить налог на имущество?</a:t>
            </a:r>
            <a:endParaRPr lang="ru-RU" sz="1800" smtClean="0"/>
          </a:p>
          <a:p>
            <a:r>
              <a:rPr lang="ru-RU" sz="1800" i="1" smtClean="0"/>
              <a:t>- в каких случаях можно сэкономить на налоге по неотделимым улучшениям?</a:t>
            </a:r>
            <a:endParaRPr lang="ru-RU" sz="1800" smtClean="0"/>
          </a:p>
          <a:p>
            <a:r>
              <a:rPr lang="ru-RU" sz="1800" i="1" smtClean="0"/>
              <a:t>- как оспорить кадастровую стоимость?</a:t>
            </a:r>
            <a:endParaRPr lang="ru-RU" sz="1800" smtClean="0"/>
          </a:p>
          <a:p>
            <a:r>
              <a:rPr lang="ru-RU" sz="1800" i="1" smtClean="0"/>
              <a:t>- как избежать налоговых претензий вследствие недействительности сделки?</a:t>
            </a:r>
            <a:endParaRPr lang="ru-RU" sz="1800" smtClean="0"/>
          </a:p>
          <a:p>
            <a:endParaRPr lang="ru-RU" sz="180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258072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При  изучении темы "Налоговая система РФ"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в малых группах</a:t>
            </a:r>
          </a:p>
        </p:txBody>
      </p:sp>
      <p:sp>
        <p:nvSpPr>
          <p:cNvPr id="15364" name="Содержимое 3"/>
          <p:cNvSpPr>
            <a:spLocks noGrp="1"/>
          </p:cNvSpPr>
          <p:nvPr>
            <p:ph sz="half" idx="2"/>
          </p:nvPr>
        </p:nvSpPr>
        <p:spPr>
          <a:xfrm>
            <a:off x="214313" y="2571751"/>
            <a:ext cx="4283075" cy="300039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1800" dirty="0" smtClean="0"/>
              <a:t>	</a:t>
            </a:r>
            <a:r>
              <a:rPr lang="ru-RU" b="1" dirty="0" smtClean="0"/>
              <a:t>Составить  сравнительную таблицу, в которой решить проблемную ситуации по  существенным отличиям налоговых систем Италии, Франции и Германии от Российской</a:t>
            </a:r>
          </a:p>
        </p:txBody>
      </p:sp>
      <p:sp>
        <p:nvSpPr>
          <p:cNvPr id="15365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71625"/>
            <a:ext cx="4041775" cy="4554538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	Поработать содержание презентации и информацию в ЭОР http://www.scienceforum.ru/2015/1299/15744 в рамках </a:t>
            </a:r>
          </a:p>
          <a:p>
            <a:pPr>
              <a:buFontTx/>
              <a:buNone/>
            </a:pPr>
            <a:r>
              <a:rPr lang="ru-RU" smtClean="0"/>
              <a:t>	VII Международная студенческая электронная научная конференция  «Студенческий научный форум» - 2015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00063"/>
            <a:ext cx="4038600" cy="56261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mtClean="0"/>
              <a:t>	Участие во Всероссийском дистанционном педагогическом конкурсе «Педагог нового поколения» в номинации «Лучший урок с применением ИКТ»</a:t>
            </a:r>
          </a:p>
          <a:p>
            <a:pPr>
              <a:buFontTx/>
              <a:buNone/>
            </a:pPr>
            <a:r>
              <a:rPr lang="ru-RU" smtClean="0"/>
              <a:t>	Представлена разработка урока по теме «Страховые взносы»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10" y="714375"/>
            <a:ext cx="3929090" cy="4857765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2876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Использование  инновационных образовательных технологий позволяет решить следующие проблемы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785938"/>
            <a:ext cx="3924328" cy="4340225"/>
          </a:xfrm>
        </p:spPr>
        <p:txBody>
          <a:bodyPr/>
          <a:lstStyle/>
          <a:p>
            <a:pPr>
              <a:buFontTx/>
              <a:buNone/>
            </a:pPr>
            <a:r>
              <a:rPr lang="ru-RU" sz="1400" dirty="0" smtClean="0"/>
              <a:t>	</a:t>
            </a:r>
            <a:r>
              <a:rPr lang="ru-RU" sz="2000" b="1" dirty="0" smtClean="0"/>
              <a:t>1. Способствовать развитию личности учащихся с активной гражданской позицией умеющей ориентироваться в сложных жизненных ситуациях и позитивно решать свои проблемы. </a:t>
            </a:r>
          </a:p>
          <a:p>
            <a:pPr>
              <a:buFontTx/>
              <a:buNone/>
            </a:pPr>
            <a:r>
              <a:rPr lang="ru-RU" sz="2000" b="1" dirty="0" smtClean="0"/>
              <a:t>	</a:t>
            </a:r>
          </a:p>
          <a:p>
            <a:pPr>
              <a:buFontTx/>
              <a:buNone/>
            </a:pPr>
            <a:r>
              <a:rPr lang="ru-RU" sz="2000" b="1" dirty="0" smtClean="0"/>
              <a:t>	2.Изменить характер взаимодействия субъектов системы образования</a:t>
            </a:r>
          </a:p>
          <a:p>
            <a:endParaRPr lang="ru-RU" sz="1400" dirty="0" smtClean="0"/>
          </a:p>
        </p:txBody>
      </p:sp>
      <p:sp>
        <p:nvSpPr>
          <p:cNvPr id="23556" name="Содержимое 3"/>
          <p:cNvSpPr>
            <a:spLocks noGrp="1"/>
          </p:cNvSpPr>
          <p:nvPr>
            <p:ph sz="half" idx="2"/>
          </p:nvPr>
        </p:nvSpPr>
        <p:spPr>
          <a:xfrm>
            <a:off x="4857750" y="2143116"/>
            <a:ext cx="4071938" cy="3983047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dirty="0" smtClean="0"/>
              <a:t>	</a:t>
            </a:r>
            <a:r>
              <a:rPr lang="ru-RU" sz="2000" b="1" dirty="0" smtClean="0"/>
              <a:t>3.Повысить мотивацию обучающихся к учебной деятельности </a:t>
            </a:r>
          </a:p>
          <a:p>
            <a:pPr>
              <a:buFontTx/>
              <a:buNone/>
            </a:pPr>
            <a:endParaRPr lang="ru-RU" sz="2000" b="1" dirty="0" smtClean="0"/>
          </a:p>
          <a:p>
            <a:pPr>
              <a:buFontTx/>
              <a:buNone/>
            </a:pPr>
            <a:endParaRPr lang="ru-RU" sz="2000" b="1" dirty="0" smtClean="0"/>
          </a:p>
          <a:p>
            <a:pPr>
              <a:buFontTx/>
              <a:buNone/>
            </a:pPr>
            <a:endParaRPr lang="ru-RU" sz="2000" b="1" dirty="0" smtClean="0"/>
          </a:p>
          <a:p>
            <a:pPr>
              <a:buFontTx/>
              <a:buNone/>
            </a:pPr>
            <a:r>
              <a:rPr lang="ru-RU" sz="2000" b="1" dirty="0" smtClean="0"/>
              <a:t>	4. Уделять больше внимания изучению и овладению современными педагогическими технологиями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3857653" cy="28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357562"/>
            <a:ext cx="528641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Отзывы моих выпускников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600200"/>
            <a:ext cx="4329114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	</a:t>
            </a:r>
            <a:r>
              <a:rPr lang="ru-RU" sz="2400" dirty="0" smtClean="0"/>
              <a:t>Посмотрев ваши фото, вспомнила прекрасные учебные года. Мы Вам многим обязаны. Ваша принципиальность и настойчивость помогли нам и в учебе в ВУЗе и в жизни.</a:t>
            </a:r>
          </a:p>
          <a:p>
            <a:pPr>
              <a:buNone/>
            </a:pPr>
            <a:r>
              <a:rPr lang="ru-RU" sz="2400" dirty="0" smtClean="0"/>
              <a:t>	Училась я в 1995 году БУ-95. Живу с мужем и детьми в </a:t>
            </a:r>
            <a:r>
              <a:rPr lang="ru-RU" sz="2400" dirty="0" err="1" smtClean="0"/>
              <a:t>Ангарске</a:t>
            </a:r>
            <a:r>
              <a:rPr lang="ru-RU" sz="2400" dirty="0" smtClean="0"/>
              <a:t>. </a:t>
            </a:r>
          </a:p>
          <a:p>
            <a:pPr>
              <a:buNone/>
            </a:pPr>
            <a:r>
              <a:rPr lang="ru-RU" sz="2400" dirty="0" smtClean="0"/>
              <a:t>	Работаю зам.гл.бухгалтера в обособленном подразделении московской организации.</a:t>
            </a:r>
          </a:p>
          <a:p>
            <a:pPr algn="r">
              <a:buNone/>
            </a:pPr>
            <a:r>
              <a:rPr lang="ru-RU" sz="1700" dirty="0" smtClean="0"/>
              <a:t>В сети ОК</a:t>
            </a:r>
          </a:p>
          <a:p>
            <a:pPr algn="r">
              <a:buNone/>
            </a:pPr>
            <a:endParaRPr lang="ru-RU" sz="2400" dirty="0"/>
          </a:p>
        </p:txBody>
      </p:sp>
      <p:pic>
        <p:nvPicPr>
          <p:cNvPr id="5" name="Содержимое 4" descr="http://uld11.mycdn.me/image?t=0&amp;bid=294270432429&amp;id=294270432429&amp;plc=WEB&amp;tkn=*JRVGIeMzHYNj0PbeNBpuHnvBUCI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856" y="1600201"/>
            <a:ext cx="2621287" cy="31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857356" y="5000636"/>
            <a:ext cx="2714644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Татьяна </a:t>
            </a:r>
            <a:r>
              <a:rPr lang="ru-RU" dirty="0" err="1" smtClean="0">
                <a:solidFill>
                  <a:schemeClr val="tx1"/>
                </a:solidFill>
              </a:rPr>
              <a:t>Кочетова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 err="1" smtClean="0">
                <a:solidFill>
                  <a:schemeClr val="tx1"/>
                </a:solidFill>
              </a:rPr>
              <a:t>Россова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Отзывы моих выпускников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457203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Я так рада, что увидела Вас! Такое родное прямо лицо. Правильно, что работаете. </a:t>
            </a:r>
            <a:r>
              <a:rPr lang="ru-RU" sz="3800" dirty="0" smtClean="0"/>
              <a:t>Вы такой хороший учитель!!! </a:t>
            </a:r>
            <a:r>
              <a:rPr lang="ru-RU" dirty="0" smtClean="0"/>
              <a:t>Когда была бухгалтером, наши тетради по бухучету здорово помогали. Мой наставник в работе говорила, что школа у меня по бухучету хорошая очень.</a:t>
            </a:r>
          </a:p>
          <a:p>
            <a:pPr>
              <a:buNone/>
            </a:pPr>
            <a:endParaRPr lang="ru-RU" dirty="0" smtClean="0"/>
          </a:p>
          <a:p>
            <a:pPr algn="r">
              <a:buNone/>
            </a:pPr>
            <a:r>
              <a:rPr lang="ru-RU" sz="1600" dirty="0" smtClean="0"/>
              <a:t>В сети ОК</a:t>
            </a:r>
            <a:endParaRPr lang="ru-RU" sz="1700" dirty="0"/>
          </a:p>
        </p:txBody>
      </p:sp>
      <p:pic>
        <p:nvPicPr>
          <p:cNvPr id="5" name="Содержимое 4" descr="http://uld7.mycdn.me/image?t=3&amp;bid=489020020851&amp;id=489020020851&amp;plc=WEB&amp;tkn=*lPl5MbGaMOIvrmLwm0z2NylyM0M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1" y="1285861"/>
            <a:ext cx="3571900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857752" y="5286388"/>
            <a:ext cx="3143272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Елена Донская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ld7.mycdn.me/image?t=0&amp;bid=332575185523&amp;id=332575185523&amp;plc=WEB&amp;tkn=*WRYEc7K1qPmqdxaLRVWfs4GOV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4429157" cy="278608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785918" y="3429000"/>
            <a:ext cx="6929486" cy="27860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Мои первые в колледже выпускницы 1996 года. (справа налево).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Елена Донская – финансист, зам. начальника отдела городского хозяйства в администрации Иркутска;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Марина Ершова – экономист в </a:t>
            </a:r>
            <a:r>
              <a:rPr lang="ru-RU" sz="2000" dirty="0" err="1" smtClean="0">
                <a:solidFill>
                  <a:schemeClr val="tx1"/>
                </a:solidFill>
              </a:rPr>
              <a:t>Роспотребнадзоре</a:t>
            </a:r>
            <a:r>
              <a:rPr lang="ru-RU" sz="2000" dirty="0" smtClean="0">
                <a:solidFill>
                  <a:schemeClr val="tx1"/>
                </a:solidFill>
              </a:rPr>
              <a:t> (СЭС) в Черемхово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Екатерина Некрасова – гл. бухгалтер ФОМС в Черемхово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Татьяна Галкина -  бизнес - </a:t>
            </a:r>
            <a:r>
              <a:rPr lang="ru-RU" sz="2000" dirty="0" err="1" smtClean="0">
                <a:solidFill>
                  <a:schemeClr val="tx1"/>
                </a:solidFill>
              </a:rPr>
              <a:t>вумен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72132" y="1214422"/>
            <a:ext cx="2928958" cy="15716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Я  горжусь этими, сейчас уже  дамами!!!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Студенты набора 2014 года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	Такими мы были в начале  1 курса</a:t>
            </a:r>
            <a:endParaRPr lang="ru-RU" dirty="0"/>
          </a:p>
        </p:txBody>
      </p:sp>
      <p:pic>
        <p:nvPicPr>
          <p:cNvPr id="6" name="Содержимое 6" descr="http://uld11.mycdn.me/image?t=0&amp;bid=805361125797&amp;id=805361125797&amp;plc=WEB&amp;tkn=*ai_-5Ue-H0jOL-3jfsfAMr3Xxl4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285860"/>
            <a:ext cx="39243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://uld5.mycdn.me/image?t=3&amp;bid=802453269337&amp;id=802453269337&amp;plc=WEB&amp;tkn=*6eRa_Eze26eJjYbWT3-HaCpjreE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286124"/>
            <a:ext cx="40386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Такие мы стали к концу 2 курса</a:t>
            </a:r>
            <a:endParaRPr lang="ru-RU" b="1" dirty="0"/>
          </a:p>
        </p:txBody>
      </p:sp>
      <p:pic>
        <p:nvPicPr>
          <p:cNvPr id="4" name="Рисунок 3" descr="C:\Users\Admin\Desktop\Валера\фото КВН\DSCF23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776581" cy="209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Валера\фото КВН\DSCF23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9526">
            <a:off x="5997514" y="3486341"/>
            <a:ext cx="2325823" cy="25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Валера\фото КВН\DSCF23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99220">
            <a:off x="588757" y="3327351"/>
            <a:ext cx="2556220" cy="29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Валера\фото КВН\DSCF23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071546"/>
            <a:ext cx="2643206" cy="261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Валера\фото открытого урока\DSCF20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285861"/>
            <a:ext cx="33194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Валера\фото открытого урока\DSCF209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3857628"/>
            <a:ext cx="2024903" cy="252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000108"/>
            <a:ext cx="7715304" cy="512605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/>
              <a:t>	</a:t>
            </a:r>
            <a:r>
              <a:rPr lang="ru-RU" sz="2400" b="1" dirty="0" smtClean="0"/>
              <a:t>Когда я поступила в институт, то думала, что по его окончанию буду заниматься практической деятельностью по ведению бухгалтерского учета на предприятии. Мне нравилось работать с документами, цифрами. Пролетели студенческие годы и я поняла, что иметь дело только с документами – не для меня. Мне нужно было еще общение.</a:t>
            </a:r>
          </a:p>
          <a:p>
            <a:pPr>
              <a:buNone/>
            </a:pPr>
            <a:r>
              <a:rPr lang="ru-RU" sz="2400" b="1" dirty="0" smtClean="0"/>
              <a:t>	</a:t>
            </a:r>
          </a:p>
          <a:p>
            <a:pPr algn="r">
              <a:buNone/>
            </a:pPr>
            <a:r>
              <a:rPr lang="ru-RU" sz="2400" b="1" dirty="0" smtClean="0"/>
              <a:t>	И жизнь распорядилась так, что я пришла сначала в училище, а затем в колледж – и стала преподавателем специальных дисциплин в группах бухгалтеров.</a:t>
            </a:r>
          </a:p>
          <a:p>
            <a:pPr>
              <a:buNone/>
            </a:pPr>
            <a:r>
              <a:rPr lang="ru-RU" sz="2400" dirty="0" smtClean="0"/>
              <a:t>	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0" y="714356"/>
            <a:ext cx="3857652" cy="541180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i="1" dirty="0" smtClean="0"/>
              <a:t>Все будет продолжаться в будущем году! </a:t>
            </a:r>
          </a:p>
          <a:p>
            <a:pPr>
              <a:buNone/>
            </a:pPr>
            <a:r>
              <a:rPr lang="ru-RU" b="1" i="1" dirty="0" smtClean="0"/>
              <a:t>	Хочется надеяться, что творческий энтузиазм студентов и преподавателя не иссякнет и мы будем радовать себя, сокурсников и коллег новыми достижениями! </a:t>
            </a:r>
            <a:endParaRPr lang="ru-RU" b="1" i="1" dirty="0"/>
          </a:p>
        </p:txBody>
      </p:sp>
      <p:pic>
        <p:nvPicPr>
          <p:cNvPr id="5" name="Содержимое 4" descr="C:\Users\Admin\Desktop\Валера\фото КВН\DSCF2357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3328987" cy="24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doshkolnoe-obrazovanie/Byt-gotovym-k-shkole/0016-016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908721"/>
            <a:ext cx="8215370" cy="1440159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Меня вдохновляет то, что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143116"/>
            <a:ext cx="5400600" cy="3158092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Нам </a:t>
            </a:r>
            <a:r>
              <a:rPr lang="ru-RU" b="1" i="1" dirty="0">
                <a:solidFill>
                  <a:schemeClr val="tx1"/>
                </a:solidFill>
              </a:rPr>
              <a:t>каждый год встречать и провожать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И каждый день глядеть в ребячьи души.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Нам каждый час единство с ними ощущать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И с каждым мигом становиться чище, лучше.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6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Что же нужно делать для того, чтобы заинтересовать студентов в саморазвитии и стать компетентными специалистами?</a:t>
            </a:r>
            <a:endParaRPr lang="ru-RU" sz="3200" b="1" dirty="0"/>
          </a:p>
        </p:txBody>
      </p:sp>
      <p:pic>
        <p:nvPicPr>
          <p:cNvPr id="5" name="Рисунок 4" descr="C:\Users\Admin\Desktop\Валера\фото открытого урока\DSCF20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500305"/>
            <a:ext cx="4500593" cy="206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Валера\фото открытого урока\DSCF20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500571"/>
            <a:ext cx="4618966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Валера\фото открытого урока\DSCF20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7"/>
            <a:ext cx="36433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/>
              <a:t>Истинной целью образования является развитие личности ребенка, а различные педагогические технологии - это средство достижения цели.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И </a:t>
            </a:r>
            <a:r>
              <a:rPr lang="ru-RU" sz="2000" b="1" dirty="0"/>
              <a:t>самым главным в процессе воспитания является </a:t>
            </a:r>
            <a:r>
              <a:rPr lang="ru-RU" sz="2000" b="1" dirty="0" smtClean="0"/>
              <a:t>преподаватель, </a:t>
            </a:r>
            <a:r>
              <a:rPr lang="ru-RU" sz="2000" b="1" dirty="0"/>
              <a:t>его пример.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708920"/>
            <a:ext cx="7560840" cy="33123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Как-то </a:t>
            </a:r>
            <a:r>
              <a:rPr lang="ru-RU" sz="2000" dirty="0"/>
              <a:t>Николая Рериха спросили: «Как достичь совершенства?» Великий художник и философ ответил: «Совершенствуй себя, и все, что ты будешь делать, будет совершенным».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Увидеть </a:t>
            </a:r>
            <a:r>
              <a:rPr lang="ru-RU" sz="2000" dirty="0"/>
              <a:t>в каждом </a:t>
            </a:r>
            <a:r>
              <a:rPr lang="ru-RU" sz="2000" dirty="0" smtClean="0"/>
              <a:t>студенте </a:t>
            </a:r>
            <a:r>
              <a:rPr lang="ru-RU" sz="2000" dirty="0"/>
              <a:t>индивидуальность, понять и принять его самоценность, искренне верить в возможности своих </a:t>
            </a:r>
            <a:r>
              <a:rPr lang="ru-RU" sz="2000" dirty="0" smtClean="0"/>
              <a:t>питомцев.</a:t>
            </a:r>
          </a:p>
          <a:p>
            <a:pPr marL="0" indent="0">
              <a:buNone/>
            </a:pPr>
            <a:r>
              <a:rPr lang="ru-RU" sz="2000" dirty="0" smtClean="0"/>
              <a:t>Научить </a:t>
            </a:r>
            <a:r>
              <a:rPr lang="ru-RU" sz="2000" dirty="0"/>
              <a:t>их размышлять, отстаивать свою точку зрения, решать проблемы и сегодняшней жизни, и те, с которыми он столкнется в будущем, - вот моя педагогическая задача.  </a:t>
            </a:r>
            <a:endParaRPr lang="ru-RU" sz="2000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 algn="ctr">
              <a:buNone/>
            </a:pPr>
            <a:r>
              <a:rPr lang="ru-RU" sz="2800" b="1" dirty="0" smtClean="0"/>
              <a:t>Как </a:t>
            </a:r>
            <a:r>
              <a:rPr lang="ru-RU" sz="2800" b="1" dirty="0"/>
              <a:t>же её решить?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2061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4038600" cy="5697559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	</a:t>
            </a:r>
            <a:r>
              <a:rPr lang="ru-RU" sz="2400" b="1" dirty="0" smtClean="0"/>
              <a:t>На мой взгляд, колледж должен учить не только для того, чтобы учить, а для того, чтобы жить; это означает, во-первых, что колледж существует для студента, для реализации его личностного потенциала. 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7686" y="1928802"/>
            <a:ext cx="4329114" cy="4197361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dirty="0" smtClean="0"/>
              <a:t>	</a:t>
            </a:r>
            <a:r>
              <a:rPr lang="ru-RU" sz="2400" b="1" dirty="0" smtClean="0"/>
              <a:t>Во-вторых, колледж  необходим для повышения качества подготовки и обеспечения уровня профессиональной компетенции, конкурентоспособности, профессиональной мобильности специалистов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0605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400" b="1" dirty="0" smtClean="0"/>
              <a:t>В третьих, колледж должен формировать у обучающихся гражданскую позицию и трудолюбие, развивать ответственность, самостоятельность и творческую активность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214818"/>
            <a:ext cx="4038600" cy="191134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	</a:t>
            </a:r>
            <a:r>
              <a:rPr lang="ru-RU" sz="2400" b="1" dirty="0" smtClean="0"/>
              <a:t>В-четвертых, колледж - это часть жизни увлеченного своим делом преподавателя.</a:t>
            </a:r>
            <a:endParaRPr lang="ru-RU" sz="2400" dirty="0"/>
          </a:p>
        </p:txBody>
      </p:sp>
      <p:pic>
        <p:nvPicPr>
          <p:cNvPr id="5" name="Рисунок 4" descr="http://gnti.ru/imgdump/4522-gnti-KfG5lk_C7HM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481"/>
            <a:ext cx="4071966" cy="321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573</Words>
  <Application>Microsoft Office PowerPoint</Application>
  <PresentationFormat>Экран (4:3)</PresentationFormat>
  <Paragraphs>144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Педагогическое вдохновение </vt:lpstr>
      <vt:lpstr>Слайд 2</vt:lpstr>
      <vt:lpstr>Общие сведения о преподавателе</vt:lpstr>
      <vt:lpstr>Слайд 4</vt:lpstr>
      <vt:lpstr>Меня вдохновляет то, что </vt:lpstr>
      <vt:lpstr>Что же нужно делать для того, чтобы заинтересовать студентов в саморазвитии и стать компетентными специалистами?</vt:lpstr>
      <vt:lpstr>Истинной целью образования является развитие личности ребенка, а различные педагогические технологии - это средство достижения цели.  И самым главным в процессе воспитания является преподаватель, его пример.</vt:lpstr>
      <vt:lpstr>Слайд 8</vt:lpstr>
      <vt:lpstr>Слайд 9</vt:lpstr>
      <vt:lpstr>А что для меня значит «Учить, чтобы жить»? </vt:lpstr>
      <vt:lpstr>«Учить, чтобы жить» - это и понять студента и уважать его непонимание, потому что только в столкновении непонимания и понимания происходит живой диалог познания самого себя и окружающего мира. </vt:lpstr>
      <vt:lpstr>При общении со студентами  всегда придерживаюсь  следующих правил: </vt:lpstr>
      <vt:lpstr>Каковы же результаты такого содружества?</vt:lpstr>
      <vt:lpstr>Слайд 14</vt:lpstr>
      <vt:lpstr>Участвуем в профессиональных конкурсах и олимпиадах по специальности и добиваемся успехов</vt:lpstr>
      <vt:lpstr>Активно принимают участие во всех олимпиадах такие студенты группы БУ 14 как: Иванова Юлия, Абсандульева Анастасия, Ишенина Галина, Полещук Дарья, Лычагина Мария, Штубер Кристина и другие. </vt:lpstr>
      <vt:lpstr>Слайд 17</vt:lpstr>
      <vt:lpstr>Исследовательская деятельность студентов</vt:lpstr>
      <vt:lpstr>Чего мы добились за 2 последних года  обучения в исследовательской работе</vt:lpstr>
      <vt:lpstr>Слайд 20</vt:lpstr>
      <vt:lpstr>Слайд 21</vt:lpstr>
      <vt:lpstr>Слайд 22</vt:lpstr>
      <vt:lpstr>  “Все, что становится обыденным, мало ценится”  Вольтер     </vt:lpstr>
      <vt:lpstr>Слайд 24</vt:lpstr>
      <vt:lpstr>Слайд 25</vt:lpstr>
      <vt:lpstr>Слайд 26</vt:lpstr>
      <vt:lpstr>Слайд 27</vt:lpstr>
      <vt:lpstr> </vt:lpstr>
      <vt:lpstr>Слайд 29</vt:lpstr>
      <vt:lpstr>Электронные образовательные ресурсы</vt:lpstr>
      <vt:lpstr>При  изучении темы "Налоговая система РФ"</vt:lpstr>
      <vt:lpstr>Слайд 32</vt:lpstr>
      <vt:lpstr>Использование  инновационных образовательных технологий позволяет решить следующие проблемы</vt:lpstr>
      <vt:lpstr>Слайд 34</vt:lpstr>
      <vt:lpstr>Отзывы моих выпускников</vt:lpstr>
      <vt:lpstr>Отзывы моих выпускников</vt:lpstr>
      <vt:lpstr>Слайд 37</vt:lpstr>
      <vt:lpstr>Студенты набора 2014 года</vt:lpstr>
      <vt:lpstr>Такие мы стали к концу 2 курса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157</cp:revision>
  <dcterms:created xsi:type="dcterms:W3CDTF">2013-08-20T23:50:31Z</dcterms:created>
  <dcterms:modified xsi:type="dcterms:W3CDTF">2016-05-29T13:10:58Z</dcterms:modified>
</cp:coreProperties>
</file>